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256" r:id="rId2"/>
    <p:sldId id="272" r:id="rId3"/>
    <p:sldId id="258" r:id="rId4"/>
    <p:sldId id="273" r:id="rId5"/>
    <p:sldId id="257" r:id="rId6"/>
    <p:sldId id="261" r:id="rId7"/>
    <p:sldId id="292" r:id="rId8"/>
    <p:sldId id="259" r:id="rId9"/>
    <p:sldId id="296" r:id="rId10"/>
    <p:sldId id="266" r:id="rId11"/>
    <p:sldId id="293" r:id="rId12"/>
    <p:sldId id="263" r:id="rId13"/>
    <p:sldId id="264" r:id="rId14"/>
    <p:sldId id="294" r:id="rId15"/>
    <p:sldId id="265" r:id="rId16"/>
    <p:sldId id="270" r:id="rId17"/>
    <p:sldId id="295" r:id="rId18"/>
    <p:sldId id="268" r:id="rId19"/>
    <p:sldId id="271" r:id="rId20"/>
    <p:sldId id="297" r:id="rId21"/>
    <p:sldId id="274" r:id="rId22"/>
    <p:sldId id="275" r:id="rId23"/>
    <p:sldId id="276" r:id="rId24"/>
    <p:sldId id="280" r:id="rId25"/>
    <p:sldId id="290" r:id="rId26"/>
    <p:sldId id="298" r:id="rId27"/>
    <p:sldId id="291" r:id="rId28"/>
    <p:sldId id="299" r:id="rId29"/>
    <p:sldId id="300"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566" autoAdjust="0"/>
    <p:restoredTop sz="94660" autoAdjust="0"/>
  </p:normalViewPr>
  <p:slideViewPr>
    <p:cSldViewPr>
      <p:cViewPr>
        <p:scale>
          <a:sx n="90" d="100"/>
          <a:sy n="90" d="100"/>
        </p:scale>
        <p:origin x="-582" y="180"/>
      </p:cViewPr>
      <p:guideLst>
        <p:guide orient="horz" pos="2160"/>
        <p:guide pos="2880"/>
      </p:guideLst>
    </p:cSldViewPr>
  </p:slideViewPr>
  <p:outlineViewPr>
    <p:cViewPr>
      <p:scale>
        <a:sx n="33" d="100"/>
        <a:sy n="33" d="100"/>
      </p:scale>
      <p:origin x="0" y="85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A58CB-CAA8-4A37-AC7B-CCFE2900BB6E}" type="datetimeFigureOut">
              <a:rPr lang="ru-RU" smtClean="0"/>
              <a:t>21.06.2018</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B945B2-3CDF-4795-B2FE-E2350A74DF41}" type="slidenum">
              <a:rPr lang="ru-RU" smtClean="0"/>
              <a:t>‹#›</a:t>
            </a:fld>
            <a:endParaRPr lang="ru-RU" dirty="0"/>
          </a:p>
        </p:txBody>
      </p:sp>
    </p:spTree>
    <p:extLst>
      <p:ext uri="{BB962C8B-B14F-4D97-AF65-F5344CB8AC3E}">
        <p14:creationId xmlns:p14="http://schemas.microsoft.com/office/powerpoint/2010/main" val="425485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B945B2-3CDF-4795-B2FE-E2350A74DF41}" type="slidenum">
              <a:rPr lang="ru-RU" smtClean="0"/>
              <a:t>12</a:t>
            </a:fld>
            <a:endParaRPr lang="ru-RU" dirty="0"/>
          </a:p>
        </p:txBody>
      </p:sp>
    </p:spTree>
    <p:extLst>
      <p:ext uri="{BB962C8B-B14F-4D97-AF65-F5344CB8AC3E}">
        <p14:creationId xmlns:p14="http://schemas.microsoft.com/office/powerpoint/2010/main" val="1676664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21.06.2018</a:t>
            </a:fld>
            <a:endParaRPr lang="ru-RU"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21.06.2018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21.06.2018</a:t>
            </a:fld>
            <a:endParaRPr lang="ru-RU"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3" name="Подзаголовок 2"/>
          <p:cNvSpPr>
            <a:spLocks noGrp="1"/>
          </p:cNvSpPr>
          <p:nvPr>
            <p:ph type="subTitle" idx="1"/>
          </p:nvPr>
        </p:nvSpPr>
        <p:spPr>
          <a:xfrm>
            <a:off x="1907704" y="1628800"/>
            <a:ext cx="5976664" cy="1080120"/>
          </a:xfr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3200" b="1" dirty="0" smtClean="0">
                <a:ln w="12700">
                  <a:solidFill>
                    <a:schemeClr val="tx2">
                      <a:satMod val="155000"/>
                    </a:schemeClr>
                  </a:solidFill>
                  <a:prstDash val="solid"/>
                </a:ln>
                <a:solidFill>
                  <a:schemeClr val="bg2">
                    <a:lumMod val="40000"/>
                    <a:lumOff val="60000"/>
                  </a:schemeClr>
                </a:solidFill>
                <a:effectLst>
                  <a:outerShdw blurRad="41275" dist="20320" dir="1800000" algn="tl" rotWithShape="0">
                    <a:srgbClr val="000000">
                      <a:alpha val="40000"/>
                    </a:srgbClr>
                  </a:outerShdw>
                </a:effectLst>
                <a:latin typeface="Lucida Calligraphy" pitchFamily="66" charset="0"/>
                <a:cs typeface="Aparajita" pitchFamily="34" charset="0"/>
              </a:rPr>
              <a:t>Great Geographical </a:t>
            </a:r>
            <a:r>
              <a:rPr lang="en-US" sz="3200" b="1" dirty="0">
                <a:ln w="12700">
                  <a:solidFill>
                    <a:schemeClr val="tx2">
                      <a:satMod val="155000"/>
                    </a:schemeClr>
                  </a:solidFill>
                  <a:prstDash val="solid"/>
                </a:ln>
                <a:solidFill>
                  <a:schemeClr val="bg2">
                    <a:lumMod val="40000"/>
                    <a:lumOff val="60000"/>
                  </a:schemeClr>
                </a:solidFill>
                <a:effectLst>
                  <a:outerShdw blurRad="41275" dist="20320" dir="1800000" algn="tl" rotWithShape="0">
                    <a:srgbClr val="000000">
                      <a:alpha val="40000"/>
                    </a:srgbClr>
                  </a:outerShdw>
                </a:effectLst>
                <a:latin typeface="Lucida Calligraphy" pitchFamily="66" charset="0"/>
                <a:cs typeface="Aparajita" pitchFamily="34" charset="0"/>
              </a:rPr>
              <a:t>D</a:t>
            </a:r>
            <a:r>
              <a:rPr lang="en-US" sz="3200" b="1" dirty="0" smtClean="0">
                <a:ln w="12700">
                  <a:solidFill>
                    <a:schemeClr val="tx2">
                      <a:satMod val="155000"/>
                    </a:schemeClr>
                  </a:solidFill>
                  <a:prstDash val="solid"/>
                </a:ln>
                <a:solidFill>
                  <a:schemeClr val="bg2">
                    <a:lumMod val="40000"/>
                    <a:lumOff val="60000"/>
                  </a:schemeClr>
                </a:solidFill>
                <a:effectLst>
                  <a:outerShdw blurRad="41275" dist="20320" dir="1800000" algn="tl" rotWithShape="0">
                    <a:srgbClr val="000000">
                      <a:alpha val="40000"/>
                    </a:srgbClr>
                  </a:outerShdw>
                </a:effectLst>
                <a:latin typeface="Lucida Calligraphy" pitchFamily="66" charset="0"/>
                <a:cs typeface="Aparajita" pitchFamily="34" charset="0"/>
              </a:rPr>
              <a:t>iscoveries of Britain</a:t>
            </a:r>
            <a:endParaRPr lang="ru-RU" sz="3200" b="1" dirty="0">
              <a:ln w="12700">
                <a:solidFill>
                  <a:schemeClr val="tx2">
                    <a:satMod val="155000"/>
                  </a:schemeClr>
                </a:solidFill>
                <a:prstDash val="solid"/>
              </a:ln>
              <a:solidFill>
                <a:schemeClr val="bg2">
                  <a:lumMod val="40000"/>
                  <a:lumOff val="60000"/>
                </a:schemeClr>
              </a:solidFill>
              <a:effectLst>
                <a:outerShdw blurRad="41275" dist="20320" dir="1800000" algn="tl" rotWithShape="0">
                  <a:srgbClr val="000000">
                    <a:alpha val="40000"/>
                  </a:srgbClr>
                </a:outerShdw>
              </a:effectLst>
              <a:latin typeface="Calibri" pitchFamily="34" charset="0"/>
              <a:cs typeface="Aparajita" pitchFamily="34" charset="0"/>
            </a:endParaRPr>
          </a:p>
        </p:txBody>
      </p:sp>
      <p:sp>
        <p:nvSpPr>
          <p:cNvPr id="2" name="TextBox 1"/>
          <p:cNvSpPr txBox="1"/>
          <p:nvPr/>
        </p:nvSpPr>
        <p:spPr>
          <a:xfrm>
            <a:off x="3059832" y="4941168"/>
            <a:ext cx="3396112" cy="646331"/>
          </a:xfrm>
          <a:prstGeom prst="rect">
            <a:avLst/>
          </a:prstGeom>
          <a:noFill/>
        </p:spPr>
        <p:txBody>
          <a:bodyPr wrap="square" rtlCol="0">
            <a:spAutoFit/>
          </a:bodyPr>
          <a:lstStyle/>
          <a:p>
            <a:r>
              <a:rPr lang="en-US" dirty="0" smtClean="0"/>
              <a:t>Created by </a:t>
            </a:r>
            <a:r>
              <a:rPr lang="en-US" dirty="0" err="1" smtClean="0"/>
              <a:t>Sidorkov</a:t>
            </a:r>
            <a:r>
              <a:rPr lang="en-US" dirty="0" smtClean="0"/>
              <a:t> N. 10 “A”</a:t>
            </a:r>
          </a:p>
          <a:p>
            <a:r>
              <a:rPr lang="en-US" dirty="0" err="1" smtClean="0"/>
              <a:t>Lyashenko</a:t>
            </a:r>
            <a:r>
              <a:rPr lang="en-US" smtClean="0"/>
              <a:t> Kirill</a:t>
            </a:r>
            <a:endParaRPr lang="ru-RU" dirty="0"/>
          </a:p>
        </p:txBody>
      </p:sp>
    </p:spTree>
    <p:extLst>
      <p:ext uri="{BB962C8B-B14F-4D97-AF65-F5344CB8AC3E}">
        <p14:creationId xmlns:p14="http://schemas.microsoft.com/office/powerpoint/2010/main" val="15061132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788" y="4365103"/>
            <a:ext cx="2030707" cy="23894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2" name="Picture 2" descr="Картинки по запросу путь френсиса дрейка"/>
          <p:cNvPicPr>
            <a:picLocks noChangeAspect="1" noChangeArrowheads="1"/>
          </p:cNvPicPr>
          <p:nvPr/>
        </p:nvPicPr>
        <p:blipFill rotWithShape="1">
          <a:blip r:embed="rId3">
            <a:extLst>
              <a:ext uri="{28A0092B-C50C-407E-A947-70E740481C1C}">
                <a14:useLocalDpi xmlns:a14="http://schemas.microsoft.com/office/drawing/2010/main" val="0"/>
              </a:ext>
            </a:extLst>
          </a:blip>
          <a:srcRect t="4105" b="2460"/>
          <a:stretch/>
        </p:blipFill>
        <p:spPr bwMode="auto">
          <a:xfrm>
            <a:off x="77839" y="65103"/>
            <a:ext cx="8958657" cy="4147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5282" y="4900414"/>
            <a:ext cx="2361544" cy="646331"/>
          </a:xfrm>
          <a:prstGeom prst="rect">
            <a:avLst/>
          </a:prstGeom>
        </p:spPr>
        <p:txBody>
          <a:bodyPr wrap="none">
            <a:spAutoFit/>
          </a:bodyPr>
          <a:lstStyle/>
          <a:p>
            <a:r>
              <a:rPr lang="en-US" sz="3600" dirty="0">
                <a:latin typeface="Aparajita" pitchFamily="34" charset="0"/>
                <a:cs typeface="Aparajita" pitchFamily="34" charset="0"/>
              </a:rPr>
              <a:t>Francis</a:t>
            </a:r>
            <a:r>
              <a:rPr lang="en-US" sz="3600" i="1" dirty="0">
                <a:latin typeface="Aparajita" pitchFamily="34" charset="0"/>
                <a:cs typeface="Aparajita" pitchFamily="34" charset="0"/>
              </a:rPr>
              <a:t> </a:t>
            </a:r>
            <a:r>
              <a:rPr lang="en-US" sz="3600" dirty="0">
                <a:latin typeface="Aparajita" pitchFamily="34" charset="0"/>
                <a:cs typeface="Aparajita" pitchFamily="34" charset="0"/>
              </a:rPr>
              <a:t>Drake</a:t>
            </a:r>
            <a:endParaRPr lang="ru-RU" sz="3600" dirty="0">
              <a:cs typeface="Aparajita" pitchFamily="34" charset="0"/>
            </a:endParaRPr>
          </a:p>
        </p:txBody>
      </p:sp>
      <p:sp>
        <p:nvSpPr>
          <p:cNvPr id="2" name="Прямоугольник 1"/>
          <p:cNvSpPr/>
          <p:nvPr/>
        </p:nvSpPr>
        <p:spPr>
          <a:xfrm>
            <a:off x="145282" y="4437112"/>
            <a:ext cx="2236510" cy="584775"/>
          </a:xfrm>
          <a:prstGeom prst="rect">
            <a:avLst/>
          </a:prstGeom>
        </p:spPr>
        <p:txBody>
          <a:bodyPr wrap="none">
            <a:spAutoFit/>
          </a:bodyPr>
          <a:lstStyle/>
          <a:p>
            <a:r>
              <a:rPr lang="ru-RU" sz="3200" dirty="0"/>
              <a:t>1577—1580</a:t>
            </a:r>
          </a:p>
        </p:txBody>
      </p:sp>
    </p:spTree>
    <p:extLst>
      <p:ext uri="{BB962C8B-B14F-4D97-AF65-F5344CB8AC3E}">
        <p14:creationId xmlns:p14="http://schemas.microsoft.com/office/powerpoint/2010/main" val="142546809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Картинки по запросу гудзон генр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647" y="188640"/>
            <a:ext cx="2463607" cy="3135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96913" y="7665"/>
            <a:ext cx="2567113" cy="584775"/>
          </a:xfrm>
          <a:prstGeom prst="rect">
            <a:avLst/>
          </a:prstGeom>
        </p:spPr>
        <p:txBody>
          <a:bodyPr wrap="none">
            <a:spAutoFit/>
          </a:bodyPr>
          <a:lstStyle/>
          <a:p>
            <a:r>
              <a:rPr lang="en-US" sz="3200" dirty="0">
                <a:latin typeface="Calibri" pitchFamily="34" charset="0"/>
                <a:cs typeface="Aparajita" pitchFamily="34" charset="0"/>
              </a:rPr>
              <a:t>Henry Hudson</a:t>
            </a:r>
            <a:endParaRPr lang="ru-RU" sz="3200" dirty="0">
              <a:latin typeface="Calibri" pitchFamily="34" charset="0"/>
              <a:cs typeface="Aparajita" pitchFamily="34" charset="0"/>
            </a:endParaRPr>
          </a:p>
        </p:txBody>
      </p:sp>
      <p:sp>
        <p:nvSpPr>
          <p:cNvPr id="4" name="TextBox 3"/>
          <p:cNvSpPr txBox="1"/>
          <p:nvPr/>
        </p:nvSpPr>
        <p:spPr>
          <a:xfrm>
            <a:off x="168739" y="7665"/>
            <a:ext cx="1120820" cy="646331"/>
          </a:xfrm>
          <a:prstGeom prst="rect">
            <a:avLst/>
          </a:prstGeom>
          <a:noFill/>
        </p:spPr>
        <p:txBody>
          <a:bodyPr wrap="none" rtlCol="0">
            <a:spAutoFit/>
          </a:bodyPr>
          <a:lstStyle/>
          <a:p>
            <a:r>
              <a:rPr lang="en-US" sz="3600" dirty="0" smtClean="0">
                <a:latin typeface="Calibri" pitchFamily="34" charset="0"/>
              </a:rPr>
              <a:t>1607</a:t>
            </a:r>
            <a:endParaRPr lang="ru-RU" sz="3600" dirty="0">
              <a:latin typeface="Calibri" pitchFamily="34" charset="0"/>
            </a:endParaRPr>
          </a:p>
        </p:txBody>
      </p:sp>
      <p:sp>
        <p:nvSpPr>
          <p:cNvPr id="5" name="Прямоугольник 4"/>
          <p:cNvSpPr/>
          <p:nvPr/>
        </p:nvSpPr>
        <p:spPr>
          <a:xfrm>
            <a:off x="150243" y="624860"/>
            <a:ext cx="6419486" cy="2308324"/>
          </a:xfrm>
          <a:prstGeom prst="rect">
            <a:avLst/>
          </a:prstGeom>
        </p:spPr>
        <p:txBody>
          <a:bodyPr wrap="square">
            <a:spAutoFit/>
          </a:bodyPr>
          <a:lstStyle/>
          <a:p>
            <a:r>
              <a:rPr lang="en-US" dirty="0" smtClean="0">
                <a:latin typeface="Calibri" pitchFamily="34" charset="0"/>
              </a:rPr>
              <a:t>Another </a:t>
            </a:r>
            <a:r>
              <a:rPr lang="en-US" dirty="0">
                <a:latin typeface="Calibri" pitchFamily="34" charset="0"/>
              </a:rPr>
              <a:t>English traveler who tried to reach India northwest way was </a:t>
            </a:r>
            <a:r>
              <a:rPr lang="en-US" b="1" u="sng" dirty="0">
                <a:latin typeface="Calibri" pitchFamily="34" charset="0"/>
              </a:rPr>
              <a:t>Henry Hudson</a:t>
            </a:r>
            <a:r>
              <a:rPr lang="en-US" dirty="0">
                <a:latin typeface="Calibri" pitchFamily="34" charset="0"/>
              </a:rPr>
              <a:t>. </a:t>
            </a:r>
          </a:p>
          <a:p>
            <a:r>
              <a:rPr lang="en-US" dirty="0">
                <a:latin typeface="Calibri" pitchFamily="34" charset="0"/>
              </a:rPr>
              <a:t>His first voyage took place in 1607. Moving along the eastern coast of Greenland, he reached the islands of </a:t>
            </a:r>
            <a:r>
              <a:rPr lang="en-US" dirty="0">
                <a:solidFill>
                  <a:srgbClr val="FF0000"/>
                </a:solidFill>
                <a:latin typeface="Calibri" pitchFamily="34" charset="0"/>
              </a:rPr>
              <a:t>Spitsbergen</a:t>
            </a:r>
            <a:r>
              <a:rPr lang="en-US" dirty="0">
                <a:latin typeface="Calibri" pitchFamily="34" charset="0"/>
              </a:rPr>
              <a:t>, and rounded them from the north. Returning to London in mid-September, he spoke about the possibilities of whaling in the Far North and this contributed to the development of English whaling in the Spitsbergen area.</a:t>
            </a:r>
          </a:p>
        </p:txBody>
      </p:sp>
      <p:sp>
        <p:nvSpPr>
          <p:cNvPr id="6" name="TextBox 5"/>
          <p:cNvSpPr txBox="1"/>
          <p:nvPr/>
        </p:nvSpPr>
        <p:spPr>
          <a:xfrm>
            <a:off x="150243" y="3000975"/>
            <a:ext cx="2276585" cy="646331"/>
          </a:xfrm>
          <a:prstGeom prst="rect">
            <a:avLst/>
          </a:prstGeom>
          <a:noFill/>
        </p:spPr>
        <p:txBody>
          <a:bodyPr wrap="none" rtlCol="0">
            <a:spAutoFit/>
          </a:bodyPr>
          <a:lstStyle/>
          <a:p>
            <a:r>
              <a:rPr lang="en-US" sz="3600" dirty="0" smtClean="0">
                <a:latin typeface="Calibri" pitchFamily="34" charset="0"/>
                <a:cs typeface="Aparajita" pitchFamily="34" charset="0"/>
              </a:rPr>
              <a:t>1612, 1615</a:t>
            </a:r>
            <a:endParaRPr lang="ru-RU" sz="3600" dirty="0">
              <a:latin typeface="Calibri" pitchFamily="34" charset="0"/>
              <a:cs typeface="Aparajita" pitchFamily="34" charset="0"/>
            </a:endParaRPr>
          </a:p>
        </p:txBody>
      </p:sp>
      <p:sp>
        <p:nvSpPr>
          <p:cNvPr id="7" name="Прямоугольник 6"/>
          <p:cNvSpPr/>
          <p:nvPr/>
        </p:nvSpPr>
        <p:spPr>
          <a:xfrm>
            <a:off x="2454597" y="3062531"/>
            <a:ext cx="2521781" cy="584775"/>
          </a:xfrm>
          <a:prstGeom prst="rect">
            <a:avLst/>
          </a:prstGeom>
        </p:spPr>
        <p:txBody>
          <a:bodyPr wrap="none">
            <a:spAutoFit/>
          </a:bodyPr>
          <a:lstStyle/>
          <a:p>
            <a:r>
              <a:rPr lang="en-US" sz="3200" dirty="0">
                <a:latin typeface="Calibri" pitchFamily="34" charset="0"/>
                <a:cs typeface="Aparajita" pitchFamily="34" charset="0"/>
              </a:rPr>
              <a:t>William Baffin</a:t>
            </a:r>
            <a:endParaRPr lang="ru-RU" sz="3200" dirty="0">
              <a:latin typeface="Calibri" pitchFamily="34" charset="0"/>
              <a:cs typeface="Aparajita" pitchFamily="34" charset="0"/>
            </a:endParaRPr>
          </a:p>
        </p:txBody>
      </p:sp>
      <p:pic>
        <p:nvPicPr>
          <p:cNvPr id="8" name="Picture 4" descr="Картинки по запросу баффин путешественник"/>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06" b="35171"/>
          <a:stretch/>
        </p:blipFill>
        <p:spPr bwMode="auto">
          <a:xfrm>
            <a:off x="6546647" y="3729186"/>
            <a:ext cx="2446553" cy="26521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5001" y="3647306"/>
            <a:ext cx="6297199" cy="2862322"/>
          </a:xfrm>
          <a:prstGeom prst="rect">
            <a:avLst/>
          </a:prstGeom>
        </p:spPr>
        <p:txBody>
          <a:bodyPr wrap="square">
            <a:spAutoFit/>
          </a:bodyPr>
          <a:lstStyle/>
          <a:p>
            <a:r>
              <a:rPr lang="en-US" dirty="0">
                <a:latin typeface="Calibri" pitchFamily="34" charset="0"/>
              </a:rPr>
              <a:t>In the years 1615-1616. along with R. Baylot on the</a:t>
            </a:r>
            <a:r>
              <a:rPr lang="en-US" b="1" u="sng" dirty="0">
                <a:latin typeface="Calibri" pitchFamily="34" charset="0"/>
              </a:rPr>
              <a:t> ship "Discovery" </a:t>
            </a:r>
            <a:r>
              <a:rPr lang="en-US" dirty="0">
                <a:latin typeface="Calibri" pitchFamily="34" charset="0"/>
              </a:rPr>
              <a:t>explored the Hudson and </a:t>
            </a:r>
            <a:r>
              <a:rPr lang="en-US" dirty="0">
                <a:solidFill>
                  <a:srgbClr val="FF0000"/>
                </a:solidFill>
                <a:latin typeface="Calibri" pitchFamily="34" charset="0"/>
              </a:rPr>
              <a:t>Baffin Bay </a:t>
            </a:r>
            <a:r>
              <a:rPr lang="en-US" dirty="0">
                <a:latin typeface="Calibri" pitchFamily="34" charset="0"/>
              </a:rPr>
              <a:t>to the Smith Strait, as well as the sea west of </a:t>
            </a:r>
            <a:r>
              <a:rPr lang="en-US" dirty="0">
                <a:solidFill>
                  <a:srgbClr val="FF0000"/>
                </a:solidFill>
                <a:latin typeface="Calibri" pitchFamily="34" charset="0"/>
              </a:rPr>
              <a:t>Greenland</a:t>
            </a:r>
            <a:r>
              <a:rPr lang="en-US" dirty="0">
                <a:latin typeface="Calibri" pitchFamily="34" charset="0"/>
              </a:rPr>
              <a:t>, named after Baffin. A series of straits, radially diverging from the bay of his name, Baffin named the organizers of the expeditions - Lancaster, Smith and Sound. During the expedition, the islands of Hayes (Greenland), Ellesmere, Devon and others were discovered in the </a:t>
            </a:r>
            <a:r>
              <a:rPr lang="en-US" dirty="0">
                <a:solidFill>
                  <a:srgbClr val="FF0000"/>
                </a:solidFill>
                <a:latin typeface="Calibri" pitchFamily="34" charset="0"/>
              </a:rPr>
              <a:t>Canadian Arctic </a:t>
            </a:r>
            <a:r>
              <a:rPr lang="en-US" dirty="0" smtClean="0">
                <a:solidFill>
                  <a:srgbClr val="FF0000"/>
                </a:solidFill>
                <a:latin typeface="Calibri" pitchFamily="34" charset="0"/>
              </a:rPr>
              <a:t>archipelago</a:t>
            </a:r>
            <a:r>
              <a:rPr lang="en-US" dirty="0" smtClean="0">
                <a:latin typeface="Calibri" pitchFamily="34" charset="0"/>
              </a:rPr>
              <a:t>. Passing 300 miles farther to the west than his predecessor John Davis, Baffin did not find the Northwest Passage and decided that he did not exist at all.</a:t>
            </a:r>
            <a:endParaRPr lang="ru-RU" dirty="0">
              <a:latin typeface="Calibri" pitchFamily="34" charset="0"/>
            </a:endParaRPr>
          </a:p>
        </p:txBody>
      </p:sp>
    </p:spTree>
    <p:extLst>
      <p:ext uri="{BB962C8B-B14F-4D97-AF65-F5344CB8AC3E}">
        <p14:creationId xmlns:p14="http://schemas.microsoft.com/office/powerpoint/2010/main" val="207944957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37" t="25972" r="21485" b="33889"/>
          <a:stretch/>
        </p:blipFill>
        <p:spPr bwMode="auto">
          <a:xfrm>
            <a:off x="150730" y="116633"/>
            <a:ext cx="7448129"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2" name="Picture 4" descr="Картинки по запросу гудзон генр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116632"/>
            <a:ext cx="1289323" cy="16409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0352" y="2204864"/>
            <a:ext cx="928459" cy="646331"/>
          </a:xfrm>
          <a:prstGeom prst="rect">
            <a:avLst/>
          </a:prstGeom>
          <a:noFill/>
        </p:spPr>
        <p:txBody>
          <a:bodyPr wrap="none" rtlCol="0">
            <a:spAutoFit/>
          </a:bodyPr>
          <a:lstStyle/>
          <a:p>
            <a:r>
              <a:rPr lang="en-US" sz="3600" dirty="0" smtClean="0">
                <a:latin typeface="Aparajita" pitchFamily="34" charset="0"/>
                <a:cs typeface="Aparajita" pitchFamily="34" charset="0"/>
              </a:rPr>
              <a:t>1607</a:t>
            </a:r>
            <a:endParaRPr lang="ru-RU" sz="3600" dirty="0">
              <a:cs typeface="Aparajita" pitchFamily="34" charset="0"/>
            </a:endParaRPr>
          </a:p>
        </p:txBody>
      </p:sp>
      <p:pic>
        <p:nvPicPr>
          <p:cNvPr id="92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69" r="24674"/>
          <a:stretch/>
        </p:blipFill>
        <p:spPr bwMode="auto">
          <a:xfrm>
            <a:off x="150730" y="3501008"/>
            <a:ext cx="8878945" cy="31921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664829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7" t="18472" r="16093" b="22509"/>
          <a:stretch/>
        </p:blipFill>
        <p:spPr bwMode="auto">
          <a:xfrm>
            <a:off x="107503" y="116632"/>
            <a:ext cx="7042073" cy="3358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6" name="Picture 4" descr="Картинки по запросу баффин путешественник"/>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06" b="35171"/>
          <a:stretch/>
        </p:blipFill>
        <p:spPr bwMode="auto">
          <a:xfrm>
            <a:off x="7257206" y="116631"/>
            <a:ext cx="1779080" cy="1944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57206" y="2403376"/>
            <a:ext cx="1858201" cy="646331"/>
          </a:xfrm>
          <a:prstGeom prst="rect">
            <a:avLst/>
          </a:prstGeom>
          <a:noFill/>
        </p:spPr>
        <p:txBody>
          <a:bodyPr wrap="none" rtlCol="0">
            <a:spAutoFit/>
          </a:bodyPr>
          <a:lstStyle/>
          <a:p>
            <a:r>
              <a:rPr lang="en-US" sz="3600" dirty="0" smtClean="0">
                <a:latin typeface="Aparajita" pitchFamily="34" charset="0"/>
                <a:cs typeface="Aparajita" pitchFamily="34" charset="0"/>
              </a:rPr>
              <a:t>1612, 1615</a:t>
            </a:r>
            <a:endParaRPr lang="ru-RU" sz="3600" dirty="0">
              <a:cs typeface="Aparajita" pitchFamily="34" charset="0"/>
            </a:endParaRP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0171"/>
          <a:stretch/>
        </p:blipFill>
        <p:spPr bwMode="auto">
          <a:xfrm>
            <a:off x="95919" y="3692789"/>
            <a:ext cx="8975255" cy="2952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692584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279" y="21382"/>
            <a:ext cx="2040367" cy="646331"/>
          </a:xfrm>
          <a:prstGeom prst="rect">
            <a:avLst/>
          </a:prstGeom>
        </p:spPr>
        <p:txBody>
          <a:bodyPr wrap="none">
            <a:spAutoFit/>
          </a:bodyPr>
          <a:lstStyle/>
          <a:p>
            <a:r>
              <a:rPr lang="en-US" sz="3600" dirty="0">
                <a:latin typeface="Calibri" pitchFamily="34" charset="0"/>
                <a:cs typeface="Aparajita" pitchFamily="34" charset="0"/>
              </a:rPr>
              <a:t>May 1631</a:t>
            </a:r>
            <a:endParaRPr lang="ru-RU" sz="3600" dirty="0">
              <a:latin typeface="Calibri" pitchFamily="34" charset="0"/>
              <a:cs typeface="Aparajita" pitchFamily="34" charset="0"/>
            </a:endParaRPr>
          </a:p>
        </p:txBody>
      </p:sp>
      <p:sp>
        <p:nvSpPr>
          <p:cNvPr id="3" name="Прямоугольник 2"/>
          <p:cNvSpPr/>
          <p:nvPr/>
        </p:nvSpPr>
        <p:spPr>
          <a:xfrm>
            <a:off x="1907704" y="82938"/>
            <a:ext cx="4824536" cy="584775"/>
          </a:xfrm>
          <a:prstGeom prst="rect">
            <a:avLst/>
          </a:prstGeom>
        </p:spPr>
        <p:txBody>
          <a:bodyPr wrap="square">
            <a:spAutoFit/>
          </a:bodyPr>
          <a:lstStyle/>
          <a:p>
            <a:r>
              <a:rPr lang="en-US" sz="3200" dirty="0">
                <a:latin typeface="Calibri" pitchFamily="34" charset="0"/>
                <a:cs typeface="Aparajita" pitchFamily="34" charset="0"/>
              </a:rPr>
              <a:t>Thomas James and Luke Fox </a:t>
            </a:r>
            <a:endParaRPr lang="ru-RU" sz="3200" dirty="0">
              <a:latin typeface="Calibri" pitchFamily="34" charset="0"/>
              <a:cs typeface="Aparajita"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50937"/>
            <a:ext cx="2456681" cy="281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9457" y="667713"/>
            <a:ext cx="6500376" cy="2308324"/>
          </a:xfrm>
          <a:prstGeom prst="rect">
            <a:avLst/>
          </a:prstGeom>
        </p:spPr>
        <p:txBody>
          <a:bodyPr wrap="square">
            <a:spAutoFit/>
          </a:bodyPr>
          <a:lstStyle/>
          <a:p>
            <a:r>
              <a:rPr lang="en-US" dirty="0">
                <a:latin typeface="Calibri" pitchFamily="34" charset="0"/>
              </a:rPr>
              <a:t>In 1631, the British again engaged in the search for the Northwest Passage from the Hudson Bay. Under the command of </a:t>
            </a:r>
            <a:r>
              <a:rPr lang="en-US" b="1" u="sng" dirty="0">
                <a:latin typeface="Calibri" pitchFamily="34" charset="0"/>
              </a:rPr>
              <a:t>Thomas James and Luke Fox </a:t>
            </a:r>
            <a:r>
              <a:rPr lang="en-US" dirty="0">
                <a:latin typeface="Calibri" pitchFamily="34" charset="0"/>
              </a:rPr>
              <a:t>were equipped with two ships by different companies. Both vessels left almost at the same time (in the first days of May 1631), but each commander in itself. </a:t>
            </a:r>
            <a:r>
              <a:rPr lang="en-US" dirty="0" smtClean="0">
                <a:latin typeface="Calibri" pitchFamily="34" charset="0"/>
              </a:rPr>
              <a:t>Later </a:t>
            </a:r>
            <a:r>
              <a:rPr lang="en-US" dirty="0">
                <a:latin typeface="Calibri" pitchFamily="34" charset="0"/>
              </a:rPr>
              <a:t>the bay between Baffin Land and the mainland into which Fox penetrated was called the </a:t>
            </a:r>
            <a:r>
              <a:rPr lang="en-US" dirty="0">
                <a:solidFill>
                  <a:srgbClr val="FF0000"/>
                </a:solidFill>
                <a:latin typeface="Calibri" pitchFamily="34" charset="0"/>
              </a:rPr>
              <a:t>Fox Basin</a:t>
            </a:r>
            <a:r>
              <a:rPr lang="en-US" dirty="0">
                <a:latin typeface="Calibri" pitchFamily="34" charset="0"/>
              </a:rPr>
              <a:t>, and the southern strait connecting it to the </a:t>
            </a:r>
            <a:r>
              <a:rPr lang="en-US" dirty="0">
                <a:solidFill>
                  <a:srgbClr val="FF0000"/>
                </a:solidFill>
                <a:latin typeface="Calibri" pitchFamily="34" charset="0"/>
              </a:rPr>
              <a:t>Hudson Bay</a:t>
            </a:r>
            <a:r>
              <a:rPr lang="en-US" dirty="0">
                <a:latin typeface="Calibri" pitchFamily="34" charset="0"/>
              </a:rPr>
              <a:t> is the </a:t>
            </a:r>
            <a:r>
              <a:rPr lang="en-US" dirty="0">
                <a:solidFill>
                  <a:srgbClr val="FF0000"/>
                </a:solidFill>
                <a:latin typeface="Calibri" pitchFamily="34" charset="0"/>
              </a:rPr>
              <a:t>Fox Strait</a:t>
            </a:r>
            <a:r>
              <a:rPr lang="en-US" dirty="0">
                <a:latin typeface="Calibri" pitchFamily="34" charset="0"/>
              </a:rPr>
              <a:t>.</a:t>
            </a:r>
            <a:endParaRPr lang="ru-RU" dirty="0">
              <a:latin typeface="Calibri" pitchFamily="34" charset="0"/>
            </a:endParaRPr>
          </a:p>
        </p:txBody>
      </p:sp>
      <p:sp>
        <p:nvSpPr>
          <p:cNvPr id="6" name="Прямоугольник 5"/>
          <p:cNvSpPr/>
          <p:nvPr/>
        </p:nvSpPr>
        <p:spPr>
          <a:xfrm>
            <a:off x="103470" y="2976037"/>
            <a:ext cx="2492990" cy="646331"/>
          </a:xfrm>
          <a:prstGeom prst="rect">
            <a:avLst/>
          </a:prstGeom>
        </p:spPr>
        <p:txBody>
          <a:bodyPr wrap="none">
            <a:spAutoFit/>
          </a:bodyPr>
          <a:lstStyle/>
          <a:p>
            <a:r>
              <a:rPr lang="ru-RU" sz="3600" dirty="0">
                <a:latin typeface="Calibri" pitchFamily="34" charset="0"/>
                <a:cs typeface="Aparajita" pitchFamily="34" charset="0"/>
              </a:rPr>
              <a:t>1768—1771</a:t>
            </a:r>
          </a:p>
        </p:txBody>
      </p:sp>
      <p:sp>
        <p:nvSpPr>
          <p:cNvPr id="7" name="Прямоугольник 6"/>
          <p:cNvSpPr/>
          <p:nvPr/>
        </p:nvSpPr>
        <p:spPr>
          <a:xfrm>
            <a:off x="2596460" y="3037593"/>
            <a:ext cx="2137124" cy="584775"/>
          </a:xfrm>
          <a:prstGeom prst="rect">
            <a:avLst/>
          </a:prstGeom>
        </p:spPr>
        <p:txBody>
          <a:bodyPr wrap="none">
            <a:spAutoFit/>
          </a:bodyPr>
          <a:lstStyle/>
          <a:p>
            <a:r>
              <a:rPr lang="en-US" sz="3200" dirty="0">
                <a:latin typeface="Calibri" pitchFamily="34" charset="0"/>
              </a:rPr>
              <a:t>James Cook</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043" y="3598500"/>
            <a:ext cx="2539057" cy="296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0407" y="3598500"/>
            <a:ext cx="6519426" cy="2585323"/>
          </a:xfrm>
          <a:prstGeom prst="rect">
            <a:avLst/>
          </a:prstGeom>
        </p:spPr>
        <p:txBody>
          <a:bodyPr wrap="square">
            <a:spAutoFit/>
          </a:bodyPr>
          <a:lstStyle/>
          <a:p>
            <a:r>
              <a:rPr lang="en-US" dirty="0">
                <a:latin typeface="Calibri" pitchFamily="34" charset="0"/>
              </a:rPr>
              <a:t>In 1766, the Admiralty is engaged in cooking a scientific voyage to </a:t>
            </a:r>
            <a:r>
              <a:rPr lang="en-US" dirty="0">
                <a:solidFill>
                  <a:srgbClr val="FF0000"/>
                </a:solidFill>
                <a:latin typeface="Calibri" pitchFamily="34" charset="0"/>
              </a:rPr>
              <a:t>the Pacific Ocean</a:t>
            </a:r>
            <a:r>
              <a:rPr lang="en-US" dirty="0">
                <a:latin typeface="Calibri" pitchFamily="34" charset="0"/>
              </a:rPr>
              <a:t>. James Cook, at the age of 39, was promoted to lieutenant to grant. The expedition sailed aboard HMS Endeavor, departing England on 26 August 1768. Cook and his crew rounded </a:t>
            </a:r>
            <a:r>
              <a:rPr lang="en-US" dirty="0">
                <a:solidFill>
                  <a:srgbClr val="FF0000"/>
                </a:solidFill>
                <a:latin typeface="Calibri" pitchFamily="34" charset="0"/>
              </a:rPr>
              <a:t>Cape Horn </a:t>
            </a:r>
            <a:r>
              <a:rPr lang="en-US" dirty="0">
                <a:latin typeface="Calibri" pitchFamily="34" charset="0"/>
              </a:rPr>
              <a:t>and continued westward across the Pacific to arrive at </a:t>
            </a:r>
            <a:r>
              <a:rPr lang="en-US" dirty="0">
                <a:solidFill>
                  <a:srgbClr val="FF0000"/>
                </a:solidFill>
                <a:latin typeface="Calibri" pitchFamily="34" charset="0"/>
              </a:rPr>
              <a:t>Tahiti</a:t>
            </a:r>
            <a:r>
              <a:rPr lang="en-US" dirty="0">
                <a:latin typeface="Calibri" pitchFamily="34" charset="0"/>
              </a:rPr>
              <a:t> on 13 April 1769, where the observations of the </a:t>
            </a:r>
            <a:r>
              <a:rPr lang="en-US" dirty="0">
                <a:solidFill>
                  <a:srgbClr val="FF0000"/>
                </a:solidFill>
                <a:latin typeface="Calibri" pitchFamily="34" charset="0"/>
              </a:rPr>
              <a:t>Venus Transit </a:t>
            </a:r>
            <a:r>
              <a:rPr lang="en-US" dirty="0">
                <a:latin typeface="Calibri" pitchFamily="34" charset="0"/>
              </a:rPr>
              <a:t>were made. However, the result of the observations was not as conclusive or accurate as had been hoped. Once the observations were completed, </a:t>
            </a:r>
            <a:r>
              <a:rPr lang="en-US" dirty="0">
                <a:solidFill>
                  <a:srgbClr val="FF0000"/>
                </a:solidFill>
                <a:latin typeface="Calibri" pitchFamily="34" charset="0"/>
              </a:rPr>
              <a:t>Terra </a:t>
            </a:r>
            <a:r>
              <a:rPr lang="en-US" dirty="0" err="1">
                <a:solidFill>
                  <a:srgbClr val="FF0000"/>
                </a:solidFill>
                <a:latin typeface="Calibri" pitchFamily="34" charset="0"/>
              </a:rPr>
              <a:t>Australis</a:t>
            </a:r>
            <a:r>
              <a:rPr lang="en-US" dirty="0">
                <a:latin typeface="Calibri" pitchFamily="34" charset="0"/>
              </a:rPr>
              <a:t>.</a:t>
            </a:r>
            <a:endParaRPr lang="ru-RU" dirty="0">
              <a:latin typeface="Calibri" pitchFamily="34" charset="0"/>
            </a:endParaRPr>
          </a:p>
        </p:txBody>
      </p:sp>
    </p:spTree>
    <p:extLst>
      <p:ext uri="{BB962C8B-B14F-4D97-AF65-F5344CB8AC3E}">
        <p14:creationId xmlns:p14="http://schemas.microsoft.com/office/powerpoint/2010/main" val="156080105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63" t="25417" r="20859" b="35103"/>
          <a:stretch/>
        </p:blipFill>
        <p:spPr bwMode="auto">
          <a:xfrm>
            <a:off x="107504" y="116632"/>
            <a:ext cx="7272808" cy="29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0" name="Picture 4" descr="Картинки по запросу Thomas James and Luke F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0393" y="143069"/>
            <a:ext cx="1529203" cy="1773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7475841" y="1953047"/>
            <a:ext cx="1598306" cy="1200329"/>
          </a:xfrm>
          <a:prstGeom prst="rect">
            <a:avLst/>
          </a:prstGeom>
        </p:spPr>
        <p:txBody>
          <a:bodyPr wrap="square">
            <a:spAutoFit/>
          </a:bodyPr>
          <a:lstStyle/>
          <a:p>
            <a:r>
              <a:rPr lang="en-US" sz="3600" dirty="0">
                <a:latin typeface="Aparajita" pitchFamily="34" charset="0"/>
                <a:cs typeface="Aparajita" pitchFamily="34" charset="0"/>
              </a:rPr>
              <a:t>May 1631</a:t>
            </a:r>
            <a:endParaRPr lang="ru-RU" sz="3600" dirty="0">
              <a:cs typeface="Aparajita" pitchFamily="34" charset="0"/>
            </a:endParaRPr>
          </a:p>
        </p:txBody>
      </p:sp>
      <p:pic>
        <p:nvPicPr>
          <p:cNvPr id="1126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0" r="1336"/>
          <a:stretch/>
        </p:blipFill>
        <p:spPr bwMode="auto">
          <a:xfrm>
            <a:off x="74454" y="3284984"/>
            <a:ext cx="8965142" cy="3096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856738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87"/>
          <a:stretch/>
        </p:blipFill>
        <p:spPr bwMode="auto">
          <a:xfrm>
            <a:off x="7236296" y="116632"/>
            <a:ext cx="1743693" cy="20660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03" t="19595" r="22188" b="22093"/>
          <a:stretch/>
        </p:blipFill>
        <p:spPr bwMode="auto">
          <a:xfrm>
            <a:off x="179512" y="116632"/>
            <a:ext cx="6912768" cy="3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7236296" y="2182699"/>
            <a:ext cx="2349009" cy="1200329"/>
          </a:xfrm>
          <a:prstGeom prst="rect">
            <a:avLst/>
          </a:prstGeom>
        </p:spPr>
        <p:txBody>
          <a:bodyPr wrap="square">
            <a:spAutoFit/>
          </a:bodyPr>
          <a:lstStyle/>
          <a:p>
            <a:r>
              <a:rPr lang="ru-RU" sz="3600" dirty="0">
                <a:cs typeface="Aparajita" pitchFamily="34" charset="0"/>
              </a:rPr>
              <a:t>1768—1771</a:t>
            </a:r>
          </a:p>
        </p:txBody>
      </p:sp>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575"/>
          <a:stretch/>
        </p:blipFill>
        <p:spPr bwMode="auto">
          <a:xfrm>
            <a:off x="113883" y="3573016"/>
            <a:ext cx="8901957" cy="31310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5909394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5809" y="149741"/>
            <a:ext cx="3242362" cy="584775"/>
          </a:xfrm>
          <a:prstGeom prst="rect">
            <a:avLst/>
          </a:prstGeom>
        </p:spPr>
        <p:txBody>
          <a:bodyPr wrap="none">
            <a:spAutoFit/>
          </a:bodyPr>
          <a:lstStyle/>
          <a:p>
            <a:r>
              <a:rPr lang="en-US" sz="3200" dirty="0">
                <a:latin typeface="Calibri" pitchFamily="34" charset="0"/>
                <a:cs typeface="Aparajita" pitchFamily="34" charset="0"/>
              </a:rPr>
              <a:t>George Vancouver</a:t>
            </a:r>
            <a:endParaRPr lang="ru-RU" sz="3200" dirty="0">
              <a:latin typeface="Calibri" pitchFamily="34" charset="0"/>
              <a:cs typeface="Aparajita" pitchFamily="34" charset="0"/>
            </a:endParaRPr>
          </a:p>
        </p:txBody>
      </p:sp>
      <p:sp>
        <p:nvSpPr>
          <p:cNvPr id="3" name="Прямоугольник 2"/>
          <p:cNvSpPr/>
          <p:nvPr/>
        </p:nvSpPr>
        <p:spPr>
          <a:xfrm>
            <a:off x="107504" y="118964"/>
            <a:ext cx="1368152" cy="646331"/>
          </a:xfrm>
          <a:prstGeom prst="rect">
            <a:avLst/>
          </a:prstGeom>
        </p:spPr>
        <p:txBody>
          <a:bodyPr wrap="square">
            <a:spAutoFit/>
          </a:bodyPr>
          <a:lstStyle/>
          <a:p>
            <a:r>
              <a:rPr lang="ru-RU" sz="3600" dirty="0">
                <a:latin typeface="Calibri" pitchFamily="34" charset="0"/>
                <a:cs typeface="Aparajita" pitchFamily="34" charset="0"/>
              </a:rPr>
              <a:t> 1791</a:t>
            </a:r>
          </a:p>
        </p:txBody>
      </p:sp>
      <p:sp>
        <p:nvSpPr>
          <p:cNvPr id="4" name="Прямоугольник 3"/>
          <p:cNvSpPr/>
          <p:nvPr/>
        </p:nvSpPr>
        <p:spPr>
          <a:xfrm>
            <a:off x="204585" y="763807"/>
            <a:ext cx="6480720" cy="1477328"/>
          </a:xfrm>
          <a:prstGeom prst="rect">
            <a:avLst/>
          </a:prstGeom>
        </p:spPr>
        <p:txBody>
          <a:bodyPr wrap="square">
            <a:spAutoFit/>
          </a:bodyPr>
          <a:lstStyle/>
          <a:p>
            <a:r>
              <a:rPr lang="en-US" dirty="0">
                <a:latin typeface="Calibri" pitchFamily="34" charset="0"/>
              </a:rPr>
              <a:t>In 1791 </a:t>
            </a:r>
            <a:r>
              <a:rPr lang="en-US" b="1" u="sng" dirty="0">
                <a:latin typeface="Calibri" pitchFamily="34" charset="0"/>
              </a:rPr>
              <a:t>George Vancouver </a:t>
            </a:r>
            <a:r>
              <a:rPr lang="en-US" dirty="0">
                <a:latin typeface="Calibri" pitchFamily="34" charset="0"/>
              </a:rPr>
              <a:t>was appointed head of a large marine expedition. Under the command of Vancouver, the western coast of </a:t>
            </a:r>
            <a:r>
              <a:rPr lang="en-US" dirty="0">
                <a:solidFill>
                  <a:srgbClr val="FF0000"/>
                </a:solidFill>
                <a:latin typeface="Calibri" pitchFamily="34" charset="0"/>
              </a:rPr>
              <a:t>South America</a:t>
            </a:r>
            <a:r>
              <a:rPr lang="en-US" dirty="0">
                <a:latin typeface="Calibri" pitchFamily="34" charset="0"/>
              </a:rPr>
              <a:t>, </a:t>
            </a:r>
            <a:r>
              <a:rPr lang="en-US" dirty="0">
                <a:solidFill>
                  <a:srgbClr val="FF0000"/>
                </a:solidFill>
                <a:latin typeface="Calibri" pitchFamily="34" charset="0"/>
              </a:rPr>
              <a:t>the Sandwich Islands</a:t>
            </a:r>
            <a:r>
              <a:rPr lang="en-US" dirty="0">
                <a:latin typeface="Calibri" pitchFamily="34" charset="0"/>
              </a:rPr>
              <a:t>, was investigated, but its most notable research was the Pacific coast of </a:t>
            </a:r>
            <a:r>
              <a:rPr lang="en-US" dirty="0">
                <a:solidFill>
                  <a:srgbClr val="FF0000"/>
                </a:solidFill>
                <a:latin typeface="Calibri" pitchFamily="34" charset="0"/>
              </a:rPr>
              <a:t>North America</a:t>
            </a:r>
            <a:r>
              <a:rPr lang="en-US" dirty="0">
                <a:latin typeface="Calibri" pitchFamily="34" charset="0"/>
              </a:rPr>
              <a:t> and the neighboring islands in of </a:t>
            </a:r>
            <a:r>
              <a:rPr lang="en-US" dirty="0">
                <a:solidFill>
                  <a:srgbClr val="FF0000"/>
                </a:solidFill>
                <a:latin typeface="Calibri" pitchFamily="34" charset="0"/>
              </a:rPr>
              <a:t>California</a:t>
            </a:r>
            <a:endParaRPr lang="ru-RU" dirty="0">
              <a:solidFill>
                <a:srgbClr val="FF0000"/>
              </a:solidFill>
              <a:latin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1" y="180520"/>
            <a:ext cx="2293744" cy="29130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619"/>
          <a:stretch/>
        </p:blipFill>
        <p:spPr bwMode="auto">
          <a:xfrm>
            <a:off x="6732241" y="3398513"/>
            <a:ext cx="2299565" cy="29108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 name="Прямоугольник 4"/>
          <p:cNvSpPr/>
          <p:nvPr/>
        </p:nvSpPr>
        <p:spPr>
          <a:xfrm>
            <a:off x="204584" y="3501008"/>
            <a:ext cx="6456287" cy="2308324"/>
          </a:xfrm>
          <a:prstGeom prst="rect">
            <a:avLst/>
          </a:prstGeom>
        </p:spPr>
        <p:txBody>
          <a:bodyPr wrap="square">
            <a:spAutoFit/>
          </a:bodyPr>
          <a:lstStyle/>
          <a:p>
            <a:r>
              <a:rPr lang="en-US" dirty="0">
                <a:latin typeface="Calibri" pitchFamily="34" charset="0"/>
              </a:rPr>
              <a:t>David Livingstone in 1840, sent by the London Missionary Society to </a:t>
            </a:r>
            <a:r>
              <a:rPr lang="en-US" dirty="0">
                <a:solidFill>
                  <a:srgbClr val="FF0000"/>
                </a:solidFill>
                <a:latin typeface="Calibri" pitchFamily="34" charset="0"/>
              </a:rPr>
              <a:t>South Africa</a:t>
            </a:r>
            <a:r>
              <a:rPr lang="en-US" dirty="0">
                <a:latin typeface="Calibri" pitchFamily="34" charset="0"/>
              </a:rPr>
              <a:t>, in 1841-52 he lived among the </a:t>
            </a:r>
            <a:r>
              <a:rPr lang="en-US" dirty="0" err="1">
                <a:solidFill>
                  <a:srgbClr val="FF0000"/>
                </a:solidFill>
                <a:latin typeface="Calibri" pitchFamily="34" charset="0"/>
              </a:rPr>
              <a:t>Bechuan</a:t>
            </a:r>
            <a:r>
              <a:rPr lang="en-US" dirty="0">
                <a:solidFill>
                  <a:srgbClr val="FF0000"/>
                </a:solidFill>
                <a:latin typeface="Calibri" pitchFamily="34" charset="0"/>
              </a:rPr>
              <a:t> </a:t>
            </a:r>
            <a:r>
              <a:rPr lang="en-US" dirty="0">
                <a:latin typeface="Calibri" pitchFamily="34" charset="0"/>
              </a:rPr>
              <a:t>in the </a:t>
            </a:r>
            <a:r>
              <a:rPr lang="en-US" dirty="0">
                <a:solidFill>
                  <a:srgbClr val="FF0000"/>
                </a:solidFill>
                <a:latin typeface="Calibri" pitchFamily="34" charset="0"/>
              </a:rPr>
              <a:t>Kalahari</a:t>
            </a:r>
            <a:r>
              <a:rPr lang="en-US" dirty="0">
                <a:latin typeface="Calibri" pitchFamily="34" charset="0"/>
              </a:rPr>
              <a:t> region, which he investigated from the south. to the north. In 1849 he first reached the lake. In 1855 he returned to the upper reaches of the </a:t>
            </a:r>
            <a:r>
              <a:rPr lang="en-US" dirty="0">
                <a:solidFill>
                  <a:srgbClr val="FF0000"/>
                </a:solidFill>
                <a:latin typeface="Calibri" pitchFamily="34" charset="0"/>
              </a:rPr>
              <a:t>Zambezi</a:t>
            </a:r>
            <a:r>
              <a:rPr lang="en-US" dirty="0">
                <a:latin typeface="Calibri" pitchFamily="34" charset="0"/>
              </a:rPr>
              <a:t>, followed the entire course of the river to the delta, discovered the </a:t>
            </a:r>
            <a:r>
              <a:rPr lang="en-US" dirty="0">
                <a:solidFill>
                  <a:srgbClr val="FF0000"/>
                </a:solidFill>
                <a:latin typeface="Calibri" pitchFamily="34" charset="0"/>
              </a:rPr>
              <a:t>Victoria Falls </a:t>
            </a:r>
            <a:r>
              <a:rPr lang="en-US" dirty="0">
                <a:latin typeface="Calibri" pitchFamily="34" charset="0"/>
              </a:rPr>
              <a:t>(1855) and went to the </a:t>
            </a:r>
            <a:r>
              <a:rPr lang="en-US" dirty="0">
                <a:solidFill>
                  <a:srgbClr val="FF0000"/>
                </a:solidFill>
                <a:latin typeface="Calibri" pitchFamily="34" charset="0"/>
              </a:rPr>
              <a:t>Indian Ocean </a:t>
            </a:r>
            <a:r>
              <a:rPr lang="en-US" dirty="0">
                <a:latin typeface="Calibri" pitchFamily="34" charset="0"/>
              </a:rPr>
              <a:t>near the city of </a:t>
            </a:r>
            <a:r>
              <a:rPr lang="en-US" dirty="0" err="1">
                <a:latin typeface="Calibri" pitchFamily="34" charset="0"/>
              </a:rPr>
              <a:t>Quelimane</a:t>
            </a:r>
            <a:r>
              <a:rPr lang="en-US" dirty="0">
                <a:latin typeface="Calibri" pitchFamily="34" charset="0"/>
              </a:rPr>
              <a:t> in May 1856, thus completing the crossing of the mainland.</a:t>
            </a:r>
            <a:endParaRPr lang="ru-RU" dirty="0">
              <a:latin typeface="Calibri" pitchFamily="34" charset="0"/>
            </a:endParaRPr>
          </a:p>
        </p:txBody>
      </p:sp>
      <p:sp>
        <p:nvSpPr>
          <p:cNvPr id="8" name="Прямоугольник 7"/>
          <p:cNvSpPr/>
          <p:nvPr/>
        </p:nvSpPr>
        <p:spPr>
          <a:xfrm>
            <a:off x="2494129" y="2708919"/>
            <a:ext cx="3102709" cy="584775"/>
          </a:xfrm>
          <a:prstGeom prst="rect">
            <a:avLst/>
          </a:prstGeom>
        </p:spPr>
        <p:txBody>
          <a:bodyPr wrap="none">
            <a:spAutoFit/>
          </a:bodyPr>
          <a:lstStyle/>
          <a:p>
            <a:r>
              <a:rPr lang="en-US" sz="3200" dirty="0">
                <a:latin typeface="Calibri" pitchFamily="34" charset="0"/>
                <a:cs typeface="Aparajita" pitchFamily="34" charset="0"/>
              </a:rPr>
              <a:t>David Livingstone</a:t>
            </a:r>
            <a:endParaRPr lang="ru-RU" sz="3200" dirty="0">
              <a:latin typeface="Calibri" pitchFamily="34" charset="0"/>
              <a:cs typeface="Aparajita" pitchFamily="34" charset="0"/>
            </a:endParaRPr>
          </a:p>
        </p:txBody>
      </p:sp>
      <p:sp>
        <p:nvSpPr>
          <p:cNvPr id="6" name="Прямоугольник 5"/>
          <p:cNvSpPr/>
          <p:nvPr/>
        </p:nvSpPr>
        <p:spPr>
          <a:xfrm>
            <a:off x="262233" y="2673179"/>
            <a:ext cx="2198038" cy="646331"/>
          </a:xfrm>
          <a:prstGeom prst="rect">
            <a:avLst/>
          </a:prstGeom>
        </p:spPr>
        <p:txBody>
          <a:bodyPr wrap="none">
            <a:spAutoFit/>
          </a:bodyPr>
          <a:lstStyle/>
          <a:p>
            <a:r>
              <a:rPr lang="en-US" sz="3600" dirty="0">
                <a:latin typeface="Calibri" pitchFamily="34" charset="0"/>
                <a:cs typeface="Aparajita" pitchFamily="34" charset="0"/>
              </a:rPr>
              <a:t>1841-1856</a:t>
            </a:r>
            <a:endParaRPr lang="ru-RU" sz="3200" dirty="0">
              <a:latin typeface="Calibri" pitchFamily="34" charset="0"/>
              <a:cs typeface="Aparajita" pitchFamily="34" charset="0"/>
            </a:endParaRPr>
          </a:p>
        </p:txBody>
      </p:sp>
    </p:spTree>
    <p:extLst>
      <p:ext uri="{BB962C8B-B14F-4D97-AF65-F5344CB8AC3E}">
        <p14:creationId xmlns:p14="http://schemas.microsoft.com/office/powerpoint/2010/main" val="296185031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908" y="116632"/>
            <a:ext cx="1791161" cy="23144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53" t="22222" r="25000" b="19166"/>
          <a:stretch/>
        </p:blipFill>
        <p:spPr bwMode="auto">
          <a:xfrm>
            <a:off x="221143" y="116632"/>
            <a:ext cx="6871137" cy="321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7380312" y="2564905"/>
            <a:ext cx="1368152" cy="646331"/>
          </a:xfrm>
          <a:prstGeom prst="rect">
            <a:avLst/>
          </a:prstGeom>
        </p:spPr>
        <p:txBody>
          <a:bodyPr wrap="square">
            <a:spAutoFit/>
          </a:bodyPr>
          <a:lstStyle/>
          <a:p>
            <a:r>
              <a:rPr lang="ru-RU" sz="3600" dirty="0">
                <a:cs typeface="Aparajita" pitchFamily="34" charset="0"/>
              </a:rPr>
              <a:t> 1791</a:t>
            </a:r>
          </a:p>
        </p:txBody>
      </p:sp>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546" b="5984"/>
          <a:stretch/>
        </p:blipFill>
        <p:spPr bwMode="auto">
          <a:xfrm>
            <a:off x="107504" y="3573016"/>
            <a:ext cx="8904565" cy="30312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693002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vid Livingston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5" y="126999"/>
            <a:ext cx="1976823" cy="24043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468" t="16945" r="20703" b="22222"/>
          <a:stretch/>
        </p:blipFill>
        <p:spPr bwMode="auto">
          <a:xfrm>
            <a:off x="179512" y="126998"/>
            <a:ext cx="6408712" cy="3157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876256" y="2492896"/>
            <a:ext cx="1976823" cy="707886"/>
          </a:xfrm>
          <a:prstGeom prst="rect">
            <a:avLst/>
          </a:prstGeom>
          <a:noFill/>
        </p:spPr>
        <p:txBody>
          <a:bodyPr wrap="none" rtlCol="0">
            <a:spAutoFit/>
          </a:bodyPr>
          <a:lstStyle/>
          <a:p>
            <a:r>
              <a:rPr lang="en-US" sz="4000" dirty="0" smtClean="0">
                <a:latin typeface="Aparajita" pitchFamily="34" charset="0"/>
                <a:cs typeface="Aparajita" pitchFamily="34" charset="0"/>
              </a:rPr>
              <a:t>1841-1856</a:t>
            </a:r>
            <a:endParaRPr lang="ru-RU" sz="3600" dirty="0">
              <a:cs typeface="Aparajita" pitchFamily="34" charset="0"/>
            </a:endParaRP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965" b="7424"/>
          <a:stretch/>
        </p:blipFill>
        <p:spPr bwMode="auto">
          <a:xfrm>
            <a:off x="92365" y="3429000"/>
            <a:ext cx="8928992" cy="33443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451074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992" y="116632"/>
            <a:ext cx="8539472" cy="7848302"/>
          </a:xfrm>
          <a:prstGeom prst="rect">
            <a:avLst/>
          </a:prstGeom>
          <a:noFill/>
        </p:spPr>
        <p:txBody>
          <a:bodyPr wrap="square" rtlCol="0">
            <a:spAutoFit/>
          </a:bodyPr>
          <a:lstStyle/>
          <a:p>
            <a:r>
              <a:rPr lang="en-US" sz="2800" i="1" dirty="0" smtClean="0">
                <a:latin typeface="Calibri" pitchFamily="34" charset="0"/>
                <a:cs typeface="Aparajita" pitchFamily="34" charset="0"/>
              </a:rPr>
              <a:t>Purpose of study:</a:t>
            </a:r>
          </a:p>
          <a:p>
            <a:pPr marL="514350" indent="-514350">
              <a:buAutoNum type="arabicParenR"/>
            </a:pPr>
            <a:r>
              <a:rPr lang="en-US" sz="2800" i="1" dirty="0" smtClean="0">
                <a:latin typeface="Calibri" pitchFamily="34" charset="0"/>
                <a:cs typeface="Aparajita" pitchFamily="34" charset="0"/>
              </a:rPr>
              <a:t>Tell about great world discoveries of Britain.</a:t>
            </a:r>
          </a:p>
          <a:p>
            <a:pPr marL="514350" indent="-514350">
              <a:buAutoNum type="arabicParenR"/>
            </a:pPr>
            <a:endParaRPr lang="en-US" sz="2800" i="1" dirty="0" smtClean="0">
              <a:latin typeface="Calibri" pitchFamily="34" charset="0"/>
              <a:cs typeface="Aparajita" pitchFamily="34" charset="0"/>
            </a:endParaRPr>
          </a:p>
          <a:p>
            <a:pPr marL="514350" indent="-514350">
              <a:buAutoNum type="arabicParenR"/>
            </a:pPr>
            <a:endParaRPr lang="en-US" sz="2800" i="1" dirty="0" smtClean="0">
              <a:latin typeface="Calibri" pitchFamily="34" charset="0"/>
              <a:cs typeface="Aparajita" pitchFamily="34" charset="0"/>
            </a:endParaRPr>
          </a:p>
          <a:p>
            <a:pPr marL="514350" indent="-514350">
              <a:buAutoNum type="arabicParenR"/>
            </a:pPr>
            <a:endParaRPr lang="en-US" sz="2800" i="1" dirty="0">
              <a:latin typeface="Calibri" pitchFamily="34" charset="0"/>
              <a:cs typeface="Aparajita" pitchFamily="34" charset="0"/>
            </a:endParaRPr>
          </a:p>
          <a:p>
            <a:pPr marL="514350" indent="-514350">
              <a:buAutoNum type="arabicParenR"/>
            </a:pPr>
            <a:endParaRPr lang="en-US" sz="2800" i="1" dirty="0" smtClean="0">
              <a:latin typeface="Calibri" pitchFamily="34" charset="0"/>
              <a:cs typeface="Aparajita" pitchFamily="34" charset="0"/>
            </a:endParaRPr>
          </a:p>
          <a:p>
            <a:pPr marL="514350" indent="-514350">
              <a:buAutoNum type="arabicParenR"/>
            </a:pPr>
            <a:r>
              <a:rPr lang="en-US" sz="2800" i="1" dirty="0" smtClean="0">
                <a:latin typeface="Calibri" pitchFamily="34" charset="0"/>
                <a:cs typeface="Aparajita" pitchFamily="34" charset="0"/>
              </a:rPr>
              <a:t>Investigate the influence of great world discoveries on culture of Britain.</a:t>
            </a:r>
          </a:p>
          <a:p>
            <a:pPr marL="514350" indent="-514350">
              <a:buAutoNum type="arabicParenR"/>
            </a:pPr>
            <a:endParaRPr lang="en-US" sz="2800" i="1" dirty="0" smtClean="0">
              <a:latin typeface="Calibri" pitchFamily="34" charset="0"/>
              <a:cs typeface="Aparajita" pitchFamily="34" charset="0"/>
            </a:endParaRPr>
          </a:p>
          <a:p>
            <a:endParaRPr lang="en-US" sz="2800" i="1" dirty="0">
              <a:latin typeface="Calibri" pitchFamily="34" charset="0"/>
              <a:cs typeface="Aparajita" pitchFamily="34" charset="0"/>
            </a:endParaRPr>
          </a:p>
          <a:p>
            <a:pPr marL="514350" indent="-514350">
              <a:buAutoNum type="arabicParenR"/>
            </a:pPr>
            <a:endParaRPr lang="en-US" sz="2800" i="1" dirty="0" smtClean="0">
              <a:latin typeface="Calibri" pitchFamily="34" charset="0"/>
              <a:cs typeface="Aparajita" pitchFamily="34" charset="0"/>
            </a:endParaRPr>
          </a:p>
          <a:p>
            <a:pPr marL="514350" indent="-514350">
              <a:buAutoNum type="arabicParenR"/>
            </a:pPr>
            <a:endParaRPr lang="en-US" sz="2800" i="1" dirty="0" smtClean="0">
              <a:latin typeface="Calibri" pitchFamily="34" charset="0"/>
              <a:cs typeface="Aparajita" pitchFamily="34" charset="0"/>
            </a:endParaRPr>
          </a:p>
          <a:p>
            <a:pPr marL="514350" indent="-514350">
              <a:buAutoNum type="arabicParenR"/>
            </a:pPr>
            <a:endParaRPr lang="en-US" sz="2800" i="1" dirty="0" smtClean="0">
              <a:latin typeface="Calibri" pitchFamily="34" charset="0"/>
              <a:cs typeface="Aparajita" pitchFamily="34" charset="0"/>
            </a:endParaRPr>
          </a:p>
          <a:p>
            <a:r>
              <a:rPr lang="en-US" sz="2800" i="1" dirty="0" smtClean="0">
                <a:latin typeface="Calibri" pitchFamily="34" charset="0"/>
                <a:cs typeface="Aparajita" pitchFamily="34" charset="0"/>
              </a:rPr>
              <a:t>3) conclusion + booklet</a:t>
            </a:r>
          </a:p>
          <a:p>
            <a:pPr marL="514350" indent="-514350">
              <a:buAutoNum type="arabicParenR"/>
            </a:pPr>
            <a:endParaRPr lang="en-US" sz="2800" dirty="0" smtClean="0">
              <a:latin typeface="Lucida Calligraphy" pitchFamily="66" charset="0"/>
              <a:cs typeface="Aparajita" pitchFamily="34" charset="0"/>
            </a:endParaRPr>
          </a:p>
          <a:p>
            <a:pPr marL="514350" indent="-514350">
              <a:buAutoNum type="arabicParenR"/>
            </a:pPr>
            <a:endParaRPr lang="en-US" sz="2800" dirty="0" smtClean="0">
              <a:latin typeface="Lucida Calligraphy" pitchFamily="66" charset="0"/>
              <a:cs typeface="Aparajita" pitchFamily="34" charset="0"/>
            </a:endParaRPr>
          </a:p>
          <a:p>
            <a:pPr marL="514350" indent="-514350">
              <a:buAutoNum type="arabicParenR"/>
            </a:pPr>
            <a:endParaRPr lang="en-US" sz="2800" dirty="0" smtClean="0">
              <a:latin typeface="Lucida Calligraphy" pitchFamily="66" charset="0"/>
              <a:cs typeface="Aparajita" pitchFamily="34" charset="0"/>
            </a:endParaRPr>
          </a:p>
          <a:p>
            <a:pPr marL="514350" indent="-514350">
              <a:buAutoNum type="arabicParenR"/>
            </a:pPr>
            <a:endParaRPr lang="en-US" sz="2800" dirty="0" smtClean="0">
              <a:latin typeface="Lucida Calligraphy" pitchFamily="66" charset="0"/>
              <a:cs typeface="Aparajita" pitchFamily="34" charset="0"/>
            </a:endParaRPr>
          </a:p>
        </p:txBody>
      </p:sp>
      <p:pic>
        <p:nvPicPr>
          <p:cNvPr id="1029" name="Picture 5" descr="Картинки по запросу лондон 19 ве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912" y="3645024"/>
            <a:ext cx="3099063" cy="2062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28" b="4791"/>
          <a:stretch/>
        </p:blipFill>
        <p:spPr bwMode="auto">
          <a:xfrm>
            <a:off x="1117675" y="1052736"/>
            <a:ext cx="3073079" cy="15841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708287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3572" y="51272"/>
            <a:ext cx="1511921" cy="646331"/>
          </a:xfrm>
          <a:prstGeom prst="rect">
            <a:avLst/>
          </a:prstGeom>
        </p:spPr>
        <p:txBody>
          <a:bodyPr wrap="square">
            <a:spAutoFit/>
          </a:bodyPr>
          <a:lstStyle/>
          <a:p>
            <a:r>
              <a:rPr lang="ru-RU" sz="3600" dirty="0">
                <a:latin typeface="Calibri" pitchFamily="34" charset="0"/>
                <a:cs typeface="Aparajita" pitchFamily="34" charset="0"/>
              </a:rPr>
              <a:t> 1907</a:t>
            </a:r>
          </a:p>
        </p:txBody>
      </p:sp>
      <p:sp>
        <p:nvSpPr>
          <p:cNvPr id="3" name="Прямоугольник 2"/>
          <p:cNvSpPr/>
          <p:nvPr/>
        </p:nvSpPr>
        <p:spPr>
          <a:xfrm>
            <a:off x="1619671" y="112828"/>
            <a:ext cx="5262957" cy="584775"/>
          </a:xfrm>
          <a:prstGeom prst="rect">
            <a:avLst/>
          </a:prstGeom>
        </p:spPr>
        <p:txBody>
          <a:bodyPr wrap="square">
            <a:spAutoFit/>
          </a:bodyPr>
          <a:lstStyle/>
          <a:p>
            <a:r>
              <a:rPr lang="en-US" sz="3200" dirty="0">
                <a:latin typeface="Calibri" pitchFamily="34" charset="0"/>
                <a:cs typeface="Aparajita" pitchFamily="34" charset="0"/>
              </a:rPr>
              <a:t>Ernest Henry Shackleton</a:t>
            </a:r>
            <a:endParaRPr lang="ru-RU" sz="3200" dirty="0">
              <a:latin typeface="Calibri" pitchFamily="34" charset="0"/>
              <a:cs typeface="Aparajita"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070" b="6053"/>
          <a:stretch/>
        </p:blipFill>
        <p:spPr bwMode="auto">
          <a:xfrm>
            <a:off x="6837310" y="116632"/>
            <a:ext cx="2143600" cy="2773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 name="Picture 2" descr="Картинки по запросу Сэр Эдмунд Хиллари"/>
          <p:cNvPicPr>
            <a:picLocks noChangeAspect="1" noChangeArrowheads="1"/>
          </p:cNvPicPr>
          <p:nvPr/>
        </p:nvPicPr>
        <p:blipFill rotWithShape="1">
          <a:blip r:embed="rId3">
            <a:extLst>
              <a:ext uri="{28A0092B-C50C-407E-A947-70E740481C1C}">
                <a14:useLocalDpi xmlns:a14="http://schemas.microsoft.com/office/drawing/2010/main" val="0"/>
              </a:ext>
            </a:extLst>
          </a:blip>
          <a:srcRect l="17914" r="13821"/>
          <a:stretch/>
        </p:blipFill>
        <p:spPr bwMode="auto">
          <a:xfrm>
            <a:off x="6424807" y="3501008"/>
            <a:ext cx="2556102" cy="2808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3572" y="2828696"/>
            <a:ext cx="1385135" cy="646331"/>
          </a:xfrm>
          <a:prstGeom prst="rect">
            <a:avLst/>
          </a:prstGeom>
        </p:spPr>
        <p:txBody>
          <a:bodyPr wrap="square">
            <a:spAutoFit/>
          </a:bodyPr>
          <a:lstStyle/>
          <a:p>
            <a:r>
              <a:rPr lang="ru-RU" sz="3600" dirty="0">
                <a:latin typeface="Calibri" pitchFamily="34" charset="0"/>
                <a:cs typeface="Aparajita" pitchFamily="34" charset="0"/>
              </a:rPr>
              <a:t>1953</a:t>
            </a:r>
            <a:endParaRPr lang="ru-RU" dirty="0">
              <a:latin typeface="Calibri" pitchFamily="34" charset="0"/>
              <a:cs typeface="Aparajita" pitchFamily="34" charset="0"/>
            </a:endParaRPr>
          </a:p>
        </p:txBody>
      </p:sp>
      <p:sp>
        <p:nvSpPr>
          <p:cNvPr id="7" name="Прямоугольник 6"/>
          <p:cNvSpPr/>
          <p:nvPr/>
        </p:nvSpPr>
        <p:spPr>
          <a:xfrm>
            <a:off x="1411308" y="2890252"/>
            <a:ext cx="5320932" cy="584775"/>
          </a:xfrm>
          <a:prstGeom prst="rect">
            <a:avLst/>
          </a:prstGeom>
        </p:spPr>
        <p:txBody>
          <a:bodyPr wrap="square">
            <a:spAutoFit/>
          </a:bodyPr>
          <a:lstStyle/>
          <a:p>
            <a:r>
              <a:rPr lang="en-US" sz="3200" dirty="0">
                <a:latin typeface="Calibri" pitchFamily="34" charset="0"/>
                <a:cs typeface="Aparajita" pitchFamily="34" charset="0"/>
              </a:rPr>
              <a:t>Sir Edmund Percival Hillary</a:t>
            </a:r>
            <a:endParaRPr lang="ru-RU" sz="3200" dirty="0">
              <a:latin typeface="Calibri" pitchFamily="34" charset="0"/>
              <a:cs typeface="Aparajita" pitchFamily="34" charset="0"/>
            </a:endParaRPr>
          </a:p>
        </p:txBody>
      </p:sp>
      <p:sp>
        <p:nvSpPr>
          <p:cNvPr id="4" name="Прямоугольник 3"/>
          <p:cNvSpPr/>
          <p:nvPr/>
        </p:nvSpPr>
        <p:spPr>
          <a:xfrm>
            <a:off x="187895" y="3523481"/>
            <a:ext cx="6024611" cy="2585323"/>
          </a:xfrm>
          <a:prstGeom prst="rect">
            <a:avLst/>
          </a:prstGeom>
        </p:spPr>
        <p:txBody>
          <a:bodyPr wrap="square">
            <a:spAutoFit/>
          </a:bodyPr>
          <a:lstStyle/>
          <a:p>
            <a:r>
              <a:rPr lang="en-US" dirty="0">
                <a:latin typeface="Calibri" pitchFamily="34" charset="0"/>
              </a:rPr>
              <a:t>Sir Edmund Hillary A New Zealand explorer and climber, one of two people - first-climbers on Everest. In 1953, Hillary and his </a:t>
            </a:r>
            <a:r>
              <a:rPr lang="en-US" dirty="0">
                <a:solidFill>
                  <a:srgbClr val="FF0000"/>
                </a:solidFill>
                <a:latin typeface="Calibri" pitchFamily="34" charset="0"/>
              </a:rPr>
              <a:t>Nepalese</a:t>
            </a:r>
            <a:r>
              <a:rPr lang="en-US" dirty="0">
                <a:latin typeface="Calibri" pitchFamily="34" charset="0"/>
              </a:rPr>
              <a:t> colleague </a:t>
            </a:r>
            <a:r>
              <a:rPr lang="en-US" dirty="0" err="1">
                <a:latin typeface="Calibri" pitchFamily="34" charset="0"/>
              </a:rPr>
              <a:t>Tenzing</a:t>
            </a:r>
            <a:r>
              <a:rPr lang="en-US" dirty="0">
                <a:latin typeface="Calibri" pitchFamily="34" charset="0"/>
              </a:rPr>
              <a:t> Norgay for the first time in the world reached the summit of </a:t>
            </a:r>
            <a:r>
              <a:rPr lang="en-US" dirty="0">
                <a:solidFill>
                  <a:srgbClr val="FF0000"/>
                </a:solidFill>
                <a:latin typeface="Calibri" pitchFamily="34" charset="0"/>
              </a:rPr>
              <a:t>Everest</a:t>
            </a:r>
            <a:r>
              <a:rPr lang="en-US" dirty="0">
                <a:latin typeface="Calibri" pitchFamily="34" charset="0"/>
              </a:rPr>
              <a:t>, where they left a few chocolates for the gods and made 2 photographs. He was engaged in researching the South Pole and, together with cosmonaut Neil Armstrong, for some reason flew the Atlantic in a two-seater plane. In my opinion, this is the most terrible of his adventures.</a:t>
            </a:r>
            <a:endParaRPr lang="ru-RU" dirty="0">
              <a:latin typeface="Calibri" pitchFamily="34" charset="0"/>
            </a:endParaRPr>
          </a:p>
        </p:txBody>
      </p:sp>
      <p:sp>
        <p:nvSpPr>
          <p:cNvPr id="9" name="Прямоугольник 8"/>
          <p:cNvSpPr/>
          <p:nvPr/>
        </p:nvSpPr>
        <p:spPr>
          <a:xfrm>
            <a:off x="204399" y="697603"/>
            <a:ext cx="6456660" cy="2031325"/>
          </a:xfrm>
          <a:prstGeom prst="rect">
            <a:avLst/>
          </a:prstGeom>
        </p:spPr>
        <p:txBody>
          <a:bodyPr wrap="square">
            <a:spAutoFit/>
          </a:bodyPr>
          <a:lstStyle/>
          <a:p>
            <a:r>
              <a:rPr lang="en-US" dirty="0">
                <a:latin typeface="Calibri" pitchFamily="34" charset="0"/>
              </a:rPr>
              <a:t>1901-1903 participated in the Antarctic expedition of R. F. Scott. In the years 1908-1909. headed the expedition on the ship "Nimrod", which was supposed to survey the coast and the deep regions of </a:t>
            </a:r>
            <a:r>
              <a:rPr lang="en-US" dirty="0">
                <a:solidFill>
                  <a:srgbClr val="FF0000"/>
                </a:solidFill>
                <a:latin typeface="Calibri" pitchFamily="34" charset="0"/>
              </a:rPr>
              <a:t>Antarctica</a:t>
            </a:r>
            <a:r>
              <a:rPr lang="en-US" dirty="0">
                <a:latin typeface="Calibri" pitchFamily="34" charset="0"/>
              </a:rPr>
              <a:t>. Commanding one of three units, </a:t>
            </a:r>
            <a:r>
              <a:rPr lang="en-US" dirty="0" err="1">
                <a:latin typeface="Calibri" pitchFamily="34" charset="0"/>
              </a:rPr>
              <a:t>Shackleton</a:t>
            </a:r>
            <a:r>
              <a:rPr lang="en-US" dirty="0">
                <a:latin typeface="Calibri" pitchFamily="34" charset="0"/>
              </a:rPr>
              <a:t> went to the South Pole, but could only reach 88 </a:t>
            </a:r>
            <a:r>
              <a:rPr lang="en-US" dirty="0" smtClean="0">
                <a:latin typeface="Calibri" pitchFamily="34" charset="0"/>
              </a:rPr>
              <a:t>° S. </a:t>
            </a:r>
            <a:r>
              <a:rPr lang="en-US" dirty="0">
                <a:latin typeface="Calibri" pitchFamily="34" charset="0"/>
              </a:rPr>
              <a:t>w. The expedition mapped a number of points on the coast, discovered a mountain chain on </a:t>
            </a:r>
            <a:r>
              <a:rPr lang="en-US" dirty="0">
                <a:solidFill>
                  <a:srgbClr val="FF0000"/>
                </a:solidFill>
                <a:latin typeface="Calibri" pitchFamily="34" charset="0"/>
              </a:rPr>
              <a:t>Victoria Land </a:t>
            </a:r>
            <a:r>
              <a:rPr lang="en-US" dirty="0">
                <a:latin typeface="Calibri" pitchFamily="34" charset="0"/>
              </a:rPr>
              <a:t>and the </a:t>
            </a:r>
            <a:r>
              <a:rPr lang="en-US" dirty="0">
                <a:solidFill>
                  <a:srgbClr val="FF0000"/>
                </a:solidFill>
                <a:latin typeface="Calibri" pitchFamily="34" charset="0"/>
              </a:rPr>
              <a:t>Beardmore glacier</a:t>
            </a:r>
            <a:r>
              <a:rPr lang="en-US" dirty="0">
                <a:latin typeface="Calibri" pitchFamily="34" charset="0"/>
              </a:rPr>
              <a:t>.</a:t>
            </a:r>
          </a:p>
        </p:txBody>
      </p:sp>
    </p:spTree>
    <p:extLst>
      <p:ext uri="{BB962C8B-B14F-4D97-AF65-F5344CB8AC3E}">
        <p14:creationId xmlns:p14="http://schemas.microsoft.com/office/powerpoint/2010/main" val="14039702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Ernest Henry Shackleton Nadar cleared.jpg"/>
          <p:cNvPicPr>
            <a:picLocks noChangeAspect="1" noChangeArrowheads="1"/>
          </p:cNvPicPr>
          <p:nvPr/>
        </p:nvPicPr>
        <p:blipFill rotWithShape="1">
          <a:blip r:embed="rId2">
            <a:extLst>
              <a:ext uri="{28A0092B-C50C-407E-A947-70E740481C1C}">
                <a14:useLocalDpi xmlns:a14="http://schemas.microsoft.com/office/drawing/2010/main" val="0"/>
              </a:ext>
            </a:extLst>
          </a:blip>
          <a:srcRect t="9024" b="34631"/>
          <a:stretch/>
        </p:blipFill>
        <p:spPr bwMode="auto">
          <a:xfrm>
            <a:off x="7088772" y="116631"/>
            <a:ext cx="1900227" cy="1944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141" t="22504" r="17344" b="18745"/>
          <a:stretch/>
        </p:blipFill>
        <p:spPr bwMode="auto">
          <a:xfrm>
            <a:off x="179512" y="116630"/>
            <a:ext cx="6768752" cy="3264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7427179" y="2387731"/>
            <a:ext cx="1223412" cy="646331"/>
          </a:xfrm>
          <a:prstGeom prst="rect">
            <a:avLst/>
          </a:prstGeom>
        </p:spPr>
        <p:txBody>
          <a:bodyPr wrap="none">
            <a:spAutoFit/>
          </a:bodyPr>
          <a:lstStyle/>
          <a:p>
            <a:r>
              <a:rPr lang="ru-RU" sz="3600" dirty="0">
                <a:cs typeface="Aparajita" pitchFamily="34" charset="0"/>
              </a:rPr>
              <a:t> 1907</a:t>
            </a:r>
          </a:p>
        </p:txBody>
      </p:sp>
      <p:pic>
        <p:nvPicPr>
          <p:cNvPr id="15362" name="Picture 2" descr="Картинки по запросу antarctica panoram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91" r="8587"/>
          <a:stretch/>
        </p:blipFill>
        <p:spPr bwMode="auto">
          <a:xfrm>
            <a:off x="179511" y="3573016"/>
            <a:ext cx="8828795" cy="3096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935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Сэр Эдмунд Хиллар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16632"/>
            <a:ext cx="2664296" cy="19982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907" t="17361" r="16641" b="30417"/>
          <a:stretch/>
        </p:blipFill>
        <p:spPr bwMode="auto">
          <a:xfrm>
            <a:off x="122234" y="116633"/>
            <a:ext cx="6033942" cy="255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6589763" y="2142722"/>
            <a:ext cx="1107996" cy="646331"/>
          </a:xfrm>
          <a:prstGeom prst="rect">
            <a:avLst/>
          </a:prstGeom>
        </p:spPr>
        <p:txBody>
          <a:bodyPr wrap="none">
            <a:spAutoFit/>
          </a:bodyPr>
          <a:lstStyle/>
          <a:p>
            <a:r>
              <a:rPr lang="ru-RU" sz="3600" dirty="0">
                <a:cs typeface="Aparajita" pitchFamily="34" charset="0"/>
              </a:rPr>
              <a:t>1953</a:t>
            </a:r>
            <a:endParaRPr lang="ru-RU" dirty="0">
              <a:cs typeface="Aparajita" pitchFamily="34" charset="0"/>
            </a:endParaRPr>
          </a:p>
        </p:txBody>
      </p:sp>
      <p:sp>
        <p:nvSpPr>
          <p:cNvPr id="4" name="Rectangle 1"/>
          <p:cNvSpPr>
            <a:spLocks noChangeArrowheads="1"/>
          </p:cNvSpPr>
          <p:nvPr/>
        </p:nvSpPr>
        <p:spPr bwMode="auto">
          <a:xfrm>
            <a:off x="698500" y="3821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cs typeface="Arial" charset="0"/>
              </a:rPr>
              <a:t/>
            </a:r>
            <a:br>
              <a:rPr kumimoji="0" lang="ru-RU" sz="1800" b="0" i="0" u="none" strike="noStrike" cap="none" normalizeH="0" baseline="0" dirty="0" smtClean="0">
                <a:ln>
                  <a:noFill/>
                </a:ln>
                <a:solidFill>
                  <a:schemeClr val="tx1"/>
                </a:solidFill>
                <a:effectLst/>
                <a:latin typeface="Arial" charset="0"/>
                <a:cs typeface="Arial" charset="0"/>
              </a:rPr>
            </a:br>
            <a:endParaRPr kumimoji="0" lang="ru-RU" sz="1800" b="0" i="0" u="none" strike="noStrike" cap="none" normalizeH="0" baseline="0" dirty="0" smtClean="0">
              <a:ln>
                <a:noFill/>
              </a:ln>
              <a:solidFill>
                <a:schemeClr val="tx1"/>
              </a:solidFill>
              <a:effectLst/>
              <a:latin typeface="Arial" charset="0"/>
              <a:cs typeface="Arial" charset="0"/>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4" y="2852936"/>
            <a:ext cx="8914262" cy="38999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034499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3843"/>
            <a:ext cx="8856984" cy="2554545"/>
          </a:xfrm>
          <a:prstGeom prst="rect">
            <a:avLst/>
          </a:prstGeom>
        </p:spPr>
        <p:txBody>
          <a:bodyPr wrap="square">
            <a:spAutoFit/>
          </a:bodyPr>
          <a:lstStyle/>
          <a:p>
            <a:r>
              <a:rPr lang="en-US" sz="2000" dirty="0">
                <a:latin typeface="Calibri" pitchFamily="34" charset="0"/>
                <a:cs typeface="Aparajita" pitchFamily="34" charset="0"/>
              </a:rPr>
              <a:t>Great geographical discoveries were of world-historical significance. The contours of inhabited continents were established, most of the earth's surface was investigated, a representation was received of the shape of the Earth as a huge sphere and its dimensions. Great geographical discoveries gave impetus to the development not only of geography itself, but of many other areas of natural science, providing new extensive material for botany, zoology, and ethnography. As a result of the Great geographical discoveries, the English first became acquainted with a number of new agricultural crops.</a:t>
            </a:r>
            <a:endParaRPr lang="ru-RU" sz="2000" dirty="0">
              <a:latin typeface="Calibri" pitchFamily="34" charset="0"/>
              <a:cs typeface="Aparajita"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341" y="2327920"/>
            <a:ext cx="5760640" cy="4320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2636912"/>
            <a:ext cx="2688299" cy="20162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430643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r="15620"/>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5447798"/>
            <a:ext cx="5508103" cy="1200329"/>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dirty="0" smtClean="0">
                <a:effectLst>
                  <a:outerShdw blurRad="38100" dist="38100" dir="2700000" algn="tl">
                    <a:srgbClr val="000000">
                      <a:alpha val="43137"/>
                    </a:srgbClr>
                  </a:outerShdw>
                </a:effectLst>
                <a:latin typeface="Lucida Calligraphy" pitchFamily="66" charset="0"/>
                <a:cs typeface="Aparajita" pitchFamily="34" charset="0"/>
              </a:rPr>
              <a:t>2) Investigate </a:t>
            </a:r>
            <a:r>
              <a:rPr lang="en-US" sz="2400" dirty="0">
                <a:effectLst>
                  <a:outerShdw blurRad="38100" dist="38100" dir="2700000" algn="tl">
                    <a:srgbClr val="000000">
                      <a:alpha val="43137"/>
                    </a:srgbClr>
                  </a:outerShdw>
                </a:effectLst>
                <a:latin typeface="Lucida Calligraphy" pitchFamily="66" charset="0"/>
                <a:cs typeface="Aparajita" pitchFamily="34" charset="0"/>
              </a:rPr>
              <a:t>the influence of great world discoveries on culture of Britain.</a:t>
            </a:r>
          </a:p>
        </p:txBody>
      </p:sp>
    </p:spTree>
    <p:extLst>
      <p:ext uri="{BB962C8B-B14F-4D97-AF65-F5344CB8AC3E}">
        <p14:creationId xmlns:p14="http://schemas.microsoft.com/office/powerpoint/2010/main" val="189106065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irill\Downloads\British_Empire_evolution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7603" y="103725"/>
            <a:ext cx="8268791" cy="3626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712"/>
          <a:stretch/>
        </p:blipFill>
        <p:spPr bwMode="auto">
          <a:xfrm>
            <a:off x="162000" y="3933056"/>
            <a:ext cx="4409999"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26" r="2900"/>
          <a:stretch/>
        </p:blipFill>
        <p:spPr bwMode="auto">
          <a:xfrm>
            <a:off x="4716016" y="3933056"/>
            <a:ext cx="4248472"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857076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534"/>
            <a:ext cx="2736304" cy="3600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11" y="4005064"/>
            <a:ext cx="4846866" cy="25922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5076056" y="197346"/>
            <a:ext cx="3888432" cy="6740307"/>
          </a:xfrm>
          <a:prstGeom prst="rect">
            <a:avLst/>
          </a:prstGeom>
        </p:spPr>
        <p:txBody>
          <a:bodyPr wrap="square">
            <a:spAutoFit/>
          </a:bodyPr>
          <a:lstStyle/>
          <a:p>
            <a:r>
              <a:rPr lang="en-US" dirty="0">
                <a:latin typeface="Calibri" pitchFamily="34" charset="0"/>
              </a:rPr>
              <a:t>The English, unlike the Spaniards, sought to find vacant land suitable for cultivation. North America was exactly what the British were looking for. The English colonists mastered the natural riches of the new lands with their own labor, and not by plunder. America has become a colony of England. Its population first went slowly, by random people, then a lot of immigrants began to come. A great migration of peoples The great migration of peoples is a conditional name for the totality of ethnic displacement in Europe in the 4th-7th centuries, mainly from the periphery of the Roman Empire. determined the nature and destiny of a new continent with a population of 190 million people. And only after the War of Independence in 1783 the United Kingdom recognized the autonomy of the United States, which promulgated the "Declaration of Independence" by Benjamin Franklin.</a:t>
            </a:r>
            <a:endParaRPr lang="ru-RU" dirty="0">
              <a:latin typeface="Calibri" pitchFamily="34" charset="0"/>
            </a:endParaRPr>
          </a:p>
        </p:txBody>
      </p:sp>
    </p:spTree>
    <p:extLst>
      <p:ext uri="{BB962C8B-B14F-4D97-AF65-F5344CB8AC3E}">
        <p14:creationId xmlns:p14="http://schemas.microsoft.com/office/powerpoint/2010/main" val="237986900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Картинки по запросу victorian er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136" y="214816"/>
            <a:ext cx="4375499"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000" y="121320"/>
            <a:ext cx="4572000" cy="3416320"/>
          </a:xfrm>
          <a:prstGeom prst="rect">
            <a:avLst/>
          </a:prstGeom>
        </p:spPr>
        <p:txBody>
          <a:bodyPr wrap="square">
            <a:spAutoFit/>
          </a:bodyPr>
          <a:lstStyle/>
          <a:p>
            <a:r>
              <a:rPr lang="en-US" dirty="0">
                <a:latin typeface="Calibri" pitchFamily="34" charset="0"/>
              </a:rPr>
              <a:t>From the above, it can be concluded that the Great Geographical Discoveries significantly influenced the development of the United States. The discovery and settlement of this territory by more educated and developed people led to the emergence of a new powerful state, which at the moment is one of the world powers. And, despite the rapid development of other countries in the world, the United States still performs the function of global leadership and plays the role of a superpower.</a:t>
            </a:r>
            <a:endParaRPr lang="ru-RU" dirty="0">
              <a:latin typeface="Calibri" pitchFamily="34"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37640"/>
            <a:ext cx="7400032" cy="3225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468574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9001000" cy="3139321"/>
          </a:xfrm>
          <a:prstGeom prst="rect">
            <a:avLst/>
          </a:prstGeom>
        </p:spPr>
        <p:txBody>
          <a:bodyPr wrap="square">
            <a:spAutoFit/>
          </a:bodyPr>
          <a:lstStyle/>
          <a:p>
            <a:r>
              <a:rPr lang="en-US" dirty="0">
                <a:latin typeface="Calibri" pitchFamily="34" charset="0"/>
              </a:rPr>
              <a:t>As a result of the Great geographical discoveries, the Europeans' view of the world expanded considerably. Europeans discovered two parts of the world, America and Australia, as well as the Pacific, mainly defined the contours of all inhabited continents. Great geographical discoveries have given new vast material for natural sciences, ethnography, and history. Knowing the life of societies with different religions and customs, the Europeans were convinced of the many-sidedness of the world. At the same time, acquiring experience of communication with overseas residents, Europeans were more aware of their cultural and historical identity. Received information about distant countries enriched European literature and art. Great geographical discoveries had a profound impact on the socio-economic processes in Europe, contributed to the initial accumulation of capital. The colonies served as sources of raw materials and markets for European goods.</a:t>
            </a:r>
            <a:endParaRPr lang="ru-RU" dirty="0">
              <a:latin typeface="Calibri"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31" y="3281766"/>
            <a:ext cx="8572500" cy="3333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458887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8347" y="672975"/>
            <a:ext cx="4572000" cy="3693319"/>
          </a:xfrm>
          <a:prstGeom prst="rect">
            <a:avLst/>
          </a:prstGeom>
        </p:spPr>
        <p:txBody>
          <a:bodyPr>
            <a:spAutoFit/>
          </a:bodyPr>
          <a:lstStyle/>
          <a:p>
            <a:r>
              <a:rPr lang="en-US" dirty="0"/>
              <a:t>http://discover-history.com/</a:t>
            </a:r>
          </a:p>
          <a:p>
            <a:endParaRPr lang="en-US" dirty="0"/>
          </a:p>
          <a:p>
            <a:r>
              <a:rPr lang="en-US" dirty="0"/>
              <a:t>https://ru.wikipedia.org/wiki</a:t>
            </a:r>
          </a:p>
          <a:p>
            <a:endParaRPr lang="en-US" dirty="0"/>
          </a:p>
          <a:p>
            <a:r>
              <a:rPr lang="en-US" dirty="0"/>
              <a:t>http://www.history-names.ru</a:t>
            </a:r>
          </a:p>
          <a:p>
            <a:endParaRPr lang="en-US" dirty="0"/>
          </a:p>
          <a:p>
            <a:r>
              <a:rPr lang="en-US" dirty="0"/>
              <a:t>https://tv-english.club/ru/</a:t>
            </a:r>
          </a:p>
          <a:p>
            <a:endParaRPr lang="en-US" dirty="0"/>
          </a:p>
          <a:p>
            <a:r>
              <a:rPr lang="en-US" dirty="0"/>
              <a:t>http://esparus.com/seafarer/</a:t>
            </a:r>
          </a:p>
          <a:p>
            <a:endParaRPr lang="en-US" dirty="0"/>
          </a:p>
          <a:p>
            <a:r>
              <a:rPr lang="en-US" dirty="0"/>
              <a:t>http://www.krugosvet.ru</a:t>
            </a:r>
          </a:p>
          <a:p>
            <a:endParaRPr lang="en-US" dirty="0"/>
          </a:p>
          <a:p>
            <a:r>
              <a:rPr lang="en-US" dirty="0"/>
              <a:t>https://www.royalnavy.mod.uk/</a:t>
            </a:r>
            <a:endParaRPr lang="ru-RU" dirty="0"/>
          </a:p>
        </p:txBody>
      </p:sp>
      <p:sp>
        <p:nvSpPr>
          <p:cNvPr id="4" name="TextBox 3"/>
          <p:cNvSpPr txBox="1"/>
          <p:nvPr/>
        </p:nvSpPr>
        <p:spPr>
          <a:xfrm>
            <a:off x="240656" y="116632"/>
            <a:ext cx="2182008" cy="523220"/>
          </a:xfrm>
          <a:prstGeom prst="rect">
            <a:avLst/>
          </a:prstGeom>
          <a:noFill/>
        </p:spPr>
        <p:txBody>
          <a:bodyPr wrap="none" rtlCol="0">
            <a:spAutoFit/>
          </a:bodyPr>
          <a:lstStyle/>
          <a:p>
            <a:r>
              <a:rPr lang="en-US" sz="2800" dirty="0" smtClean="0"/>
              <a:t>Information:</a:t>
            </a:r>
            <a:endParaRPr lang="ru-RU" sz="2800" dirty="0"/>
          </a:p>
        </p:txBody>
      </p:sp>
    </p:spTree>
    <p:extLst>
      <p:ext uri="{BB962C8B-B14F-4D97-AF65-F5344CB8AC3E}">
        <p14:creationId xmlns:p14="http://schemas.microsoft.com/office/powerpoint/2010/main" val="120387149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60" y="188639"/>
            <a:ext cx="8764227" cy="4486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146001" y="4869080"/>
            <a:ext cx="8712968" cy="1200329"/>
          </a:xfrm>
          <a:prstGeom prst="rect">
            <a:avLst/>
          </a:prstGeom>
        </p:spPr>
        <p:txBody>
          <a:bodyPr wrap="square">
            <a:spAutoFit/>
          </a:bodyPr>
          <a:lstStyle/>
          <a:p>
            <a:r>
              <a:rPr lang="en-US" sz="2400" i="1" dirty="0" smtClean="0">
                <a:latin typeface="Calibri" pitchFamily="34" charset="0"/>
                <a:cs typeface="Aparajita" pitchFamily="34" charset="0"/>
              </a:rPr>
              <a:t>The </a:t>
            </a:r>
            <a:r>
              <a:rPr lang="en-US" sz="2400" i="1" dirty="0">
                <a:latin typeface="Calibri" pitchFamily="34" charset="0"/>
                <a:cs typeface="Aparajita" pitchFamily="34" charset="0"/>
              </a:rPr>
              <a:t>biggest colonies of UK</a:t>
            </a:r>
            <a:r>
              <a:rPr lang="en-US" sz="2400" i="1" dirty="0" smtClean="0">
                <a:latin typeface="Calibri" pitchFamily="34" charset="0"/>
                <a:cs typeface="Aparajita" pitchFamily="34" charset="0"/>
              </a:rPr>
              <a:t>: Canada, India and Pakistan, Sudan, Egypt, South Africa, Australia,</a:t>
            </a:r>
          </a:p>
          <a:p>
            <a:r>
              <a:rPr lang="en-US" sz="2400" i="1" dirty="0" smtClean="0">
                <a:latin typeface="Calibri" pitchFamily="34" charset="0"/>
                <a:cs typeface="Aparajita" pitchFamily="34" charset="0"/>
              </a:rPr>
              <a:t> New Zealand, Kenya, Afghanistan and Thirteen Colonies.</a:t>
            </a:r>
            <a:endParaRPr lang="ru-RU" sz="2400" i="1" dirty="0">
              <a:latin typeface="Calibri" pitchFamily="34" charset="0"/>
              <a:cs typeface="Aparajita" pitchFamily="34" charset="0"/>
            </a:endParaRPr>
          </a:p>
        </p:txBody>
      </p:sp>
    </p:spTree>
    <p:extLst>
      <p:ext uri="{BB962C8B-B14F-4D97-AF65-F5344CB8AC3E}">
        <p14:creationId xmlns:p14="http://schemas.microsoft.com/office/powerpoint/2010/main" val="106416811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664" y="260648"/>
            <a:ext cx="6303136" cy="584775"/>
          </a:xfrm>
          <a:prstGeom prst="rect">
            <a:avLst/>
          </a:prstGeom>
        </p:spPr>
        <p:txBody>
          <a:bodyPr wrap="none">
            <a:spAutoFit/>
          </a:bodyPr>
          <a:lstStyle/>
          <a:p>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cs typeface="Aparajita" pitchFamily="34" charset="0"/>
              </a:rPr>
              <a:t>1)Great World Discoveries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cs typeface="Aparajita" pitchFamily="34" charset="0"/>
              </a:rPr>
              <a:t>of Britain</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cs typeface="Aparajita"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0" y="1052736"/>
            <a:ext cx="8904650" cy="5679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06522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6252" y="161023"/>
            <a:ext cx="5202870" cy="260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885004"/>
            <a:ext cx="3312368" cy="3827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descr="Картинки по запросу парусные корабли англи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1023"/>
            <a:ext cx="3455817" cy="358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18" y="3949333"/>
            <a:ext cx="5358986" cy="2737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146720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116632"/>
            <a:ext cx="2287658" cy="31913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111325" y="116632"/>
            <a:ext cx="5457520" cy="861774"/>
          </a:xfrm>
          <a:prstGeom prst="rect">
            <a:avLst/>
          </a:prstGeom>
        </p:spPr>
        <p:txBody>
          <a:bodyPr wrap="none">
            <a:spAutoFit/>
          </a:bodyPr>
          <a:lstStyle/>
          <a:p>
            <a:r>
              <a:rPr lang="en-US" sz="3200" dirty="0">
                <a:latin typeface="Calibri" pitchFamily="34" charset="0"/>
                <a:cs typeface="Arial" pitchFamily="34" charset="0"/>
              </a:rPr>
              <a:t>May 30, </a:t>
            </a:r>
            <a:r>
              <a:rPr lang="en-US" sz="3200" dirty="0" smtClean="0">
                <a:latin typeface="Calibri" pitchFamily="34" charset="0"/>
                <a:cs typeface="Arial" pitchFamily="34" charset="0"/>
              </a:rPr>
              <a:t>1578 - August </a:t>
            </a:r>
            <a:r>
              <a:rPr lang="en-US" sz="3200" dirty="0">
                <a:latin typeface="Calibri" pitchFamily="34" charset="0"/>
                <a:cs typeface="Arial" pitchFamily="34" charset="0"/>
              </a:rPr>
              <a:t>31, 1578</a:t>
            </a:r>
            <a:endParaRPr lang="ru-RU" sz="3200" dirty="0">
              <a:latin typeface="Calibri" pitchFamily="34" charset="0"/>
              <a:cs typeface="Arial" pitchFamily="34" charset="0"/>
            </a:endParaRPr>
          </a:p>
          <a:p>
            <a:endParaRPr lang="ru-RU" dirty="0">
              <a:latin typeface="Calibri" pitchFamily="34" charset="0"/>
              <a:cs typeface="Arial" pitchFamily="34" charset="0"/>
            </a:endParaRPr>
          </a:p>
        </p:txBody>
      </p:sp>
      <p:sp>
        <p:nvSpPr>
          <p:cNvPr id="2" name="Прямоугольник 1"/>
          <p:cNvSpPr/>
          <p:nvPr/>
        </p:nvSpPr>
        <p:spPr>
          <a:xfrm>
            <a:off x="111325" y="620688"/>
            <a:ext cx="2639505" cy="523220"/>
          </a:xfrm>
          <a:prstGeom prst="rect">
            <a:avLst/>
          </a:prstGeom>
        </p:spPr>
        <p:txBody>
          <a:bodyPr wrap="none">
            <a:spAutoFit/>
          </a:bodyPr>
          <a:lstStyle/>
          <a:p>
            <a:r>
              <a:rPr lang="en-US" sz="2800" dirty="0">
                <a:latin typeface="Calibri" pitchFamily="34" charset="0"/>
                <a:cs typeface="Arial" pitchFamily="34" charset="0"/>
              </a:rPr>
              <a:t>Martin Frobisher</a:t>
            </a:r>
            <a:endParaRPr lang="ru-RU" sz="2800" dirty="0">
              <a:latin typeface="Calibri" pitchFamily="34" charset="0"/>
              <a:cs typeface="Arial" pitchFamily="34" charset="0"/>
            </a:endParaRPr>
          </a:p>
        </p:txBody>
      </p:sp>
      <p:sp>
        <p:nvSpPr>
          <p:cNvPr id="4" name="Прямоугольник 3"/>
          <p:cNvSpPr/>
          <p:nvPr/>
        </p:nvSpPr>
        <p:spPr>
          <a:xfrm>
            <a:off x="111324" y="1120676"/>
            <a:ext cx="6620915" cy="1477328"/>
          </a:xfrm>
          <a:prstGeom prst="rect">
            <a:avLst/>
          </a:prstGeom>
        </p:spPr>
        <p:txBody>
          <a:bodyPr wrap="square">
            <a:spAutoFit/>
          </a:bodyPr>
          <a:lstStyle/>
          <a:p>
            <a:r>
              <a:rPr lang="en-US" dirty="0">
                <a:latin typeface="Calibri" pitchFamily="34" charset="0"/>
                <a:cs typeface="Arial" pitchFamily="34" charset="0"/>
              </a:rPr>
              <a:t>In the last quarter of the 16th and early 17th centuries, the British sailors made a series of voyages, hoping to find the </a:t>
            </a:r>
            <a:r>
              <a:rPr lang="en-US" dirty="0">
                <a:solidFill>
                  <a:srgbClr val="FF0000"/>
                </a:solidFill>
                <a:latin typeface="Calibri" pitchFamily="34" charset="0"/>
                <a:cs typeface="Arial" pitchFamily="34" charset="0"/>
              </a:rPr>
              <a:t>Northwest Passage from the Atlantic Ocean to the Pacific</a:t>
            </a:r>
            <a:r>
              <a:rPr lang="en-US" dirty="0">
                <a:latin typeface="Calibri" pitchFamily="34" charset="0"/>
                <a:cs typeface="Arial" pitchFamily="34" charset="0"/>
              </a:rPr>
              <a:t>. The first 80 years after the father and son of Cabot, the search for this passage was resumed by the naval officer </a:t>
            </a:r>
            <a:r>
              <a:rPr lang="en-US" b="1" u="sng" dirty="0">
                <a:latin typeface="Calibri" pitchFamily="34" charset="0"/>
                <a:cs typeface="Arial" pitchFamily="34" charset="0"/>
              </a:rPr>
              <a:t>Martin Frobisher</a:t>
            </a:r>
            <a:r>
              <a:rPr lang="en-US" dirty="0">
                <a:latin typeface="Calibri" pitchFamily="34" charset="0"/>
                <a:cs typeface="Arial" pitchFamily="34" charset="0"/>
              </a:rPr>
              <a:t>.</a:t>
            </a:r>
            <a:endParaRPr lang="ru-RU" dirty="0">
              <a:latin typeface="Calibri" pitchFamily="34" charset="0"/>
              <a:cs typeface="Arial" pitchFamily="34" charset="0"/>
            </a:endParaRPr>
          </a:p>
        </p:txBody>
      </p:sp>
      <p:sp>
        <p:nvSpPr>
          <p:cNvPr id="7" name="Прямоугольник 6"/>
          <p:cNvSpPr/>
          <p:nvPr/>
        </p:nvSpPr>
        <p:spPr>
          <a:xfrm>
            <a:off x="1259632" y="3144323"/>
            <a:ext cx="1719189" cy="523220"/>
          </a:xfrm>
          <a:prstGeom prst="rect">
            <a:avLst/>
          </a:prstGeom>
        </p:spPr>
        <p:txBody>
          <a:bodyPr wrap="none">
            <a:spAutoFit/>
          </a:bodyPr>
          <a:lstStyle/>
          <a:p>
            <a:r>
              <a:rPr lang="en-US" sz="2800" dirty="0">
                <a:latin typeface="Calibri" pitchFamily="34" charset="0"/>
                <a:cs typeface="Arial" pitchFamily="34" charset="0"/>
              </a:rPr>
              <a:t>John Davis</a:t>
            </a:r>
            <a:endParaRPr lang="ru-RU" sz="2800" dirty="0">
              <a:latin typeface="Calibri" pitchFamily="34" charset="0"/>
              <a:cs typeface="Arial" pitchFamily="34" charset="0"/>
            </a:endParaRPr>
          </a:p>
        </p:txBody>
      </p:sp>
      <p:sp>
        <p:nvSpPr>
          <p:cNvPr id="8" name="TextBox 7"/>
          <p:cNvSpPr txBox="1"/>
          <p:nvPr/>
        </p:nvSpPr>
        <p:spPr>
          <a:xfrm>
            <a:off x="125247" y="3113546"/>
            <a:ext cx="4896544" cy="584775"/>
          </a:xfrm>
          <a:prstGeom prst="rect">
            <a:avLst/>
          </a:prstGeom>
          <a:noFill/>
        </p:spPr>
        <p:txBody>
          <a:bodyPr wrap="square" rtlCol="0">
            <a:spAutoFit/>
          </a:bodyPr>
          <a:lstStyle/>
          <a:p>
            <a:r>
              <a:rPr lang="en-US" sz="3200" dirty="0" smtClean="0">
                <a:latin typeface="Calibri" pitchFamily="34" charset="0"/>
                <a:cs typeface="Arial" pitchFamily="34" charset="0"/>
              </a:rPr>
              <a:t>1583</a:t>
            </a:r>
            <a:endParaRPr lang="ru-RU" sz="2800" dirty="0">
              <a:latin typeface="Calibri" pitchFamily="34" charset="0"/>
              <a:cs typeface="Arial" pitchFamily="34" charset="0"/>
            </a:endParaRPr>
          </a:p>
        </p:txBody>
      </p:sp>
      <p:sp>
        <p:nvSpPr>
          <p:cNvPr id="5" name="Прямоугольник 4"/>
          <p:cNvSpPr/>
          <p:nvPr/>
        </p:nvSpPr>
        <p:spPr>
          <a:xfrm>
            <a:off x="103249" y="3698321"/>
            <a:ext cx="6484975" cy="2308324"/>
          </a:xfrm>
          <a:prstGeom prst="rect">
            <a:avLst/>
          </a:prstGeom>
        </p:spPr>
        <p:txBody>
          <a:bodyPr wrap="square">
            <a:spAutoFit/>
          </a:bodyPr>
          <a:lstStyle/>
          <a:p>
            <a:r>
              <a:rPr lang="en-US" dirty="0">
                <a:latin typeface="Calibri" pitchFamily="34" charset="0"/>
                <a:cs typeface="Arial" pitchFamily="34" charset="0"/>
              </a:rPr>
              <a:t>The search for the Northwest Passage was continued by </a:t>
            </a:r>
            <a:r>
              <a:rPr lang="en-US" b="1" u="sng" dirty="0">
                <a:latin typeface="Calibri" pitchFamily="34" charset="0"/>
                <a:cs typeface="Arial" pitchFamily="34" charset="0"/>
              </a:rPr>
              <a:t>John Davis</a:t>
            </a:r>
            <a:r>
              <a:rPr lang="en-US" dirty="0">
                <a:latin typeface="Calibri" pitchFamily="34" charset="0"/>
                <a:cs typeface="Arial" pitchFamily="34" charset="0"/>
              </a:rPr>
              <a:t>. June 7, 1585 vessels sailed from Dartmouth, and in the second half of July reached the southeastern edge of </a:t>
            </a:r>
            <a:r>
              <a:rPr lang="en-US" dirty="0">
                <a:solidFill>
                  <a:srgbClr val="FF0000"/>
                </a:solidFill>
                <a:latin typeface="Calibri" pitchFamily="34" charset="0"/>
                <a:cs typeface="Arial" pitchFamily="34" charset="0"/>
              </a:rPr>
              <a:t>Greenland</a:t>
            </a:r>
            <a:r>
              <a:rPr lang="en-US" dirty="0">
                <a:latin typeface="Calibri" pitchFamily="34" charset="0"/>
                <a:cs typeface="Arial" pitchFamily="34" charset="0"/>
              </a:rPr>
              <a:t>, along the coast. From here the ships turned to the northwest, crossed the Davis Strait and reached the Exeter Cove near the </a:t>
            </a:r>
            <a:r>
              <a:rPr lang="en-US" dirty="0">
                <a:solidFill>
                  <a:srgbClr val="FF0000"/>
                </a:solidFill>
                <a:latin typeface="Calibri" pitchFamily="34" charset="0"/>
                <a:cs typeface="Arial" pitchFamily="34" charset="0"/>
              </a:rPr>
              <a:t>Cumberland Peninsula</a:t>
            </a:r>
            <a:r>
              <a:rPr lang="en-US" dirty="0">
                <a:latin typeface="Calibri" pitchFamily="34" charset="0"/>
                <a:cs typeface="Arial" pitchFamily="34" charset="0"/>
              </a:rPr>
              <a:t> (</a:t>
            </a:r>
            <a:r>
              <a:rPr lang="en-US" dirty="0">
                <a:solidFill>
                  <a:srgbClr val="FF0000"/>
                </a:solidFill>
                <a:latin typeface="Calibri" pitchFamily="34" charset="0"/>
                <a:cs typeface="Arial" pitchFamily="34" charset="0"/>
              </a:rPr>
              <a:t>Baffin</a:t>
            </a:r>
            <a:r>
              <a:rPr lang="en-US" dirty="0">
                <a:latin typeface="Calibri" pitchFamily="34" charset="0"/>
                <a:cs typeface="Arial" pitchFamily="34" charset="0"/>
              </a:rPr>
              <a:t> </a:t>
            </a:r>
            <a:r>
              <a:rPr lang="en-US" dirty="0">
                <a:solidFill>
                  <a:srgbClr val="FF0000"/>
                </a:solidFill>
                <a:latin typeface="Calibri" pitchFamily="34" charset="0"/>
                <a:cs typeface="Arial" pitchFamily="34" charset="0"/>
              </a:rPr>
              <a:t>Island</a:t>
            </a:r>
            <a:r>
              <a:rPr lang="en-US" dirty="0">
                <a:latin typeface="Calibri" pitchFamily="34" charset="0"/>
                <a:cs typeface="Arial" pitchFamily="34" charset="0"/>
              </a:rPr>
              <a:t>). Deciding that this is the Northwest Passage, John Davis returned to England on September 30, 1585 with this news.</a:t>
            </a:r>
            <a:endParaRPr lang="ru-RU" dirty="0">
              <a:latin typeface="Calibri" pitchFamily="34" charset="0"/>
              <a:cs typeface="Arial"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216" b="6470"/>
          <a:stretch/>
        </p:blipFill>
        <p:spPr bwMode="auto">
          <a:xfrm>
            <a:off x="6712481" y="3573016"/>
            <a:ext cx="2327176" cy="27177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030595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2" y="105619"/>
            <a:ext cx="7524009" cy="352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5079" y="168152"/>
            <a:ext cx="1351553" cy="18854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7639184" y="2348880"/>
            <a:ext cx="1005403" cy="584775"/>
          </a:xfrm>
          <a:prstGeom prst="rect">
            <a:avLst/>
          </a:prstGeom>
        </p:spPr>
        <p:txBody>
          <a:bodyPr wrap="none">
            <a:spAutoFit/>
          </a:bodyPr>
          <a:lstStyle/>
          <a:p>
            <a:r>
              <a:rPr lang="ru-RU" sz="3200" dirty="0"/>
              <a:t>1578</a:t>
            </a: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2927" b="12293"/>
          <a:stretch/>
        </p:blipFill>
        <p:spPr bwMode="auto">
          <a:xfrm>
            <a:off x="162844" y="3757759"/>
            <a:ext cx="8848887" cy="29545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155353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Картинки по запросу джон дейвис путешественни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5" y="116632"/>
            <a:ext cx="1435685" cy="16455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811" t="17361" r="21328" b="33175"/>
          <a:stretch/>
        </p:blipFill>
        <p:spPr bwMode="auto">
          <a:xfrm>
            <a:off x="107503" y="116632"/>
            <a:ext cx="7311860"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596335" y="1954103"/>
            <a:ext cx="4896544" cy="646331"/>
          </a:xfrm>
          <a:prstGeom prst="rect">
            <a:avLst/>
          </a:prstGeom>
          <a:noFill/>
        </p:spPr>
        <p:txBody>
          <a:bodyPr wrap="square" rtlCol="0">
            <a:spAutoFit/>
          </a:bodyPr>
          <a:lstStyle/>
          <a:p>
            <a:r>
              <a:rPr lang="en-US" sz="3600" dirty="0" smtClean="0"/>
              <a:t>1583</a:t>
            </a:r>
            <a:endParaRPr lang="ru-RU" sz="3200" dirty="0"/>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4595"/>
          <a:stretch/>
        </p:blipFill>
        <p:spPr bwMode="auto">
          <a:xfrm>
            <a:off x="251520" y="3733336"/>
            <a:ext cx="8699364" cy="2983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804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16632"/>
            <a:ext cx="2710681" cy="3153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240" y="3501007"/>
            <a:ext cx="2514600" cy="27189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107504" y="1340768"/>
            <a:ext cx="6192688" cy="4524315"/>
          </a:xfrm>
          <a:prstGeom prst="rect">
            <a:avLst/>
          </a:prstGeom>
        </p:spPr>
        <p:txBody>
          <a:bodyPr wrap="square">
            <a:spAutoFit/>
          </a:bodyPr>
          <a:lstStyle/>
          <a:p>
            <a:r>
              <a:rPr lang="en-US" dirty="0">
                <a:latin typeface="Calibri" pitchFamily="34" charset="0"/>
              </a:rPr>
              <a:t>Another English traveler, mostly a pirate, whose main merit is that he was the first among the English and the second after Magellan made a round-the-world voyage, though not planned in advance, was Francis Drake. </a:t>
            </a:r>
          </a:p>
          <a:p>
            <a:endParaRPr lang="en-US" dirty="0">
              <a:latin typeface="Calibri" pitchFamily="34" charset="0"/>
            </a:endParaRPr>
          </a:p>
          <a:p>
            <a:r>
              <a:rPr lang="en-US" dirty="0">
                <a:latin typeface="Calibri" pitchFamily="34" charset="0"/>
              </a:rPr>
              <a:t>In 1577 he proceeded to the most important of his enterprises. The aim of the pirate was a raid on the Pacific coast of </a:t>
            </a:r>
            <a:r>
              <a:rPr lang="en-US" dirty="0">
                <a:solidFill>
                  <a:srgbClr val="FF0000"/>
                </a:solidFill>
                <a:latin typeface="Calibri" pitchFamily="34" charset="0"/>
              </a:rPr>
              <a:t>Spanish America</a:t>
            </a:r>
            <a:r>
              <a:rPr lang="en-US" dirty="0">
                <a:latin typeface="Calibri" pitchFamily="34" charset="0"/>
              </a:rPr>
              <a:t>. On December 13, 1577, the flotilla left Plymouth. In April 1578, Drake reached the mouth of </a:t>
            </a:r>
            <a:r>
              <a:rPr lang="en-US" dirty="0">
                <a:solidFill>
                  <a:srgbClr val="FF0000"/>
                </a:solidFill>
                <a:latin typeface="Calibri" pitchFamily="34" charset="0"/>
              </a:rPr>
              <a:t>La Plata</a:t>
            </a:r>
            <a:r>
              <a:rPr lang="en-US" dirty="0">
                <a:latin typeface="Calibri" pitchFamily="34" charset="0"/>
              </a:rPr>
              <a:t>, and on August 21 entered </a:t>
            </a:r>
            <a:r>
              <a:rPr lang="en-US" dirty="0">
                <a:solidFill>
                  <a:srgbClr val="FF0000"/>
                </a:solidFill>
                <a:latin typeface="Calibri" pitchFamily="34" charset="0"/>
              </a:rPr>
              <a:t>the Strait of Magellan</a:t>
            </a:r>
            <a:r>
              <a:rPr lang="en-US" dirty="0">
                <a:latin typeface="Calibri" pitchFamily="34" charset="0"/>
              </a:rPr>
              <a:t>, at the exit of which the flotilla was caught by a storm lasting 52 days. After the storm, only one ship remained (</a:t>
            </a:r>
            <a:r>
              <a:rPr lang="en-US" dirty="0">
                <a:solidFill>
                  <a:srgbClr val="FF0000"/>
                </a:solidFill>
                <a:latin typeface="Calibri" pitchFamily="34" charset="0"/>
              </a:rPr>
              <a:t>the Golden Hind</a:t>
            </a:r>
            <a:r>
              <a:rPr lang="en-US" dirty="0">
                <a:latin typeface="Calibri" pitchFamily="34" charset="0"/>
              </a:rPr>
              <a:t>), which was thrown back by the storm south almost five degrees from the exit from the Straits of Magellan, as a result, Drake was able to make sure that beyond </a:t>
            </a:r>
            <a:r>
              <a:rPr lang="en-US" dirty="0">
                <a:solidFill>
                  <a:srgbClr val="FF0000"/>
                </a:solidFill>
                <a:latin typeface="Calibri" pitchFamily="34" charset="0"/>
              </a:rPr>
              <a:t>the Tierra del Fuego </a:t>
            </a:r>
            <a:r>
              <a:rPr lang="en-US" dirty="0">
                <a:latin typeface="Calibri" pitchFamily="34" charset="0"/>
              </a:rPr>
              <a:t>stretches the open sea, named after the discovery of </a:t>
            </a:r>
            <a:r>
              <a:rPr lang="en-US" dirty="0">
                <a:solidFill>
                  <a:srgbClr val="FF0000"/>
                </a:solidFill>
                <a:latin typeface="Calibri" pitchFamily="34" charset="0"/>
              </a:rPr>
              <a:t>Antarctica</a:t>
            </a:r>
            <a:r>
              <a:rPr lang="en-US" dirty="0">
                <a:latin typeface="Calibri" pitchFamily="34" charset="0"/>
              </a:rPr>
              <a:t> by the </a:t>
            </a:r>
            <a:r>
              <a:rPr lang="en-US" dirty="0">
                <a:solidFill>
                  <a:srgbClr val="FF0000"/>
                </a:solidFill>
                <a:latin typeface="Calibri" pitchFamily="34" charset="0"/>
              </a:rPr>
              <a:t>Drake Passage</a:t>
            </a:r>
            <a:r>
              <a:rPr lang="en-US" dirty="0">
                <a:latin typeface="Calibri" pitchFamily="34" charset="0"/>
              </a:rPr>
              <a:t>. </a:t>
            </a:r>
          </a:p>
        </p:txBody>
      </p:sp>
      <p:sp>
        <p:nvSpPr>
          <p:cNvPr id="5" name="Прямоугольник 4"/>
          <p:cNvSpPr/>
          <p:nvPr/>
        </p:nvSpPr>
        <p:spPr>
          <a:xfrm>
            <a:off x="145282" y="91530"/>
            <a:ext cx="2236510" cy="584775"/>
          </a:xfrm>
          <a:prstGeom prst="rect">
            <a:avLst/>
          </a:prstGeom>
        </p:spPr>
        <p:txBody>
          <a:bodyPr wrap="none">
            <a:spAutoFit/>
          </a:bodyPr>
          <a:lstStyle/>
          <a:p>
            <a:r>
              <a:rPr lang="ru-RU" sz="3200" dirty="0"/>
              <a:t>1577—1580</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 y="652493"/>
            <a:ext cx="26336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294932"/>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Составная">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1455</TotalTime>
  <Words>1713</Words>
  <Application>Microsoft Office PowerPoint</Application>
  <PresentationFormat>Экран (4:3)</PresentationFormat>
  <Paragraphs>89</Paragraphs>
  <Slides>29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Твердый переплет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Kirill</dc:creator>
  <cp:lastModifiedBy>лицей</cp:lastModifiedBy>
  <cp:revision>71</cp:revision>
  <dcterms:created xsi:type="dcterms:W3CDTF">2017-11-07T14:18:08Z</dcterms:created>
  <dcterms:modified xsi:type="dcterms:W3CDTF">2018-06-21T10:33:35Z</dcterms:modified>
</cp:coreProperties>
</file>