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7" r:id="rId4"/>
    <p:sldId id="278" r:id="rId5"/>
    <p:sldId id="279" r:id="rId6"/>
    <p:sldId id="280" r:id="rId7"/>
    <p:sldId id="281" r:id="rId8"/>
    <p:sldId id="258" r:id="rId9"/>
    <p:sldId id="271" r:id="rId10"/>
    <p:sldId id="260" r:id="rId11"/>
    <p:sldId id="261" r:id="rId12"/>
    <p:sldId id="272" r:id="rId13"/>
    <p:sldId id="263" r:id="rId14"/>
    <p:sldId id="273" r:id="rId15"/>
    <p:sldId id="265" r:id="rId16"/>
    <p:sldId id="266" r:id="rId17"/>
    <p:sldId id="274" r:id="rId18"/>
    <p:sldId id="268" r:id="rId19"/>
    <p:sldId id="275" r:id="rId20"/>
    <p:sldId id="27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7" d="100"/>
          <a:sy n="37" d="100"/>
        </p:scale>
        <p:origin x="-2502" y="-14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Лист1!$B$1</c:f>
              <c:strCache>
                <c:ptCount val="1"/>
                <c:pt idx="0">
                  <c:v>1941</c:v>
                </c:pt>
              </c:strCache>
            </c:strRef>
          </c:tx>
          <c:invertIfNegative val="0"/>
          <c:cat>
            <c:numRef>
              <c:f>Лист1!$A$2:$A$4</c:f>
              <c:numCache>
                <c:formatCode>General</c:formatCode>
                <c:ptCount val="3"/>
                <c:pt idx="0">
                  <c:v>1939</c:v>
                </c:pt>
                <c:pt idx="1">
                  <c:v>1941</c:v>
                </c:pt>
                <c:pt idx="2">
                  <c:v>1945</c:v>
                </c:pt>
              </c:numCache>
            </c:numRef>
          </c:cat>
          <c:val>
            <c:numRef>
              <c:f>Лист1!$B$2:$B$4</c:f>
              <c:numCache>
                <c:formatCode>General</c:formatCode>
                <c:ptCount val="3"/>
                <c:pt idx="1">
                  <c:v>6</c:v>
                </c:pt>
              </c:numCache>
            </c:numRef>
          </c:val>
        </c:ser>
        <c:ser>
          <c:idx val="1"/>
          <c:order val="1"/>
          <c:tx>
            <c:strRef>
              <c:f>Лист1!$C$1</c:f>
              <c:strCache>
                <c:ptCount val="1"/>
                <c:pt idx="0">
                  <c:v>1939</c:v>
                </c:pt>
              </c:strCache>
            </c:strRef>
          </c:tx>
          <c:invertIfNegative val="0"/>
          <c:cat>
            <c:numRef>
              <c:f>Лист1!$A$2:$A$4</c:f>
              <c:numCache>
                <c:formatCode>General</c:formatCode>
                <c:ptCount val="3"/>
                <c:pt idx="0">
                  <c:v>1939</c:v>
                </c:pt>
                <c:pt idx="1">
                  <c:v>1941</c:v>
                </c:pt>
                <c:pt idx="2">
                  <c:v>1945</c:v>
                </c:pt>
              </c:numCache>
            </c:numRef>
          </c:cat>
          <c:val>
            <c:numRef>
              <c:f>Лист1!$C$2:$C$4</c:f>
              <c:numCache>
                <c:formatCode>General</c:formatCode>
                <c:ptCount val="3"/>
                <c:pt idx="0">
                  <c:v>15</c:v>
                </c:pt>
              </c:numCache>
            </c:numRef>
          </c:val>
        </c:ser>
        <c:ser>
          <c:idx val="2"/>
          <c:order val="2"/>
          <c:tx>
            <c:strRef>
              <c:f>Лист1!$D$1</c:f>
              <c:strCache>
                <c:ptCount val="1"/>
                <c:pt idx="0">
                  <c:v>1945</c:v>
                </c:pt>
              </c:strCache>
            </c:strRef>
          </c:tx>
          <c:invertIfNegative val="0"/>
          <c:cat>
            <c:numRef>
              <c:f>Лист1!$A$2:$A$4</c:f>
              <c:numCache>
                <c:formatCode>General</c:formatCode>
                <c:ptCount val="3"/>
                <c:pt idx="0">
                  <c:v>1939</c:v>
                </c:pt>
                <c:pt idx="1">
                  <c:v>1941</c:v>
                </c:pt>
                <c:pt idx="2">
                  <c:v>1945</c:v>
                </c:pt>
              </c:numCache>
            </c:numRef>
          </c:cat>
          <c:val>
            <c:numRef>
              <c:f>Лист1!$D$2:$D$4</c:f>
              <c:numCache>
                <c:formatCode>General</c:formatCode>
                <c:ptCount val="3"/>
                <c:pt idx="2">
                  <c:v>1</c:v>
                </c:pt>
              </c:numCache>
            </c:numRef>
          </c:val>
        </c:ser>
        <c:dLbls>
          <c:showLegendKey val="0"/>
          <c:showVal val="0"/>
          <c:showCatName val="0"/>
          <c:showSerName val="0"/>
          <c:showPercent val="0"/>
          <c:showBubbleSize val="0"/>
        </c:dLbls>
        <c:gapWidth val="150"/>
        <c:overlap val="100"/>
        <c:axId val="33318016"/>
        <c:axId val="33319552"/>
      </c:barChart>
      <c:catAx>
        <c:axId val="33318016"/>
        <c:scaling>
          <c:orientation val="minMax"/>
        </c:scaling>
        <c:delete val="0"/>
        <c:axPos val="b"/>
        <c:numFmt formatCode="General" sourceLinked="1"/>
        <c:majorTickMark val="out"/>
        <c:minorTickMark val="none"/>
        <c:tickLblPos val="nextTo"/>
        <c:crossAx val="33319552"/>
        <c:crosses val="autoZero"/>
        <c:auto val="1"/>
        <c:lblAlgn val="ctr"/>
        <c:lblOffset val="100"/>
        <c:noMultiLvlLbl val="0"/>
      </c:catAx>
      <c:valAx>
        <c:axId val="33319552"/>
        <c:scaling>
          <c:orientation val="minMax"/>
        </c:scaling>
        <c:delete val="0"/>
        <c:axPos val="l"/>
        <c:majorGridlines/>
        <c:numFmt formatCode="General" sourceLinked="1"/>
        <c:majorTickMark val="out"/>
        <c:minorTickMark val="none"/>
        <c:tickLblPos val="nextTo"/>
        <c:crossAx val="3331801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Meresyev</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Лист1!$B$2:$B$12</c:f>
              <c:numCache>
                <c:formatCode>General</c:formatCode>
                <c:ptCount val="11"/>
                <c:pt idx="0">
                  <c:v>2</c:v>
                </c:pt>
              </c:numCache>
            </c:numRef>
          </c:val>
        </c:ser>
        <c:ser>
          <c:idx val="1"/>
          <c:order val="1"/>
          <c:tx>
            <c:strRef>
              <c:f>Лист1!$C$1</c:f>
              <c:strCache>
                <c:ptCount val="1"/>
                <c:pt idx="0">
                  <c:v>Boiko</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Лист1!$C$2:$C$12</c:f>
              <c:numCache>
                <c:formatCode>General</c:formatCode>
                <c:ptCount val="11"/>
                <c:pt idx="1">
                  <c:v>3</c:v>
                </c:pt>
              </c:numCache>
            </c:numRef>
          </c:val>
        </c:ser>
        <c:ser>
          <c:idx val="2"/>
          <c:order val="2"/>
          <c:tx>
            <c:strRef>
              <c:f>Лист1!$D$1</c:f>
              <c:strCache>
                <c:ptCount val="1"/>
                <c:pt idx="0">
                  <c:v>Golikov</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Лист1!$D$2:$D$12</c:f>
              <c:numCache>
                <c:formatCode>General</c:formatCode>
                <c:ptCount val="11"/>
                <c:pt idx="2">
                  <c:v>1</c:v>
                </c:pt>
              </c:numCache>
            </c:numRef>
          </c:val>
        </c:ser>
        <c:ser>
          <c:idx val="3"/>
          <c:order val="3"/>
          <c:tx>
            <c:strRef>
              <c:f>Лист1!$E$1</c:f>
              <c:strCache>
                <c:ptCount val="1"/>
                <c:pt idx="0">
                  <c:v>Zhukov</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Лист1!$E$2:$E$12</c:f>
              <c:numCache>
                <c:formatCode>General</c:formatCode>
                <c:ptCount val="11"/>
                <c:pt idx="3">
                  <c:v>2</c:v>
                </c:pt>
              </c:numCache>
            </c:numRef>
          </c:val>
        </c:ser>
        <c:ser>
          <c:idx val="4"/>
          <c:order val="4"/>
          <c:tx>
            <c:strRef>
              <c:f>Лист1!$F$1</c:f>
              <c:strCache>
                <c:ptCount val="1"/>
                <c:pt idx="0">
                  <c:v>Zhukoskiy</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Лист1!$F$2:$F$12</c:f>
              <c:numCache>
                <c:formatCode>General</c:formatCode>
                <c:ptCount val="11"/>
                <c:pt idx="4">
                  <c:v>1</c:v>
                </c:pt>
              </c:numCache>
            </c:numRef>
          </c:val>
        </c:ser>
        <c:ser>
          <c:idx val="5"/>
          <c:order val="5"/>
          <c:tx>
            <c:strRef>
              <c:f>Лист1!$G$1</c:f>
              <c:strCache>
                <c:ptCount val="1"/>
                <c:pt idx="0">
                  <c:v>Kolobanov</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Лист1!$G$2:$G$12</c:f>
              <c:numCache>
                <c:formatCode>General</c:formatCode>
                <c:ptCount val="11"/>
                <c:pt idx="5">
                  <c:v>1</c:v>
                </c:pt>
              </c:numCache>
            </c:numRef>
          </c:val>
        </c:ser>
        <c:ser>
          <c:idx val="6"/>
          <c:order val="6"/>
          <c:tx>
            <c:strRef>
              <c:f>Лист1!$H$1</c:f>
              <c:strCache>
                <c:ptCount val="1"/>
                <c:pt idx="0">
                  <c:v>Kosmodemyanskaya</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Лист1!$H$2:$H$12</c:f>
              <c:numCache>
                <c:formatCode>General</c:formatCode>
                <c:ptCount val="11"/>
                <c:pt idx="6">
                  <c:v>2</c:v>
                </c:pt>
              </c:numCache>
            </c:numRef>
          </c:val>
        </c:ser>
        <c:ser>
          <c:idx val="7"/>
          <c:order val="7"/>
          <c:tx>
            <c:strRef>
              <c:f>Лист1!$I$1</c:f>
              <c:strCache>
                <c:ptCount val="1"/>
                <c:pt idx="0">
                  <c:v>Kotik</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Лист1!$I$2:$I$12</c:f>
              <c:numCache>
                <c:formatCode>General</c:formatCode>
                <c:ptCount val="11"/>
                <c:pt idx="7">
                  <c:v>1</c:v>
                </c:pt>
              </c:numCache>
            </c:numRef>
          </c:val>
        </c:ser>
        <c:ser>
          <c:idx val="8"/>
          <c:order val="8"/>
          <c:tx>
            <c:strRef>
              <c:f>Лист1!$J$1</c:f>
              <c:strCache>
                <c:ptCount val="1"/>
                <c:pt idx="0">
                  <c:v>Matrosov</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Лист1!$J$2:$J$12</c:f>
              <c:numCache>
                <c:formatCode>General</c:formatCode>
                <c:ptCount val="11"/>
                <c:pt idx="8">
                  <c:v>2</c:v>
                </c:pt>
              </c:numCache>
            </c:numRef>
          </c:val>
        </c:ser>
        <c:ser>
          <c:idx val="9"/>
          <c:order val="9"/>
          <c:tx>
            <c:strRef>
              <c:f>Лист1!$K$1</c:f>
              <c:strCache>
                <c:ptCount val="1"/>
                <c:pt idx="0">
                  <c:v>Pavlichenko</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Лист1!$K$2:$K$12</c:f>
              <c:numCache>
                <c:formatCode>General</c:formatCode>
                <c:ptCount val="11"/>
                <c:pt idx="9">
                  <c:v>2</c:v>
                </c:pt>
              </c:numCache>
            </c:numRef>
          </c:val>
        </c:ser>
        <c:ser>
          <c:idx val="10"/>
          <c:order val="10"/>
          <c:tx>
            <c:strRef>
              <c:f>Лист1!$L$1</c:f>
              <c:strCache>
                <c:ptCount val="1"/>
                <c:pt idx="0">
                  <c:v>Panfilov</c:v>
                </c:pt>
              </c:strCache>
            </c:strRef>
          </c:tx>
          <c:invertIfNegative val="0"/>
          <c:cat>
            <c:strRef>
              <c:f>Лист1!$A$2:$A$12</c:f>
              <c:strCache>
                <c:ptCount val="11"/>
                <c:pt idx="0">
                  <c:v>Meresyev</c:v>
                </c:pt>
                <c:pt idx="1">
                  <c:v>Boiko</c:v>
                </c:pt>
                <c:pt idx="2">
                  <c:v>Golikov</c:v>
                </c:pt>
                <c:pt idx="3">
                  <c:v>Zhukov</c:v>
                </c:pt>
                <c:pt idx="4">
                  <c:v>Zhukoskiy</c:v>
                </c:pt>
                <c:pt idx="5">
                  <c:v>Kolobanov</c:v>
                </c:pt>
                <c:pt idx="6">
                  <c:v>Kosmodemyanskaya</c:v>
                </c:pt>
                <c:pt idx="7">
                  <c:v>Kotik</c:v>
                </c:pt>
                <c:pt idx="8">
                  <c:v>Matrosov</c:v>
                </c:pt>
                <c:pt idx="9">
                  <c:v>Pavlichenko</c:v>
                </c:pt>
                <c:pt idx="10">
                  <c:v>Panfilov</c:v>
                </c:pt>
              </c:strCache>
            </c:strRef>
          </c:cat>
          <c:val>
            <c:numRef>
              <c:f>Лист1!$L$2:$L$12</c:f>
              <c:numCache>
                <c:formatCode>General</c:formatCode>
                <c:ptCount val="11"/>
                <c:pt idx="10">
                  <c:v>2</c:v>
                </c:pt>
              </c:numCache>
            </c:numRef>
          </c:val>
        </c:ser>
        <c:dLbls>
          <c:showLegendKey val="0"/>
          <c:showVal val="0"/>
          <c:showCatName val="0"/>
          <c:showSerName val="0"/>
          <c:showPercent val="0"/>
          <c:showBubbleSize val="0"/>
        </c:dLbls>
        <c:gapWidth val="150"/>
        <c:axId val="37223424"/>
        <c:axId val="40846080"/>
      </c:barChart>
      <c:catAx>
        <c:axId val="37223424"/>
        <c:scaling>
          <c:orientation val="minMax"/>
        </c:scaling>
        <c:delete val="0"/>
        <c:axPos val="b"/>
        <c:majorTickMark val="out"/>
        <c:minorTickMark val="none"/>
        <c:tickLblPos val="nextTo"/>
        <c:crossAx val="40846080"/>
        <c:crosses val="autoZero"/>
        <c:auto val="1"/>
        <c:lblAlgn val="ctr"/>
        <c:lblOffset val="100"/>
        <c:noMultiLvlLbl val="0"/>
      </c:catAx>
      <c:valAx>
        <c:axId val="40846080"/>
        <c:scaling>
          <c:orientation val="minMax"/>
        </c:scaling>
        <c:delete val="0"/>
        <c:axPos val="l"/>
        <c:majorGridlines/>
        <c:numFmt formatCode="General" sourceLinked="1"/>
        <c:majorTickMark val="out"/>
        <c:minorTickMark val="none"/>
        <c:tickLblPos val="nextTo"/>
        <c:crossAx val="3722342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Лист1!$B$1</c:f>
              <c:strCache>
                <c:ptCount val="1"/>
                <c:pt idx="0">
                  <c:v>Night Witches</c:v>
                </c:pt>
              </c:strCache>
            </c:strRef>
          </c:tx>
          <c:cat>
            <c:strRef>
              <c:f>Лист1!$A$2:$A$3</c:f>
              <c:strCache>
                <c:ptCount val="2"/>
                <c:pt idx="0">
                  <c:v>Yes</c:v>
                </c:pt>
                <c:pt idx="1">
                  <c:v>No</c:v>
                </c:pt>
              </c:strCache>
            </c:strRef>
          </c:cat>
          <c:val>
            <c:numRef>
              <c:f>Лист1!$B$2:$B$3</c:f>
              <c:numCache>
                <c:formatCode>General</c:formatCode>
                <c:ptCount val="2"/>
                <c:pt idx="0">
                  <c:v>66.7</c:v>
                </c:pt>
                <c:pt idx="1">
                  <c:v>33.300000000000004</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Popova</c:v>
                </c:pt>
              </c:strCache>
            </c:strRef>
          </c:tx>
          <c:invertIfNegative val="0"/>
          <c:cat>
            <c:strRef>
              <c:f>Лист1!$A$2:$A$5</c:f>
              <c:strCache>
                <c:ptCount val="4"/>
                <c:pt idx="0">
                  <c:v>Popova</c:v>
                </c:pt>
                <c:pt idx="1">
                  <c:v>Bocharova</c:v>
                </c:pt>
                <c:pt idx="2">
                  <c:v>Vysotskaya</c:v>
                </c:pt>
                <c:pt idx="3">
                  <c:v>Raskova</c:v>
                </c:pt>
              </c:strCache>
            </c:strRef>
          </c:cat>
          <c:val>
            <c:numRef>
              <c:f>Лист1!$B$2:$B$5</c:f>
              <c:numCache>
                <c:formatCode>General</c:formatCode>
                <c:ptCount val="4"/>
                <c:pt idx="0">
                  <c:v>2</c:v>
                </c:pt>
              </c:numCache>
            </c:numRef>
          </c:val>
        </c:ser>
        <c:ser>
          <c:idx val="1"/>
          <c:order val="1"/>
          <c:tx>
            <c:strRef>
              <c:f>Лист1!$C$1</c:f>
              <c:strCache>
                <c:ptCount val="1"/>
                <c:pt idx="0">
                  <c:v>Bocharova</c:v>
                </c:pt>
              </c:strCache>
            </c:strRef>
          </c:tx>
          <c:invertIfNegative val="0"/>
          <c:cat>
            <c:strRef>
              <c:f>Лист1!$A$2:$A$5</c:f>
              <c:strCache>
                <c:ptCount val="4"/>
                <c:pt idx="0">
                  <c:v>Popova</c:v>
                </c:pt>
                <c:pt idx="1">
                  <c:v>Bocharova</c:v>
                </c:pt>
                <c:pt idx="2">
                  <c:v>Vysotskaya</c:v>
                </c:pt>
                <c:pt idx="3">
                  <c:v>Raskova</c:v>
                </c:pt>
              </c:strCache>
            </c:strRef>
          </c:cat>
          <c:val>
            <c:numRef>
              <c:f>Лист1!$C$2:$C$5</c:f>
              <c:numCache>
                <c:formatCode>General</c:formatCode>
                <c:ptCount val="4"/>
                <c:pt idx="1">
                  <c:v>1</c:v>
                </c:pt>
              </c:numCache>
            </c:numRef>
          </c:val>
        </c:ser>
        <c:ser>
          <c:idx val="2"/>
          <c:order val="2"/>
          <c:tx>
            <c:strRef>
              <c:f>Лист1!$D$1</c:f>
              <c:strCache>
                <c:ptCount val="1"/>
                <c:pt idx="0">
                  <c:v>Vysotskaya</c:v>
                </c:pt>
              </c:strCache>
            </c:strRef>
          </c:tx>
          <c:invertIfNegative val="0"/>
          <c:cat>
            <c:strRef>
              <c:f>Лист1!$A$2:$A$5</c:f>
              <c:strCache>
                <c:ptCount val="4"/>
                <c:pt idx="0">
                  <c:v>Popova</c:v>
                </c:pt>
                <c:pt idx="1">
                  <c:v>Bocharova</c:v>
                </c:pt>
                <c:pt idx="2">
                  <c:v>Vysotskaya</c:v>
                </c:pt>
                <c:pt idx="3">
                  <c:v>Raskova</c:v>
                </c:pt>
              </c:strCache>
            </c:strRef>
          </c:cat>
          <c:val>
            <c:numRef>
              <c:f>Лист1!$D$2:$D$5</c:f>
              <c:numCache>
                <c:formatCode>General</c:formatCode>
                <c:ptCount val="4"/>
                <c:pt idx="2">
                  <c:v>1</c:v>
                </c:pt>
              </c:numCache>
            </c:numRef>
          </c:val>
        </c:ser>
        <c:ser>
          <c:idx val="3"/>
          <c:order val="3"/>
          <c:tx>
            <c:strRef>
              <c:f>Лист1!$E$1</c:f>
              <c:strCache>
                <c:ptCount val="1"/>
                <c:pt idx="0">
                  <c:v>Raskova</c:v>
                </c:pt>
              </c:strCache>
            </c:strRef>
          </c:tx>
          <c:invertIfNegative val="0"/>
          <c:cat>
            <c:strRef>
              <c:f>Лист1!$A$2:$A$5</c:f>
              <c:strCache>
                <c:ptCount val="4"/>
                <c:pt idx="0">
                  <c:v>Popova</c:v>
                </c:pt>
                <c:pt idx="1">
                  <c:v>Bocharova</c:v>
                </c:pt>
                <c:pt idx="2">
                  <c:v>Vysotskaya</c:v>
                </c:pt>
                <c:pt idx="3">
                  <c:v>Raskova</c:v>
                </c:pt>
              </c:strCache>
            </c:strRef>
          </c:cat>
          <c:val>
            <c:numRef>
              <c:f>Лист1!$E$2:$E$5</c:f>
              <c:numCache>
                <c:formatCode>General</c:formatCode>
                <c:ptCount val="4"/>
                <c:pt idx="3">
                  <c:v>1</c:v>
                </c:pt>
              </c:numCache>
            </c:numRef>
          </c:val>
        </c:ser>
        <c:dLbls>
          <c:showLegendKey val="0"/>
          <c:showVal val="0"/>
          <c:showCatName val="0"/>
          <c:showSerName val="0"/>
          <c:showPercent val="0"/>
          <c:showBubbleSize val="0"/>
        </c:dLbls>
        <c:gapWidth val="150"/>
        <c:axId val="41224832"/>
        <c:axId val="41230720"/>
      </c:barChart>
      <c:catAx>
        <c:axId val="41224832"/>
        <c:scaling>
          <c:orientation val="minMax"/>
        </c:scaling>
        <c:delete val="0"/>
        <c:axPos val="b"/>
        <c:majorTickMark val="out"/>
        <c:minorTickMark val="none"/>
        <c:tickLblPos val="nextTo"/>
        <c:crossAx val="41230720"/>
        <c:crosses val="autoZero"/>
        <c:auto val="1"/>
        <c:lblAlgn val="ctr"/>
        <c:lblOffset val="100"/>
        <c:noMultiLvlLbl val="0"/>
      </c:catAx>
      <c:valAx>
        <c:axId val="41230720"/>
        <c:scaling>
          <c:orientation val="minMax"/>
        </c:scaling>
        <c:delete val="0"/>
        <c:axPos val="l"/>
        <c:majorGridlines/>
        <c:numFmt formatCode="General" sourceLinked="1"/>
        <c:majorTickMark val="out"/>
        <c:minorTickMark val="none"/>
        <c:tickLblPos val="nextTo"/>
        <c:crossAx val="4122483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Borisov</c:v>
                </c:pt>
              </c:strCache>
            </c:strRef>
          </c:tx>
          <c:invertIfNegative val="0"/>
          <c:cat>
            <c:strRef>
              <c:f>Лист1!$A$2:$A$5</c:f>
              <c:strCache>
                <c:ptCount val="4"/>
                <c:pt idx="0">
                  <c:v>Borisov</c:v>
                </c:pt>
                <c:pt idx="1">
                  <c:v>Sibezhko</c:v>
                </c:pt>
                <c:pt idx="2">
                  <c:v>Shadunz</c:v>
                </c:pt>
                <c:pt idx="3">
                  <c:v>Zhirohov</c:v>
                </c:pt>
              </c:strCache>
            </c:strRef>
          </c:cat>
          <c:val>
            <c:numRef>
              <c:f>Лист1!$B$2:$B$5</c:f>
              <c:numCache>
                <c:formatCode>General</c:formatCode>
                <c:ptCount val="4"/>
                <c:pt idx="0">
                  <c:v>4</c:v>
                </c:pt>
              </c:numCache>
            </c:numRef>
          </c:val>
        </c:ser>
        <c:ser>
          <c:idx val="1"/>
          <c:order val="1"/>
          <c:tx>
            <c:strRef>
              <c:f>Лист1!$C$1</c:f>
              <c:strCache>
                <c:ptCount val="1"/>
                <c:pt idx="0">
                  <c:v>Sibezhko</c:v>
                </c:pt>
              </c:strCache>
            </c:strRef>
          </c:tx>
          <c:invertIfNegative val="0"/>
          <c:cat>
            <c:strRef>
              <c:f>Лист1!$A$2:$A$5</c:f>
              <c:strCache>
                <c:ptCount val="4"/>
                <c:pt idx="0">
                  <c:v>Borisov</c:v>
                </c:pt>
                <c:pt idx="1">
                  <c:v>Sibezhko</c:v>
                </c:pt>
                <c:pt idx="2">
                  <c:v>Shadunz</c:v>
                </c:pt>
                <c:pt idx="3">
                  <c:v>Zhirohov</c:v>
                </c:pt>
              </c:strCache>
            </c:strRef>
          </c:cat>
          <c:val>
            <c:numRef>
              <c:f>Лист1!$C$2:$C$5</c:f>
              <c:numCache>
                <c:formatCode>General</c:formatCode>
                <c:ptCount val="4"/>
                <c:pt idx="1">
                  <c:v>1</c:v>
                </c:pt>
              </c:numCache>
            </c:numRef>
          </c:val>
        </c:ser>
        <c:ser>
          <c:idx val="2"/>
          <c:order val="2"/>
          <c:tx>
            <c:strRef>
              <c:f>Лист1!$D$1</c:f>
              <c:strCache>
                <c:ptCount val="1"/>
                <c:pt idx="0">
                  <c:v>Shadunz</c:v>
                </c:pt>
              </c:strCache>
            </c:strRef>
          </c:tx>
          <c:invertIfNegative val="0"/>
          <c:cat>
            <c:strRef>
              <c:f>Лист1!$A$2:$A$5</c:f>
              <c:strCache>
                <c:ptCount val="4"/>
                <c:pt idx="0">
                  <c:v>Borisov</c:v>
                </c:pt>
                <c:pt idx="1">
                  <c:v>Sibezhko</c:v>
                </c:pt>
                <c:pt idx="2">
                  <c:v>Shadunz</c:v>
                </c:pt>
                <c:pt idx="3">
                  <c:v>Zhirohov</c:v>
                </c:pt>
              </c:strCache>
            </c:strRef>
          </c:cat>
          <c:val>
            <c:numRef>
              <c:f>Лист1!$D$2:$D$5</c:f>
              <c:numCache>
                <c:formatCode>General</c:formatCode>
                <c:ptCount val="4"/>
                <c:pt idx="2">
                  <c:v>1</c:v>
                </c:pt>
              </c:numCache>
            </c:numRef>
          </c:val>
        </c:ser>
        <c:ser>
          <c:idx val="3"/>
          <c:order val="3"/>
          <c:tx>
            <c:strRef>
              <c:f>Лист1!$E$1</c:f>
              <c:strCache>
                <c:ptCount val="1"/>
                <c:pt idx="0">
                  <c:v>Zhirohov</c:v>
                </c:pt>
              </c:strCache>
            </c:strRef>
          </c:tx>
          <c:invertIfNegative val="0"/>
          <c:cat>
            <c:strRef>
              <c:f>Лист1!$A$2:$A$5</c:f>
              <c:strCache>
                <c:ptCount val="4"/>
                <c:pt idx="0">
                  <c:v>Borisov</c:v>
                </c:pt>
                <c:pt idx="1">
                  <c:v>Sibezhko</c:v>
                </c:pt>
                <c:pt idx="2">
                  <c:v>Shadunz</c:v>
                </c:pt>
                <c:pt idx="3">
                  <c:v>Zhirohov</c:v>
                </c:pt>
              </c:strCache>
            </c:strRef>
          </c:cat>
          <c:val>
            <c:numRef>
              <c:f>Лист1!$E$2:$E$5</c:f>
              <c:numCache>
                <c:formatCode>General</c:formatCode>
                <c:ptCount val="4"/>
                <c:pt idx="3">
                  <c:v>1</c:v>
                </c:pt>
              </c:numCache>
            </c:numRef>
          </c:val>
        </c:ser>
        <c:dLbls>
          <c:showLegendKey val="0"/>
          <c:showVal val="0"/>
          <c:showCatName val="0"/>
          <c:showSerName val="0"/>
          <c:showPercent val="0"/>
          <c:showBubbleSize val="0"/>
        </c:dLbls>
        <c:gapWidth val="150"/>
        <c:axId val="41282560"/>
        <c:axId val="41284352"/>
      </c:barChart>
      <c:catAx>
        <c:axId val="41282560"/>
        <c:scaling>
          <c:orientation val="minMax"/>
        </c:scaling>
        <c:delete val="0"/>
        <c:axPos val="b"/>
        <c:majorTickMark val="out"/>
        <c:minorTickMark val="none"/>
        <c:tickLblPos val="nextTo"/>
        <c:crossAx val="41284352"/>
        <c:crosses val="autoZero"/>
        <c:auto val="1"/>
        <c:lblAlgn val="ctr"/>
        <c:lblOffset val="100"/>
        <c:noMultiLvlLbl val="0"/>
      </c:catAx>
      <c:valAx>
        <c:axId val="41284352"/>
        <c:scaling>
          <c:orientation val="minMax"/>
        </c:scaling>
        <c:delete val="0"/>
        <c:axPos val="l"/>
        <c:majorGridlines/>
        <c:numFmt formatCode="General" sourceLinked="1"/>
        <c:majorTickMark val="out"/>
        <c:minorTickMark val="none"/>
        <c:tickLblPos val="nextTo"/>
        <c:crossAx val="41282560"/>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404E4-E6CE-4824-AB82-57351832AFBD}" type="datetimeFigureOut">
              <a:rPr lang="ru-RU" smtClean="0"/>
              <a:pPr/>
              <a:t>17.06.2020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CDDCA-5ED6-401E-A40C-B8C82AAF20A3}" type="slidenum">
              <a:rPr lang="ru-RU" smtClean="0"/>
              <a:pPr/>
              <a:t>‹#›</a:t>
            </a:fld>
            <a:endParaRPr lang="ru-RU"/>
          </a:p>
        </p:txBody>
      </p:sp>
    </p:spTree>
    <p:extLst>
      <p:ext uri="{BB962C8B-B14F-4D97-AF65-F5344CB8AC3E}">
        <p14:creationId xmlns:p14="http://schemas.microsoft.com/office/powerpoint/2010/main" val="421316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5CDDCA-5ED6-401E-A40C-B8C82AAF20A3}" type="slidenum">
              <a:rPr lang="ru-RU" smtClean="0"/>
              <a:pPr/>
              <a:t>2</a:t>
            </a:fld>
            <a:endParaRPr lang="ru-RU"/>
          </a:p>
        </p:txBody>
      </p:sp>
    </p:spTree>
    <p:extLst>
      <p:ext uri="{BB962C8B-B14F-4D97-AF65-F5344CB8AC3E}">
        <p14:creationId xmlns:p14="http://schemas.microsoft.com/office/powerpoint/2010/main" val="64419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5CDDCA-5ED6-401E-A40C-B8C82AAF20A3}" type="slidenum">
              <a:rPr lang="ru-RU" smtClean="0"/>
              <a:pPr/>
              <a:t>19</a:t>
            </a:fld>
            <a:endParaRPr lang="ru-RU"/>
          </a:p>
        </p:txBody>
      </p:sp>
    </p:spTree>
    <p:extLst>
      <p:ext uri="{BB962C8B-B14F-4D97-AF65-F5344CB8AC3E}">
        <p14:creationId xmlns:p14="http://schemas.microsoft.com/office/powerpoint/2010/main" val="393898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CF63110-8881-456D-AD7B-5A157070008A}" type="datetimeFigureOut">
              <a:rPr lang="ru-RU" smtClean="0"/>
              <a:pPr/>
              <a:t>17.06.2020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A5635B-FEE6-4DBC-B1D5-ABEBB4AE495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63110-8881-456D-AD7B-5A157070008A}" type="datetimeFigureOut">
              <a:rPr lang="ru-RU" smtClean="0"/>
              <a:pPr/>
              <a:t>17.06.2020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5635B-FEE6-4DBC-B1D5-ABEBB4AE495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1621" y="2060848"/>
            <a:ext cx="8694728" cy="1658815"/>
          </a:xfrm>
        </p:spPr>
        <p:txBody>
          <a:bodyPr>
            <a:normAutofit/>
          </a:bodyPr>
          <a:lstStyle/>
          <a:p>
            <a:r>
              <a:rPr lang="en-US" sz="5400" b="1" dirty="0" smtClean="0">
                <a:latin typeface="Stencil" panose="040409050D0802020404" pitchFamily="82" charset="0"/>
              </a:rPr>
              <a:t>TANGO WITH DEATH</a:t>
            </a:r>
            <a:endParaRPr lang="ru-RU" sz="5400" b="1" dirty="0"/>
          </a:p>
        </p:txBody>
      </p:sp>
      <p:sp>
        <p:nvSpPr>
          <p:cNvPr id="3" name="Подзаголовок 2"/>
          <p:cNvSpPr>
            <a:spLocks noGrp="1"/>
          </p:cNvSpPr>
          <p:nvPr>
            <p:ph type="subTitle" idx="1"/>
          </p:nvPr>
        </p:nvSpPr>
        <p:spPr/>
        <p:txBody>
          <a:bodyPr>
            <a:normAutofit fontScale="92500"/>
          </a:bodyPr>
          <a:lstStyle/>
          <a:p>
            <a:r>
              <a:rPr lang="en-US" i="1" dirty="0" smtClean="0">
                <a:solidFill>
                  <a:schemeClr val="bg2">
                    <a:lumMod val="10000"/>
                  </a:schemeClr>
                </a:solidFill>
                <a:latin typeface="Times New Roman" panose="02020603050405020304" pitchFamily="18" charset="0"/>
                <a:cs typeface="Times New Roman" panose="02020603050405020304" pitchFamily="18" charset="0"/>
              </a:rPr>
              <a:t>made by </a:t>
            </a:r>
            <a:r>
              <a:rPr lang="en-US" i="1" dirty="0" err="1" smtClean="0">
                <a:solidFill>
                  <a:schemeClr val="bg2">
                    <a:lumMod val="10000"/>
                  </a:schemeClr>
                </a:solidFill>
                <a:latin typeface="Times New Roman" panose="02020603050405020304" pitchFamily="18" charset="0"/>
                <a:cs typeface="Times New Roman" panose="02020603050405020304" pitchFamily="18" charset="0"/>
              </a:rPr>
              <a:t>Kutuzova</a:t>
            </a:r>
            <a:r>
              <a:rPr lang="en-US" i="1" dirty="0" smtClean="0">
                <a:solidFill>
                  <a:schemeClr val="bg2">
                    <a:lumMod val="10000"/>
                  </a:schemeClr>
                </a:solidFill>
                <a:latin typeface="Times New Roman" panose="02020603050405020304" pitchFamily="18" charset="0"/>
                <a:cs typeface="Times New Roman" panose="02020603050405020304" pitchFamily="18" charset="0"/>
              </a:rPr>
              <a:t> Eva, 11A</a:t>
            </a:r>
            <a:endParaRPr lang="en-US" i="1" dirty="0" smtClean="0">
              <a:solidFill>
                <a:schemeClr val="bg2">
                  <a:lumMod val="10000"/>
                </a:schemeClr>
              </a:solidFill>
              <a:latin typeface="Times New Roman" panose="02020603050405020304" pitchFamily="18" charset="0"/>
              <a:cs typeface="Times New Roman" panose="02020603050405020304" pitchFamily="18" charset="0"/>
            </a:endParaRPr>
          </a:p>
          <a:p>
            <a:r>
              <a:rPr lang="en-US" i="1" dirty="0" smtClean="0">
                <a:solidFill>
                  <a:schemeClr val="bg2">
                    <a:lumMod val="10000"/>
                  </a:schemeClr>
                </a:solidFill>
                <a:latin typeface="Times New Roman" panose="02020603050405020304" pitchFamily="18" charset="0"/>
                <a:cs typeface="Times New Roman" panose="02020603050405020304" pitchFamily="18" charset="0"/>
              </a:rPr>
              <a:t>teacher: </a:t>
            </a:r>
            <a:r>
              <a:rPr lang="en-US" i="1" dirty="0" err="1" smtClean="0">
                <a:solidFill>
                  <a:schemeClr val="bg2">
                    <a:lumMod val="10000"/>
                  </a:schemeClr>
                </a:solidFill>
                <a:latin typeface="Times New Roman" panose="02020603050405020304" pitchFamily="18" charset="0"/>
                <a:cs typeface="Times New Roman" panose="02020603050405020304" pitchFamily="18" charset="0"/>
              </a:rPr>
              <a:t>Kodintseva</a:t>
            </a:r>
            <a:r>
              <a:rPr lang="en-US" i="1" dirty="0" smtClean="0">
                <a:solidFill>
                  <a:schemeClr val="bg2">
                    <a:lumMod val="10000"/>
                  </a:schemeClr>
                </a:solidFill>
                <a:latin typeface="Times New Roman" panose="02020603050405020304" pitchFamily="18" charset="0"/>
                <a:cs typeface="Times New Roman" panose="02020603050405020304" pitchFamily="18" charset="0"/>
              </a:rPr>
              <a:t> Tatiana </a:t>
            </a:r>
            <a:r>
              <a:rPr lang="en-US" i="1" dirty="0" err="1" smtClean="0">
                <a:solidFill>
                  <a:schemeClr val="bg2">
                    <a:lumMod val="10000"/>
                  </a:schemeClr>
                </a:solidFill>
                <a:latin typeface="Times New Roman" panose="02020603050405020304" pitchFamily="18" charset="0"/>
                <a:cs typeface="Times New Roman" panose="02020603050405020304" pitchFamily="18" charset="0"/>
              </a:rPr>
              <a:t>Vasilievna</a:t>
            </a:r>
            <a:endParaRPr lang="en-US" i="1" dirty="0" smtClean="0">
              <a:solidFill>
                <a:schemeClr val="bg2">
                  <a:lumMod val="10000"/>
                </a:schemeClr>
              </a:solidFill>
              <a:latin typeface="Times New Roman" panose="02020603050405020304" pitchFamily="18" charset="0"/>
              <a:cs typeface="Times New Roman" panose="02020603050405020304" pitchFamily="18" charset="0"/>
            </a:endParaRPr>
          </a:p>
          <a:p>
            <a:r>
              <a:rPr lang="en-US" i="1" dirty="0" err="1" smtClean="0">
                <a:solidFill>
                  <a:schemeClr val="bg2">
                    <a:lumMod val="10000"/>
                  </a:schemeClr>
                </a:solidFill>
                <a:latin typeface="Times New Roman" panose="02020603050405020304" pitchFamily="18" charset="0"/>
                <a:cs typeface="Times New Roman" panose="02020603050405020304" pitchFamily="18" charset="0"/>
              </a:rPr>
              <a:t>Lobnya</a:t>
            </a:r>
            <a:r>
              <a:rPr lang="en-US" i="1" dirty="0" smtClean="0">
                <a:solidFill>
                  <a:schemeClr val="bg2">
                    <a:lumMod val="10000"/>
                  </a:schemeClr>
                </a:solidFill>
                <a:latin typeface="Times New Roman" panose="02020603050405020304" pitchFamily="18" charset="0"/>
                <a:cs typeface="Times New Roman" panose="02020603050405020304" pitchFamily="18" charset="0"/>
              </a:rPr>
              <a:t>, 2020</a:t>
            </a:r>
          </a:p>
          <a:p>
            <a:endParaRPr lang="ru-RU" dirty="0"/>
          </a:p>
        </p:txBody>
      </p:sp>
      <p:sp>
        <p:nvSpPr>
          <p:cNvPr id="6" name="Прямоугольник 5"/>
          <p:cNvSpPr/>
          <p:nvPr/>
        </p:nvSpPr>
        <p:spPr>
          <a:xfrm>
            <a:off x="1048171" y="-1837"/>
            <a:ext cx="7775253" cy="7648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8" name="Прямоугольный треугольник 7"/>
          <p:cNvSpPr/>
          <p:nvPr/>
        </p:nvSpPr>
        <p:spPr>
          <a:xfrm rot="10800000">
            <a:off x="-3868" y="-2"/>
            <a:ext cx="1052040" cy="770069"/>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10" name="Прямая соединительная линия 9"/>
          <p:cNvCxnSpPr/>
          <p:nvPr/>
        </p:nvCxnSpPr>
        <p:spPr>
          <a:xfrm>
            <a:off x="0" y="6108821"/>
            <a:ext cx="8896349" cy="0"/>
          </a:xfrm>
          <a:prstGeom prst="line">
            <a:avLst/>
          </a:prstGeom>
          <a:ln w="57150"/>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rot="5400000">
            <a:off x="5564585" y="2529406"/>
            <a:ext cx="6110658" cy="10481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Прямоугольный треугольник 12"/>
          <p:cNvSpPr/>
          <p:nvPr/>
        </p:nvSpPr>
        <p:spPr>
          <a:xfrm rot="10800000">
            <a:off x="8095828" y="6101753"/>
            <a:ext cx="1048172" cy="756247"/>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4" name="Прямоугольник 23"/>
          <p:cNvSpPr/>
          <p:nvPr/>
        </p:nvSpPr>
        <p:spPr>
          <a:xfrm>
            <a:off x="1048172" y="548681"/>
            <a:ext cx="7047656" cy="5567210"/>
          </a:xfrm>
          <a:prstGeom prst="rect">
            <a:avLst/>
          </a:prstGeom>
          <a:no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flipH="1">
            <a:off x="527736" y="756877"/>
            <a:ext cx="8676456" cy="21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
            <a:ext cx="9164813" cy="9807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Прямоугольный треугольник 3"/>
          <p:cNvSpPr/>
          <p:nvPr/>
        </p:nvSpPr>
        <p:spPr>
          <a:xfrm>
            <a:off x="0" y="0"/>
            <a:ext cx="9144000" cy="6858000"/>
          </a:xfrm>
          <a:prstGeom prst="rtTriangle">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4"/>
          </p:cNvCxnSpPr>
          <p:nvPr/>
        </p:nvCxnSpPr>
        <p:spPr>
          <a:xfrm>
            <a:off x="0" y="0"/>
            <a:ext cx="9144000" cy="6858000"/>
          </a:xfrm>
          <a:prstGeom prst="line">
            <a:avLst/>
          </a:prstGeom>
        </p:spPr>
        <p:style>
          <a:lnRef idx="1">
            <a:schemeClr val="dk1"/>
          </a:lnRef>
          <a:fillRef idx="0">
            <a:schemeClr val="dk1"/>
          </a:fillRef>
          <a:effectRef idx="0">
            <a:schemeClr val="dk1"/>
          </a:effectRef>
          <a:fontRef idx="minor">
            <a:schemeClr val="tx1"/>
          </a:fontRef>
        </p:style>
      </p:cxnSp>
      <p:sp>
        <p:nvSpPr>
          <p:cNvPr id="2" name="Заголовок 1"/>
          <p:cNvSpPr>
            <a:spLocks noGrp="1"/>
          </p:cNvSpPr>
          <p:nvPr>
            <p:ph type="title"/>
          </p:nvPr>
        </p:nvSpPr>
        <p:spPr>
          <a:xfrm>
            <a:off x="945620" y="-101920"/>
            <a:ext cx="8229600" cy="1143000"/>
          </a:xfrm>
        </p:spPr>
        <p:txBody>
          <a:bodyPr/>
          <a:lstStyle/>
          <a:p>
            <a:r>
              <a:rPr lang="en-US" dirty="0" smtClean="0">
                <a:solidFill>
                  <a:schemeClr val="bg1"/>
                </a:solidFill>
                <a:latin typeface="Stencil" panose="040409050D0802020404" pitchFamily="82" charset="0"/>
                <a:cs typeface="Times New Roman" pitchFamily="18" charset="0"/>
              </a:rPr>
              <a:t>Women Take Part in War</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324544" y="1166018"/>
            <a:ext cx="8229600" cy="4525963"/>
          </a:xfrm>
        </p:spPr>
        <p:txBody>
          <a:bodyPr>
            <a:normAutofit/>
          </a:bodyPr>
          <a:lstStyle/>
          <a:p>
            <a:pPr>
              <a:buNone/>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Soviet Union was the only country in the world where women not only took care of fields and factories but also fought shoulder to shoulder with men as front line </a:t>
            </a:r>
            <a:r>
              <a:rPr lang="en-US" sz="2400" dirty="0" smtClean="0">
                <a:latin typeface="Times New Roman" panose="02020603050405020304" pitchFamily="18" charset="0"/>
                <a:cs typeface="Times New Roman" panose="02020603050405020304" pitchFamily="18" charset="0"/>
              </a:rPr>
              <a:t>soldiers</a:t>
            </a:r>
            <a:endParaRPr lang="ru-RU" sz="2400" dirty="0">
              <a:latin typeface="Times New Roman" panose="02020603050405020304" pitchFamily="18" charset="0"/>
              <a:cs typeface="Times New Roman" panose="02020603050405020304" pitchFamily="18" charset="0"/>
            </a:endParaRPr>
          </a:p>
        </p:txBody>
      </p:sp>
      <p:pic>
        <p:nvPicPr>
          <p:cNvPr id="17410" name="Picture 2" descr="Картинки по запросу женщины на войне"/>
          <p:cNvPicPr>
            <a:picLocks noChangeAspect="1" noChangeArrowheads="1"/>
          </p:cNvPicPr>
          <p:nvPr/>
        </p:nvPicPr>
        <p:blipFill>
          <a:blip r:embed="rId2" cstate="print"/>
          <a:srcRect/>
          <a:stretch>
            <a:fillRect/>
          </a:stretch>
        </p:blipFill>
        <p:spPr bwMode="auto">
          <a:xfrm>
            <a:off x="178" y="2513175"/>
            <a:ext cx="7334250" cy="3171701"/>
          </a:xfrm>
          <a:prstGeom prst="rect">
            <a:avLst/>
          </a:prstGeom>
          <a:noFill/>
        </p:spPr>
      </p:pic>
      <p:sp>
        <p:nvSpPr>
          <p:cNvPr id="7" name="Прямоугольник 6"/>
          <p:cNvSpPr/>
          <p:nvPr/>
        </p:nvSpPr>
        <p:spPr>
          <a:xfrm>
            <a:off x="-20814" y="5732564"/>
            <a:ext cx="7355241" cy="830997"/>
          </a:xfrm>
          <a:prstGeom prst="rect">
            <a:avLst/>
          </a:prstGeom>
        </p:spPr>
        <p:txBody>
          <a:bodyPr wrap="square">
            <a:spAutoFit/>
          </a:bodyPr>
          <a:lstStyle/>
          <a:p>
            <a:pPr>
              <a:buNone/>
            </a:pPr>
            <a:r>
              <a:rPr lang="en-US" sz="2400" dirty="0">
                <a:latin typeface="Times New Roman" panose="02020603050405020304" pitchFamily="18" charset="0"/>
                <a:cs typeface="Times New Roman" panose="02020603050405020304" pitchFamily="18" charset="0"/>
              </a:rPr>
              <a:t>It was also the only country where women could become fighter pilots</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ый треугольник 6"/>
          <p:cNvSpPr/>
          <p:nvPr/>
        </p:nvSpPr>
        <p:spPr>
          <a:xfrm>
            <a:off x="1979713" y="260648"/>
            <a:ext cx="7193664" cy="6593695"/>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Прямоугольник 5"/>
          <p:cNvSpPr/>
          <p:nvPr/>
        </p:nvSpPr>
        <p:spPr>
          <a:xfrm>
            <a:off x="0" y="10505"/>
            <a:ext cx="478802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1866" y="2736580"/>
            <a:ext cx="3017867" cy="1143000"/>
          </a:xfrm>
        </p:spPr>
        <p:txBody>
          <a:bodyPr>
            <a:noAutofit/>
          </a:bodyPr>
          <a:lstStyle/>
          <a:p>
            <a:r>
              <a:rPr lang="en-US" sz="3600" dirty="0" smtClean="0">
                <a:solidFill>
                  <a:schemeClr val="bg1"/>
                </a:solidFill>
                <a:latin typeface="Stencil" panose="040409050D0802020404" pitchFamily="82" charset="0"/>
                <a:cs typeface="Times New Roman" pitchFamily="18" charset="0"/>
              </a:rPr>
              <a:t>Women Take </a:t>
            </a:r>
            <a:br>
              <a:rPr lang="en-US" sz="3600" dirty="0" smtClean="0">
                <a:solidFill>
                  <a:schemeClr val="bg1"/>
                </a:solidFill>
                <a:latin typeface="Stencil" panose="040409050D0802020404" pitchFamily="82" charset="0"/>
                <a:cs typeface="Times New Roman" pitchFamily="18" charset="0"/>
              </a:rPr>
            </a:br>
            <a:r>
              <a:rPr lang="en-US" sz="3600" dirty="0" smtClean="0">
                <a:solidFill>
                  <a:schemeClr val="bg1"/>
                </a:solidFill>
                <a:latin typeface="Stencil" panose="040409050D0802020404" pitchFamily="82" charset="0"/>
                <a:cs typeface="Times New Roman" pitchFamily="18" charset="0"/>
              </a:rPr>
              <a:t>Part </a:t>
            </a:r>
            <a:br>
              <a:rPr lang="en-US" sz="3600" dirty="0" smtClean="0">
                <a:solidFill>
                  <a:schemeClr val="bg1"/>
                </a:solidFill>
                <a:latin typeface="Stencil" panose="040409050D0802020404" pitchFamily="82" charset="0"/>
                <a:cs typeface="Times New Roman" pitchFamily="18" charset="0"/>
              </a:rPr>
            </a:br>
            <a:r>
              <a:rPr lang="en-US" sz="3600" dirty="0" smtClean="0">
                <a:solidFill>
                  <a:schemeClr val="bg1"/>
                </a:solidFill>
                <a:latin typeface="Stencil" panose="040409050D0802020404" pitchFamily="82" charset="0"/>
                <a:cs typeface="Times New Roman" pitchFamily="18" charset="0"/>
              </a:rPr>
              <a:t>in </a:t>
            </a:r>
            <a:br>
              <a:rPr lang="en-US" sz="3600" dirty="0" smtClean="0">
                <a:solidFill>
                  <a:schemeClr val="bg1"/>
                </a:solidFill>
                <a:latin typeface="Stencil" panose="040409050D0802020404" pitchFamily="82" charset="0"/>
                <a:cs typeface="Times New Roman" pitchFamily="18" charset="0"/>
              </a:rPr>
            </a:br>
            <a:r>
              <a:rPr lang="en-US" sz="3600" dirty="0" smtClean="0">
                <a:solidFill>
                  <a:schemeClr val="bg1"/>
                </a:solidFill>
                <a:latin typeface="Stencil" panose="040409050D0802020404" pitchFamily="82" charset="0"/>
                <a:cs typeface="Times New Roman" pitchFamily="18" charset="0"/>
              </a:rPr>
              <a:t>War</a:t>
            </a:r>
            <a:endParaRPr lang="ru-RU" sz="3600" dirty="0">
              <a:solidFill>
                <a:schemeClr val="bg1"/>
              </a:solidFill>
              <a:latin typeface="Times New Roman" pitchFamily="18" charset="0"/>
              <a:cs typeface="Times New Roman" pitchFamily="18" charset="0"/>
            </a:endParaRPr>
          </a:p>
        </p:txBody>
      </p:sp>
      <p:sp>
        <p:nvSpPr>
          <p:cNvPr id="14" name="Прямоугольный треугольник 13"/>
          <p:cNvSpPr/>
          <p:nvPr/>
        </p:nvSpPr>
        <p:spPr>
          <a:xfrm rot="10800000">
            <a:off x="1621376" y="10503"/>
            <a:ext cx="3307614" cy="2883225"/>
          </a:xfrm>
          <a:prstGeom prst="rtTriangl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Содержимое 2"/>
          <p:cNvSpPr>
            <a:spLocks noGrp="1"/>
          </p:cNvSpPr>
          <p:nvPr>
            <p:ph idx="1"/>
          </p:nvPr>
        </p:nvSpPr>
        <p:spPr>
          <a:xfrm>
            <a:off x="5802598" y="1988840"/>
            <a:ext cx="3251903" cy="3451820"/>
          </a:xfrm>
        </p:spPr>
        <p:txBody>
          <a:bodyPr/>
          <a:lstStyle/>
          <a:p>
            <a:pPr algn="ctr">
              <a:buNone/>
            </a:pPr>
            <a:r>
              <a:rPr lang="en-US" dirty="0">
                <a:latin typeface="Times New Roman" pitchFamily="18" charset="0"/>
                <a:cs typeface="Times New Roman" pitchFamily="18" charset="0"/>
              </a:rPr>
              <a:t>The girls often flew old Po-2 planes known as ‘</a:t>
            </a:r>
            <a:r>
              <a:rPr lang="en-US" dirty="0" err="1">
                <a:latin typeface="Times New Roman" pitchFamily="18" charset="0"/>
                <a:cs typeface="Times New Roman" pitchFamily="18" charset="0"/>
              </a:rPr>
              <a:t>kukuruzniks</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8434" name="Picture 2" descr="Картинки по запросу kukuruznik ww2"/>
          <p:cNvPicPr>
            <a:picLocks noChangeAspect="1" noChangeArrowheads="1"/>
          </p:cNvPicPr>
          <p:nvPr/>
        </p:nvPicPr>
        <p:blipFill>
          <a:blip r:embed="rId2" cstate="print"/>
          <a:srcRect l="15034"/>
          <a:stretch>
            <a:fillRect/>
          </a:stretch>
        </p:blipFill>
        <p:spPr bwMode="auto">
          <a:xfrm>
            <a:off x="2120680" y="456180"/>
            <a:ext cx="3681918" cy="2437549"/>
          </a:xfrm>
          <a:prstGeom prst="rect">
            <a:avLst/>
          </a:prstGeom>
          <a:noFill/>
        </p:spPr>
      </p:pic>
      <p:sp>
        <p:nvSpPr>
          <p:cNvPr id="5" name="TextBox 4"/>
          <p:cNvSpPr txBox="1"/>
          <p:nvPr/>
        </p:nvSpPr>
        <p:spPr>
          <a:xfrm>
            <a:off x="1621378" y="491318"/>
            <a:ext cx="468052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PO-2 plane ‘</a:t>
            </a:r>
            <a:r>
              <a:rPr lang="en-US" sz="2800" dirty="0" err="1" smtClean="0">
                <a:latin typeface="Times New Roman" pitchFamily="18" charset="0"/>
                <a:cs typeface="Times New Roman" pitchFamily="18" charset="0"/>
              </a:rPr>
              <a:t>kukuruznik</a:t>
            </a:r>
            <a:r>
              <a:rPr lang="en-US"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18436" name="Picture 4" descr="Картинки по запросу девушки пилоты вторая мировая"/>
          <p:cNvPicPr>
            <a:picLocks noChangeAspect="1" noChangeArrowheads="1"/>
          </p:cNvPicPr>
          <p:nvPr/>
        </p:nvPicPr>
        <p:blipFill>
          <a:blip r:embed="rId3" cstate="print"/>
          <a:srcRect/>
          <a:stretch>
            <a:fillRect/>
          </a:stretch>
        </p:blipFill>
        <p:spPr bwMode="auto">
          <a:xfrm>
            <a:off x="2120679" y="3439505"/>
            <a:ext cx="3681919" cy="25798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
            <a:ext cx="9164813" cy="9807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Прямоугольный треугольник 3"/>
          <p:cNvSpPr/>
          <p:nvPr/>
        </p:nvSpPr>
        <p:spPr>
          <a:xfrm>
            <a:off x="0" y="0"/>
            <a:ext cx="9144000" cy="6858000"/>
          </a:xfrm>
          <a:prstGeom prst="rtTriangle">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4"/>
          </p:cNvCxnSpPr>
          <p:nvPr/>
        </p:nvCxnSpPr>
        <p:spPr>
          <a:xfrm>
            <a:off x="0" y="0"/>
            <a:ext cx="9144000" cy="6858000"/>
          </a:xfrm>
          <a:prstGeom prst="line">
            <a:avLst/>
          </a:prstGeom>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20814" y="5732564"/>
            <a:ext cx="7355241" cy="830997"/>
          </a:xfrm>
          <a:prstGeom prst="rect">
            <a:avLst/>
          </a:prstGeom>
        </p:spPr>
        <p:txBody>
          <a:bodyPr wrap="square">
            <a:spAutoFit/>
          </a:bodyPr>
          <a:lstStyle/>
          <a:p>
            <a:pPr>
              <a:buNone/>
            </a:pPr>
            <a:r>
              <a:rPr lang="en-US" sz="2400" dirty="0">
                <a:latin typeface="Times New Roman" panose="02020603050405020304" pitchFamily="18" charset="0"/>
                <a:cs typeface="Times New Roman" panose="02020603050405020304" pitchFamily="18" charset="0"/>
              </a:rPr>
              <a:t>The Germans feared them and called them the ‘night witches’</a:t>
            </a:r>
            <a:endParaRPr lang="ru-RU"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339752" y="94522"/>
            <a:ext cx="5700600" cy="769441"/>
          </a:xfrm>
          <a:prstGeom prst="rect">
            <a:avLst/>
          </a:prstGeom>
        </p:spPr>
        <p:txBody>
          <a:bodyPr wrap="none">
            <a:spAutoFit/>
          </a:bodyPr>
          <a:lstStyle/>
          <a:p>
            <a:r>
              <a:rPr lang="en-US" sz="4400" dirty="0">
                <a:solidFill>
                  <a:schemeClr val="bg1"/>
                </a:solidFill>
                <a:latin typeface="Stencil" panose="040409050D0802020404" pitchFamily="82" charset="0"/>
                <a:cs typeface="Times New Roman" pitchFamily="18" charset="0"/>
              </a:rPr>
              <a:t>The Night Witches</a:t>
            </a:r>
            <a:endParaRPr lang="ru-RU" sz="4400" dirty="0"/>
          </a:p>
        </p:txBody>
      </p:sp>
      <p:pic>
        <p:nvPicPr>
          <p:cNvPr id="10" name="Picture 2" descr="Картинки по запросу night witches"/>
          <p:cNvPicPr>
            <a:picLocks noChangeAspect="1" noChangeArrowheads="1"/>
          </p:cNvPicPr>
          <p:nvPr/>
        </p:nvPicPr>
        <p:blipFill>
          <a:blip r:embed="rId2" cstate="print"/>
          <a:srcRect/>
          <a:stretch>
            <a:fillRect/>
          </a:stretch>
        </p:blipFill>
        <p:spPr bwMode="auto">
          <a:xfrm>
            <a:off x="0" y="2501138"/>
            <a:ext cx="7524328" cy="3175710"/>
          </a:xfrm>
          <a:prstGeom prst="rect">
            <a:avLst/>
          </a:prstGeom>
          <a:noFill/>
        </p:spPr>
      </p:pic>
      <p:sp>
        <p:nvSpPr>
          <p:cNvPr id="8" name="Прямоугольник 7"/>
          <p:cNvSpPr/>
          <p:nvPr/>
        </p:nvSpPr>
        <p:spPr>
          <a:xfrm>
            <a:off x="-20814" y="1389169"/>
            <a:ext cx="790658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It was the women’s regiments that learnt to fly at night with their engines switched off and attack the enemy </a:t>
            </a:r>
            <a:r>
              <a:rPr lang="en-US" sz="2400" dirty="0" smtClean="0">
                <a:latin typeface="Times New Roman" panose="02020603050405020304" pitchFamily="18" charset="0"/>
                <a:cs typeface="Times New Roman" panose="02020603050405020304" pitchFamily="18" charset="0"/>
              </a:rPr>
              <a:t>unexpectedly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50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594015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612776" y="315841"/>
            <a:ext cx="8229600" cy="1143000"/>
          </a:xfrm>
        </p:spPr>
        <p:txBody>
          <a:bodyPr/>
          <a:lstStyle/>
          <a:p>
            <a:r>
              <a:rPr lang="en-US" dirty="0" smtClean="0">
                <a:solidFill>
                  <a:schemeClr val="bg1"/>
                </a:solidFill>
                <a:latin typeface="Stencil" panose="040409050D0802020404" pitchFamily="82" charset="0"/>
                <a:cs typeface="Times New Roman" pitchFamily="18" charset="0"/>
              </a:rPr>
              <a:t>Maria </a:t>
            </a:r>
            <a:r>
              <a:rPr lang="en-US" dirty="0" err="1" smtClean="0">
                <a:solidFill>
                  <a:schemeClr val="bg1"/>
                </a:solidFill>
                <a:latin typeface="Stencil" panose="040409050D0802020404" pitchFamily="82" charset="0"/>
                <a:cs typeface="Times New Roman" pitchFamily="18" charset="0"/>
              </a:rPr>
              <a:t>Popova</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212784" y="2208135"/>
            <a:ext cx="4309635" cy="4997152"/>
          </a:xfrm>
        </p:spPr>
        <p:txBody>
          <a:bodyPr>
            <a:normAutofit/>
          </a:bodyPr>
          <a:lstStyle/>
          <a:p>
            <a:pPr>
              <a:buNone/>
            </a:pPr>
            <a:r>
              <a:rPr lang="en-US" sz="2200" dirty="0" smtClean="0">
                <a:solidFill>
                  <a:schemeClr val="bg1"/>
                </a:solidFill>
                <a:latin typeface="Times New Roman" pitchFamily="18" charset="0"/>
                <a:cs typeface="Times New Roman" pitchFamily="18" charset="0"/>
              </a:rPr>
              <a:t>    She </a:t>
            </a:r>
            <a:r>
              <a:rPr lang="en-US" sz="2200" dirty="0">
                <a:solidFill>
                  <a:schemeClr val="bg1"/>
                </a:solidFill>
                <a:latin typeface="Times New Roman" pitchFamily="18" charset="0"/>
                <a:cs typeface="Times New Roman" pitchFamily="18" charset="0"/>
              </a:rPr>
              <a:t>was born in 1917 in the Urals near the town of </a:t>
            </a:r>
            <a:r>
              <a:rPr lang="en-US" sz="2200" dirty="0" smtClean="0">
                <a:solidFill>
                  <a:schemeClr val="bg1"/>
                </a:solidFill>
                <a:latin typeface="Times New Roman" pitchFamily="18" charset="0"/>
                <a:cs typeface="Times New Roman" pitchFamily="18" charset="0"/>
              </a:rPr>
              <a:t>Sverdlovsk. Maria went </a:t>
            </a:r>
            <a:r>
              <a:rPr lang="en-US" sz="2200" dirty="0">
                <a:solidFill>
                  <a:schemeClr val="bg1"/>
                </a:solidFill>
                <a:latin typeface="Times New Roman" pitchFamily="18" charset="0"/>
                <a:cs typeface="Times New Roman" pitchFamily="18" charset="0"/>
              </a:rPr>
              <a:t>to teachers' college, and then the </a:t>
            </a:r>
            <a:r>
              <a:rPr lang="en-US" sz="2200" dirty="0" err="1">
                <a:solidFill>
                  <a:schemeClr val="bg1"/>
                </a:solidFill>
                <a:latin typeface="Times New Roman" pitchFamily="18" charset="0"/>
                <a:cs typeface="Times New Roman" pitchFamily="18" charset="0"/>
              </a:rPr>
              <a:t>Komsomol</a:t>
            </a:r>
            <a:r>
              <a:rPr lang="en-US" sz="2200" dirty="0">
                <a:solidFill>
                  <a:schemeClr val="bg1"/>
                </a:solidFill>
                <a:latin typeface="Times New Roman" pitchFamily="18" charset="0"/>
                <a:cs typeface="Times New Roman" pitchFamily="18" charset="0"/>
              </a:rPr>
              <a:t> leader of college suggested to enter a pilots' school in </a:t>
            </a:r>
            <a:r>
              <a:rPr lang="en-US" sz="2200" dirty="0" err="1">
                <a:solidFill>
                  <a:schemeClr val="bg1"/>
                </a:solidFill>
                <a:latin typeface="Times New Roman" pitchFamily="18" charset="0"/>
                <a:cs typeface="Times New Roman" pitchFamily="18" charset="0"/>
              </a:rPr>
              <a:t>Bataisk</a:t>
            </a:r>
            <a:r>
              <a:rPr lang="en-US" sz="2200" dirty="0">
                <a:solidFill>
                  <a:schemeClr val="bg1"/>
                </a:solidFill>
                <a:latin typeface="Times New Roman" pitchFamily="18" charset="0"/>
                <a:cs typeface="Times New Roman" pitchFamily="18" charset="0"/>
              </a:rPr>
              <a:t>. . </a:t>
            </a:r>
            <a:r>
              <a:rPr lang="en-US" sz="2200" dirty="0" smtClean="0">
                <a:solidFill>
                  <a:schemeClr val="bg1"/>
                </a:solidFill>
                <a:latin typeface="Times New Roman" pitchFamily="18" charset="0"/>
                <a:cs typeface="Times New Roman" pitchFamily="18" charset="0"/>
              </a:rPr>
              <a:t>Maria </a:t>
            </a:r>
            <a:r>
              <a:rPr lang="en-US" sz="2200" dirty="0" err="1" smtClean="0">
                <a:solidFill>
                  <a:schemeClr val="bg1"/>
                </a:solidFill>
                <a:latin typeface="Times New Roman" pitchFamily="18" charset="0"/>
                <a:cs typeface="Times New Roman" pitchFamily="18" charset="0"/>
              </a:rPr>
              <a:t>Popova</a:t>
            </a:r>
            <a:r>
              <a:rPr lang="en-US" sz="2200" dirty="0" smtClean="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was nineteen when she entered pilot training</a:t>
            </a:r>
            <a:r>
              <a:rPr lang="en-US" sz="2200" dirty="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pic>
        <p:nvPicPr>
          <p:cNvPr id="20482" name="Picture 2" descr="Картинки по запросу мария попова летчица"/>
          <p:cNvPicPr>
            <a:picLocks noChangeAspect="1" noChangeArrowheads="1"/>
          </p:cNvPicPr>
          <p:nvPr/>
        </p:nvPicPr>
        <p:blipFill>
          <a:blip r:embed="rId2" cstate="print"/>
          <a:srcRect/>
          <a:stretch>
            <a:fillRect/>
          </a:stretch>
        </p:blipFill>
        <p:spPr bwMode="auto">
          <a:xfrm>
            <a:off x="4844402" y="1061038"/>
            <a:ext cx="3970412" cy="4973003"/>
          </a:xfrm>
          <a:prstGeom prst="rect">
            <a:avLst/>
          </a:prstGeom>
          <a:noFill/>
        </p:spPr>
      </p:pic>
      <p:cxnSp>
        <p:nvCxnSpPr>
          <p:cNvPr id="6" name="Прямая соединительная линия 5"/>
          <p:cNvCxnSpPr/>
          <p:nvPr/>
        </p:nvCxnSpPr>
        <p:spPr>
          <a:xfrm>
            <a:off x="0" y="6381328"/>
            <a:ext cx="6804248"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H="1">
            <a:off x="5364088" y="404664"/>
            <a:ext cx="3779912"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594015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612776" y="315841"/>
            <a:ext cx="8229600" cy="1143000"/>
          </a:xfrm>
        </p:spPr>
        <p:txBody>
          <a:bodyPr/>
          <a:lstStyle/>
          <a:p>
            <a:r>
              <a:rPr lang="en-US" dirty="0" smtClean="0">
                <a:solidFill>
                  <a:schemeClr val="bg1"/>
                </a:solidFill>
                <a:latin typeface="Stencil" panose="040409050D0802020404" pitchFamily="82" charset="0"/>
                <a:cs typeface="Times New Roman" pitchFamily="18" charset="0"/>
              </a:rPr>
              <a:t>Maria </a:t>
            </a:r>
            <a:r>
              <a:rPr lang="en-US" dirty="0" err="1" smtClean="0">
                <a:solidFill>
                  <a:schemeClr val="bg1"/>
                </a:solidFill>
                <a:latin typeface="Stencil" panose="040409050D0802020404" pitchFamily="82" charset="0"/>
                <a:cs typeface="Times New Roman" pitchFamily="18" charset="0"/>
              </a:rPr>
              <a:t>Popova</a:t>
            </a:r>
            <a:endParaRPr lang="ru-RU" dirty="0">
              <a:solidFill>
                <a:schemeClr val="bg1"/>
              </a:solidFill>
              <a:latin typeface="Times New Roman" pitchFamily="18" charset="0"/>
              <a:cs typeface="Times New Roman" pitchFamily="18" charset="0"/>
            </a:endParaRPr>
          </a:p>
        </p:txBody>
      </p:sp>
      <p:cxnSp>
        <p:nvCxnSpPr>
          <p:cNvPr id="6" name="Прямая соединительная линия 5"/>
          <p:cNvCxnSpPr/>
          <p:nvPr/>
        </p:nvCxnSpPr>
        <p:spPr>
          <a:xfrm>
            <a:off x="0" y="6381328"/>
            <a:ext cx="7308304"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H="1">
            <a:off x="5508104" y="404664"/>
            <a:ext cx="3635896" cy="0"/>
          </a:xfrm>
          <a:prstGeom prst="line">
            <a:avLst/>
          </a:prstGeom>
          <a:ln w="28575"/>
        </p:spPr>
        <p:style>
          <a:lnRef idx="1">
            <a:schemeClr val="dk1"/>
          </a:lnRef>
          <a:fillRef idx="0">
            <a:schemeClr val="dk1"/>
          </a:fillRef>
          <a:effectRef idx="0">
            <a:schemeClr val="dk1"/>
          </a:effectRef>
          <a:fontRef idx="minor">
            <a:schemeClr val="tx1"/>
          </a:fontRef>
        </p:style>
      </p:cxnSp>
      <p:pic>
        <p:nvPicPr>
          <p:cNvPr id="9" name="Picture 2" descr="Картинки по запросу аэрофлот 20 век"/>
          <p:cNvPicPr>
            <a:picLocks noChangeAspect="1" noChangeArrowheads="1"/>
          </p:cNvPicPr>
          <p:nvPr/>
        </p:nvPicPr>
        <p:blipFill>
          <a:blip r:embed="rId2" cstate="print"/>
          <a:srcRect/>
          <a:stretch>
            <a:fillRect/>
          </a:stretch>
        </p:blipFill>
        <p:spPr bwMode="auto">
          <a:xfrm>
            <a:off x="4788024" y="1988841"/>
            <a:ext cx="4355976" cy="3066662"/>
          </a:xfrm>
          <a:prstGeom prst="rect">
            <a:avLst/>
          </a:prstGeom>
          <a:noFill/>
        </p:spPr>
      </p:pic>
      <p:sp>
        <p:nvSpPr>
          <p:cNvPr id="5" name="Прямоугольник 4"/>
          <p:cNvSpPr/>
          <p:nvPr/>
        </p:nvSpPr>
        <p:spPr>
          <a:xfrm>
            <a:off x="216024" y="2552676"/>
            <a:ext cx="4572000" cy="1938992"/>
          </a:xfrm>
          <a:prstGeom prst="rect">
            <a:avLst/>
          </a:prstGeom>
        </p:spPr>
        <p:txBody>
          <a:bodyPr>
            <a:spAutoFit/>
          </a:bodyPr>
          <a:lstStyle/>
          <a:p>
            <a:pPr>
              <a:buNone/>
            </a:pPr>
            <a:r>
              <a:rPr lang="en-US" sz="2400" dirty="0">
                <a:solidFill>
                  <a:schemeClr val="bg1"/>
                </a:solidFill>
                <a:latin typeface="Times New Roman" panose="02020603050405020304" pitchFamily="18" charset="0"/>
                <a:cs typeface="Times New Roman" panose="02020603050405020304" pitchFamily="18" charset="0"/>
              </a:rPr>
              <a:t>When Maria graduated she flew as a pilot with Aeroflot, our national airline. She had been flying with the airline for two years when the war broke </a:t>
            </a:r>
            <a:r>
              <a:rPr lang="en-US" sz="2400" dirty="0" smtClean="0">
                <a:solidFill>
                  <a:schemeClr val="bg1"/>
                </a:solidFill>
                <a:latin typeface="Times New Roman" panose="02020603050405020304" pitchFamily="18" charset="0"/>
                <a:cs typeface="Times New Roman" panose="02020603050405020304" pitchFamily="18" charset="0"/>
              </a:rPr>
              <a:t>out</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005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60365" y="0"/>
            <a:ext cx="3312368" cy="685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01749" y="611561"/>
            <a:ext cx="8229600" cy="1143000"/>
          </a:xfrm>
        </p:spPr>
        <p:txBody>
          <a:bodyPr/>
          <a:lstStyle/>
          <a:p>
            <a:r>
              <a:rPr lang="en-US" dirty="0" smtClean="0">
                <a:latin typeface="Stencil" panose="040409050D0802020404" pitchFamily="82" charset="0"/>
              </a:rPr>
              <a:t>Maria </a:t>
            </a:r>
            <a:r>
              <a:rPr lang="en-US" dirty="0" err="1" smtClean="0">
                <a:latin typeface="Stencil" panose="040409050D0802020404" pitchFamily="82" charset="0"/>
              </a:rPr>
              <a:t>Popova</a:t>
            </a:r>
            <a:endParaRPr lang="ru-RU" dirty="0"/>
          </a:p>
        </p:txBody>
      </p:sp>
      <p:sp>
        <p:nvSpPr>
          <p:cNvPr id="3" name="Содержимое 2"/>
          <p:cNvSpPr>
            <a:spLocks noGrp="1"/>
          </p:cNvSpPr>
          <p:nvPr>
            <p:ph idx="1"/>
          </p:nvPr>
        </p:nvSpPr>
        <p:spPr>
          <a:xfrm>
            <a:off x="6389290" y="2060848"/>
            <a:ext cx="2808312" cy="4525963"/>
          </a:xfrm>
        </p:spPr>
        <p:txBody>
          <a:bodyPr>
            <a:normAutofit/>
          </a:bodyPr>
          <a:lstStyle/>
          <a:p>
            <a:pPr algn="r">
              <a:buNone/>
            </a:pPr>
            <a:r>
              <a:rPr lang="en-US" sz="2400" dirty="0" smtClean="0">
                <a:latin typeface="Times New Roman" panose="02020603050405020304" pitchFamily="18" charset="0"/>
                <a:cs typeface="Times New Roman" panose="02020603050405020304" pitchFamily="18" charset="0"/>
              </a:rPr>
              <a:t>They wanted her to join the 125th Dive Bomber Regiment flying the Pe-2, because she had by then over 900 flying hours </a:t>
            </a:r>
            <a:endParaRPr lang="ru-RU" sz="2400" dirty="0">
              <a:latin typeface="Times New Roman" panose="02020603050405020304" pitchFamily="18" charset="0"/>
              <a:cs typeface="Times New Roman" panose="02020603050405020304" pitchFamily="18" charset="0"/>
            </a:endParaRPr>
          </a:p>
        </p:txBody>
      </p:sp>
      <p:pic>
        <p:nvPicPr>
          <p:cNvPr id="22530" name="Picture 2" descr="Картинки по запросу pe-2"/>
          <p:cNvPicPr>
            <a:picLocks noChangeAspect="1" noChangeArrowheads="1"/>
          </p:cNvPicPr>
          <p:nvPr/>
        </p:nvPicPr>
        <p:blipFill>
          <a:blip r:embed="rId2" cstate="print"/>
          <a:srcRect/>
          <a:stretch>
            <a:fillRect/>
          </a:stretch>
        </p:blipFill>
        <p:spPr bwMode="auto">
          <a:xfrm>
            <a:off x="2454623" y="2060848"/>
            <a:ext cx="4248472" cy="2952328"/>
          </a:xfrm>
          <a:prstGeom prst="rect">
            <a:avLst/>
          </a:prstGeom>
          <a:noFill/>
        </p:spPr>
      </p:pic>
      <p:sp>
        <p:nvSpPr>
          <p:cNvPr id="4" name="Прямоугольник 3"/>
          <p:cNvSpPr/>
          <p:nvPr/>
        </p:nvSpPr>
        <p:spPr>
          <a:xfrm>
            <a:off x="-74202" y="2492896"/>
            <a:ext cx="2623107"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She went to Moscow to military headquarters</a:t>
            </a:r>
            <a:endParaRPr lang="ru-RU" sz="2400" dirty="0"/>
          </a:p>
        </p:txBody>
      </p:sp>
      <p:cxnSp>
        <p:nvCxnSpPr>
          <p:cNvPr id="7" name="Прямая соединительная линия 6"/>
          <p:cNvCxnSpPr/>
          <p:nvPr/>
        </p:nvCxnSpPr>
        <p:spPr>
          <a:xfrm flipH="1">
            <a:off x="4093902" y="260648"/>
            <a:ext cx="505009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H="1">
            <a:off x="23856" y="6165304"/>
            <a:ext cx="5050098"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4048" y="0"/>
            <a:ext cx="413995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5332748" y="2276872"/>
            <a:ext cx="3811252" cy="5257800"/>
          </a:xfrm>
        </p:spPr>
        <p:txBody>
          <a:bodyPr>
            <a:normAutofit/>
          </a:bodyPr>
          <a:lstStyle/>
          <a:p>
            <a:pPr algn="ctr">
              <a:buNone/>
            </a:pPr>
            <a:r>
              <a:rPr lang="en-US" sz="2800" dirty="0" smtClean="0">
                <a:solidFill>
                  <a:schemeClr val="bg1"/>
                </a:solidFill>
                <a:latin typeface="Times New Roman" panose="02020603050405020304" pitchFamily="18" charset="0"/>
                <a:cs typeface="Times New Roman" panose="02020603050405020304" pitchFamily="18" charset="0"/>
              </a:rPr>
              <a:t>"Oh, since he was my best friend, and you are a </a:t>
            </a:r>
            <a:r>
              <a:rPr lang="en-US" sz="2800" dirty="0" err="1" smtClean="0">
                <a:solidFill>
                  <a:schemeClr val="bg1"/>
                </a:solidFill>
                <a:latin typeface="Times New Roman" panose="02020603050405020304" pitchFamily="18" charset="0"/>
                <a:cs typeface="Times New Roman" panose="02020603050405020304" pitchFamily="18" charset="0"/>
              </a:rPr>
              <a:t>Tepikina</a:t>
            </a:r>
            <a:r>
              <a:rPr lang="en-US" sz="2800" dirty="0" smtClean="0">
                <a:solidFill>
                  <a:schemeClr val="bg1"/>
                </a:solidFill>
                <a:latin typeface="Times New Roman" panose="02020603050405020304" pitchFamily="18" charset="0"/>
                <a:cs typeface="Times New Roman" panose="02020603050405020304" pitchFamily="18" charset="0"/>
              </a:rPr>
              <a:t> too, I'll let you join the 46th regiment"</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23554" name="Picture 2" descr="Картинки по запросу офицер вторая мировая"/>
          <p:cNvPicPr>
            <a:picLocks noChangeAspect="1" noChangeArrowheads="1"/>
          </p:cNvPicPr>
          <p:nvPr/>
        </p:nvPicPr>
        <p:blipFill>
          <a:blip r:embed="rId2" cstate="print"/>
          <a:srcRect/>
          <a:stretch>
            <a:fillRect/>
          </a:stretch>
        </p:blipFill>
        <p:spPr bwMode="auto">
          <a:xfrm>
            <a:off x="0" y="0"/>
            <a:ext cx="5345710" cy="6892850"/>
          </a:xfrm>
          <a:prstGeom prst="rect">
            <a:avLst/>
          </a:prstGeom>
          <a:noFill/>
        </p:spPr>
      </p:pic>
      <p:cxnSp>
        <p:nvCxnSpPr>
          <p:cNvPr id="6" name="Прямая соединительная линия 5"/>
          <p:cNvCxnSpPr/>
          <p:nvPr/>
        </p:nvCxnSpPr>
        <p:spPr>
          <a:xfrm flipH="1">
            <a:off x="5345710" y="476672"/>
            <a:ext cx="379829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5345710" y="6309320"/>
            <a:ext cx="379829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2195736" y="908720"/>
            <a:ext cx="8229600" cy="1143000"/>
          </a:xfrm>
        </p:spPr>
        <p:txBody>
          <a:bodyPr>
            <a:normAutofit/>
          </a:bodyPr>
          <a:lstStyle/>
          <a:p>
            <a:r>
              <a:rPr lang="en-US" sz="3600" dirty="0" smtClean="0">
                <a:solidFill>
                  <a:schemeClr val="bg1"/>
                </a:solidFill>
                <a:latin typeface="Stencil"/>
              </a:rPr>
              <a:t>The personnel officer said:</a:t>
            </a:r>
            <a:endParaRPr lang="ru-RU" sz="36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594015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612776" y="315841"/>
            <a:ext cx="8229600" cy="1143000"/>
          </a:xfrm>
        </p:spPr>
        <p:txBody>
          <a:bodyPr/>
          <a:lstStyle/>
          <a:p>
            <a:r>
              <a:rPr lang="en-US" dirty="0" smtClean="0">
                <a:solidFill>
                  <a:schemeClr val="bg1"/>
                </a:solidFill>
                <a:latin typeface="Stencil" panose="040409050D0802020404" pitchFamily="82" charset="0"/>
                <a:cs typeface="Times New Roman" pitchFamily="18" charset="0"/>
              </a:rPr>
              <a:t>Maria </a:t>
            </a:r>
            <a:r>
              <a:rPr lang="en-US" dirty="0" err="1" smtClean="0">
                <a:solidFill>
                  <a:schemeClr val="bg1"/>
                </a:solidFill>
                <a:latin typeface="Stencil" panose="040409050D0802020404" pitchFamily="82" charset="0"/>
                <a:cs typeface="Times New Roman" pitchFamily="18" charset="0"/>
              </a:rPr>
              <a:t>Popova</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212784" y="2208135"/>
            <a:ext cx="4309635" cy="4997152"/>
          </a:xfrm>
        </p:spPr>
        <p:txBody>
          <a:bodyPr>
            <a:normAutofit/>
          </a:bodyPr>
          <a:lstStyle/>
          <a:p>
            <a:pPr>
              <a:buNone/>
            </a:pPr>
            <a:r>
              <a:rPr lang="en-US"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cxnSp>
        <p:nvCxnSpPr>
          <p:cNvPr id="6" name="Прямая соединительная линия 5"/>
          <p:cNvCxnSpPr/>
          <p:nvPr/>
        </p:nvCxnSpPr>
        <p:spPr>
          <a:xfrm>
            <a:off x="0" y="6381328"/>
            <a:ext cx="6804248"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H="1">
            <a:off x="5364088" y="404664"/>
            <a:ext cx="3779912"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Прямоугольник 4"/>
          <p:cNvSpPr/>
          <p:nvPr/>
        </p:nvSpPr>
        <p:spPr>
          <a:xfrm>
            <a:off x="109246" y="2208135"/>
            <a:ext cx="4175303" cy="3046988"/>
          </a:xfrm>
          <a:prstGeom prst="rect">
            <a:avLst/>
          </a:prstGeom>
        </p:spPr>
        <p:txBody>
          <a:bodyPr wrap="square">
            <a:spAutoFit/>
          </a:bodyPr>
          <a:lstStyle/>
          <a:p>
            <a:pPr>
              <a:buNone/>
            </a:pPr>
            <a:r>
              <a:rPr lang="en-US" sz="2400" dirty="0">
                <a:solidFill>
                  <a:schemeClr val="bg1"/>
                </a:solidFill>
                <a:latin typeface="Times New Roman" panose="02020603050405020304" pitchFamily="18" charset="0"/>
                <a:cs typeface="Times New Roman" panose="02020603050405020304" pitchFamily="18" charset="0"/>
              </a:rPr>
              <a:t>Maria </a:t>
            </a:r>
            <a:r>
              <a:rPr lang="en-US" sz="2400" dirty="0" err="1">
                <a:solidFill>
                  <a:schemeClr val="bg1"/>
                </a:solidFill>
                <a:latin typeface="Times New Roman" panose="02020603050405020304" pitchFamily="18" charset="0"/>
                <a:cs typeface="Times New Roman" panose="02020603050405020304" pitchFamily="18" charset="0"/>
              </a:rPr>
              <a:t>Popova</a:t>
            </a:r>
            <a:r>
              <a:rPr lang="en-US" sz="2400" dirty="0">
                <a:solidFill>
                  <a:schemeClr val="bg1"/>
                </a:solidFill>
                <a:latin typeface="Times New Roman" panose="02020603050405020304" pitchFamily="18" charset="0"/>
                <a:cs typeface="Times New Roman" panose="02020603050405020304" pitchFamily="18" charset="0"/>
              </a:rPr>
              <a:t> joined the regiment in August, 1943, and flew her first combat mission a week later. She learned to see in the dark and to determine target visually. It took practice to recognize objects in the </a:t>
            </a:r>
            <a:r>
              <a:rPr lang="en-US" sz="2400" dirty="0" smtClean="0">
                <a:solidFill>
                  <a:schemeClr val="bg1"/>
                </a:solidFill>
                <a:latin typeface="Times New Roman" panose="02020603050405020304" pitchFamily="18" charset="0"/>
                <a:cs typeface="Times New Roman" panose="02020603050405020304" pitchFamily="18" charset="0"/>
              </a:rPr>
              <a:t>darkness</a:t>
            </a:r>
            <a:endParaRPr lang="ru-RU" sz="2400" dirty="0">
              <a:solidFill>
                <a:schemeClr val="bg1"/>
              </a:solidFill>
              <a:latin typeface="Times New Roman" panose="02020603050405020304" pitchFamily="18" charset="0"/>
              <a:cs typeface="Times New Roman" panose="02020603050405020304" pitchFamily="18" charset="0"/>
            </a:endParaRPr>
          </a:p>
        </p:txBody>
      </p:sp>
      <p:pic>
        <p:nvPicPr>
          <p:cNvPr id="11266" name="Picture 2" descr="http://museum-lobnya.mo.muzkult.ru/media/2018/08/13/1227802271/image_image_2947420.jpg"/>
          <p:cNvPicPr>
            <a:picLocks noChangeAspect="1" noChangeArrowheads="1"/>
          </p:cNvPicPr>
          <p:nvPr/>
        </p:nvPicPr>
        <p:blipFill>
          <a:blip r:embed="rId2" cstate="print"/>
          <a:srcRect/>
          <a:stretch>
            <a:fillRect/>
          </a:stretch>
        </p:blipFill>
        <p:spPr bwMode="auto">
          <a:xfrm>
            <a:off x="5220072" y="1052736"/>
            <a:ext cx="3426588" cy="4968552"/>
          </a:xfrm>
          <a:prstGeom prst="rect">
            <a:avLst/>
          </a:prstGeom>
          <a:noFill/>
        </p:spPr>
      </p:pic>
    </p:spTree>
    <p:extLst>
      <p:ext uri="{BB962C8B-B14F-4D97-AF65-F5344CB8AC3E}">
        <p14:creationId xmlns:p14="http://schemas.microsoft.com/office/powerpoint/2010/main" val="2138500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9627" y="-1"/>
            <a:ext cx="8614373" cy="9532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44027" y="-92732"/>
            <a:ext cx="8229600" cy="1143000"/>
          </a:xfrm>
        </p:spPr>
        <p:txBody>
          <a:bodyPr/>
          <a:lstStyle/>
          <a:p>
            <a:r>
              <a:rPr lang="en-US" dirty="0" smtClean="0">
                <a:solidFill>
                  <a:schemeClr val="bg1"/>
                </a:solidFill>
                <a:latin typeface="Stencil" panose="040409050D0802020404" pitchFamily="82" charset="0"/>
              </a:rPr>
              <a:t>Maria </a:t>
            </a:r>
            <a:r>
              <a:rPr lang="en-US" dirty="0" err="1" smtClean="0">
                <a:solidFill>
                  <a:schemeClr val="bg1"/>
                </a:solidFill>
                <a:latin typeface="Stencil" panose="040409050D0802020404" pitchFamily="82" charset="0"/>
              </a:rPr>
              <a:t>Popova</a:t>
            </a:r>
            <a:endParaRPr lang="ru-RU" dirty="0">
              <a:solidFill>
                <a:schemeClr val="bg1"/>
              </a:solidFill>
            </a:endParaRPr>
          </a:p>
        </p:txBody>
      </p:sp>
      <p:sp>
        <p:nvSpPr>
          <p:cNvPr id="4" name="Прямоугольный треугольник 3"/>
          <p:cNvSpPr/>
          <p:nvPr/>
        </p:nvSpPr>
        <p:spPr>
          <a:xfrm>
            <a:off x="0" y="0"/>
            <a:ext cx="9144000" cy="6858000"/>
          </a:xfrm>
          <a:prstGeom prst="r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72008" y="2154560"/>
            <a:ext cx="3995936" cy="2548880"/>
          </a:xfrm>
        </p:spPr>
        <p:txBody>
          <a:bodyPr>
            <a:noAutofit/>
          </a:bodyPr>
          <a:lstStyle/>
          <a:p>
            <a:pPr algn="ctr">
              <a:buNone/>
            </a:pPr>
            <a:r>
              <a:rPr lang="en-US" sz="2400" dirty="0" smtClean="0">
                <a:latin typeface="Times New Roman" panose="02020603050405020304" pitchFamily="18" charset="0"/>
                <a:cs typeface="Times New Roman" panose="02020603050405020304" pitchFamily="18" charset="0"/>
              </a:rPr>
              <a:t>Once she was flying a mission, and with forty-five seconds remaining before dropping bombs, they were caught first by one searchlight and then by some twenty more searchlights </a:t>
            </a:r>
            <a:endParaRPr lang="ru-RU" sz="2400" dirty="0">
              <a:latin typeface="Times New Roman" panose="02020603050405020304" pitchFamily="18" charset="0"/>
              <a:cs typeface="Times New Roman" panose="02020603050405020304" pitchFamily="18" charset="0"/>
            </a:endParaRPr>
          </a:p>
        </p:txBody>
      </p:sp>
      <p:pic>
        <p:nvPicPr>
          <p:cNvPr id="25602" name="Picture 2" descr="Картинки по запросу ночные ведьмы"/>
          <p:cNvPicPr>
            <a:picLocks noChangeAspect="1" noChangeArrowheads="1"/>
          </p:cNvPicPr>
          <p:nvPr/>
        </p:nvPicPr>
        <p:blipFill>
          <a:blip r:embed="rId2" cstate="print"/>
          <a:srcRect/>
          <a:stretch>
            <a:fillRect/>
          </a:stretch>
        </p:blipFill>
        <p:spPr bwMode="auto">
          <a:xfrm>
            <a:off x="4139952" y="2154560"/>
            <a:ext cx="4499992" cy="3022382"/>
          </a:xfrm>
          <a:prstGeom prst="rect">
            <a:avLst/>
          </a:prstGeom>
          <a:noFill/>
        </p:spPr>
      </p:pic>
      <p:sp>
        <p:nvSpPr>
          <p:cNvPr id="6" name="Прямоугольный треугольник 5"/>
          <p:cNvSpPr/>
          <p:nvPr/>
        </p:nvSpPr>
        <p:spPr>
          <a:xfrm rot="10800000">
            <a:off x="0" y="-2"/>
            <a:ext cx="1331640" cy="953290"/>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a:off x="-180528" y="6093296"/>
            <a:ext cx="8424936" cy="72008"/>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a:stCxn id="6" idx="0"/>
          </p:cNvCxnSpPr>
          <p:nvPr/>
        </p:nvCxnSpPr>
        <p:spPr>
          <a:xfrm flipH="1">
            <a:off x="-1" y="953288"/>
            <a:ext cx="1331641"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35897" y="0"/>
            <a:ext cx="4241272" cy="6858000"/>
          </a:xfrm>
          <a:prstGeom prst="rect">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90649" y="1512169"/>
            <a:ext cx="3826545" cy="3816424"/>
          </a:xfrm>
        </p:spPr>
        <p:txBody>
          <a:bodyPr>
            <a:normAutofit lnSpcReduction="10000"/>
          </a:bodyPr>
          <a:lstStyle/>
          <a:p>
            <a:pPr algn="ctr">
              <a:buNone/>
            </a:pPr>
            <a:r>
              <a:rPr lang="en-US" sz="2400" dirty="0">
                <a:latin typeface="Times New Roman" pitchFamily="18" charset="0"/>
                <a:cs typeface="Times New Roman" pitchFamily="18" charset="0"/>
              </a:rPr>
              <a:t>After the war, the three women’s regiments were broken up. Every year there are fewer and fewer of them left to tell their story. People say that without the past, there can’t be any future, so it is important to remember and appreciate what those amazing women did for </a:t>
            </a:r>
            <a:r>
              <a:rPr lang="en-US" sz="2400" dirty="0" smtClean="0">
                <a:latin typeface="Times New Roman" pitchFamily="18" charset="0"/>
                <a:cs typeface="Times New Roman" pitchFamily="18" charset="0"/>
              </a:rPr>
              <a:t>us</a:t>
            </a:r>
            <a:endParaRPr lang="ru-RU" sz="2400" dirty="0">
              <a:latin typeface="Times New Roman" pitchFamily="18" charset="0"/>
              <a:cs typeface="Times New Roman" pitchFamily="18" charset="0"/>
            </a:endParaRPr>
          </a:p>
          <a:p>
            <a:pPr algn="ctr">
              <a:buNone/>
            </a:pPr>
            <a:endParaRPr lang="ru-RU" dirty="0"/>
          </a:p>
          <a:p>
            <a:pPr algn="ctr">
              <a:buNone/>
            </a:pPr>
            <a:endParaRPr lang="ru-RU" dirty="0"/>
          </a:p>
        </p:txBody>
      </p:sp>
      <p:cxnSp>
        <p:nvCxnSpPr>
          <p:cNvPr id="6" name="Прямая соединительная линия 5"/>
          <p:cNvCxnSpPr/>
          <p:nvPr/>
        </p:nvCxnSpPr>
        <p:spPr>
          <a:xfrm flipH="1" flipV="1">
            <a:off x="3845884" y="448766"/>
            <a:ext cx="5298116" cy="27906"/>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H="1">
            <a:off x="1" y="6081076"/>
            <a:ext cx="4716015" cy="12220"/>
          </a:xfrm>
          <a:prstGeom prst="line">
            <a:avLst/>
          </a:prstGeom>
          <a:ln w="38100"/>
        </p:spPr>
        <p:style>
          <a:lnRef idx="1">
            <a:schemeClr val="dk1"/>
          </a:lnRef>
          <a:fillRef idx="0">
            <a:schemeClr val="dk1"/>
          </a:fillRef>
          <a:effectRef idx="0">
            <a:schemeClr val="dk1"/>
          </a:effectRef>
          <a:fontRef idx="minor">
            <a:schemeClr val="tx1"/>
          </a:fontRef>
        </p:style>
      </p:cxnSp>
      <p:sp>
        <p:nvSpPr>
          <p:cNvPr id="5" name="Прямоугольник 4"/>
          <p:cNvSpPr/>
          <p:nvPr/>
        </p:nvSpPr>
        <p:spPr>
          <a:xfrm>
            <a:off x="3845882" y="448765"/>
            <a:ext cx="497252" cy="5632311"/>
          </a:xfrm>
          <a:prstGeom prst="rect">
            <a:avLst/>
          </a:prstGeom>
        </p:spPr>
        <p:txBody>
          <a:bodyPr wrap="none">
            <a:spAutoFit/>
          </a:bodyPr>
          <a:lstStyle/>
          <a:p>
            <a:r>
              <a:rPr lang="en-US" sz="3600" dirty="0" smtClean="0">
                <a:latin typeface="Stencil" panose="040409050D0802020404" pitchFamily="82" charset="0"/>
              </a:rPr>
              <a:t>C</a:t>
            </a:r>
          </a:p>
          <a:p>
            <a:r>
              <a:rPr lang="en-US" sz="3600" dirty="0" smtClean="0">
                <a:latin typeface="Stencil" panose="040409050D0802020404" pitchFamily="82" charset="0"/>
              </a:rPr>
              <a:t>O</a:t>
            </a:r>
          </a:p>
          <a:p>
            <a:r>
              <a:rPr lang="en-US" sz="3600" dirty="0" smtClean="0">
                <a:latin typeface="Stencil" panose="040409050D0802020404" pitchFamily="82" charset="0"/>
              </a:rPr>
              <a:t>N</a:t>
            </a:r>
          </a:p>
          <a:p>
            <a:r>
              <a:rPr lang="en-US" sz="3600" dirty="0" smtClean="0">
                <a:latin typeface="Stencil" panose="040409050D0802020404" pitchFamily="82" charset="0"/>
              </a:rPr>
              <a:t>C</a:t>
            </a:r>
          </a:p>
          <a:p>
            <a:r>
              <a:rPr lang="en-US" sz="3600" dirty="0" smtClean="0">
                <a:latin typeface="Stencil" panose="040409050D0802020404" pitchFamily="82" charset="0"/>
              </a:rPr>
              <a:t>L</a:t>
            </a:r>
          </a:p>
          <a:p>
            <a:r>
              <a:rPr lang="en-US" sz="3600" dirty="0" smtClean="0">
                <a:latin typeface="Stencil" panose="040409050D0802020404" pitchFamily="82" charset="0"/>
              </a:rPr>
              <a:t>U</a:t>
            </a:r>
          </a:p>
          <a:p>
            <a:r>
              <a:rPr lang="en-US" sz="3600" dirty="0" smtClean="0">
                <a:latin typeface="Stencil" panose="040409050D0802020404" pitchFamily="82" charset="0"/>
              </a:rPr>
              <a:t>S</a:t>
            </a:r>
          </a:p>
          <a:p>
            <a:r>
              <a:rPr lang="en-US" sz="3600" dirty="0" smtClean="0">
                <a:latin typeface="Stencil" panose="040409050D0802020404" pitchFamily="82" charset="0"/>
              </a:rPr>
              <a:t>I</a:t>
            </a:r>
          </a:p>
          <a:p>
            <a:r>
              <a:rPr lang="en-US" sz="3600" dirty="0" smtClean="0">
                <a:latin typeface="Stencil" panose="040409050D0802020404" pitchFamily="82" charset="0"/>
              </a:rPr>
              <a:t>O</a:t>
            </a:r>
          </a:p>
          <a:p>
            <a:r>
              <a:rPr lang="en-US" sz="3600" dirty="0" smtClean="0">
                <a:latin typeface="Stencil" panose="040409050D0802020404" pitchFamily="82" charset="0"/>
              </a:rPr>
              <a:t>n</a:t>
            </a:r>
            <a:endParaRPr lang="ru-RU" sz="3600" dirty="0"/>
          </a:p>
        </p:txBody>
      </p:sp>
      <p:pic>
        <p:nvPicPr>
          <p:cNvPr id="9" name="Picture 2" descr="http://museum-lobnya.mo.muzkult.ru/media/2018/08/13/1227802243/image_image_2947419.jpg"/>
          <p:cNvPicPr>
            <a:picLocks noChangeAspect="1" noChangeArrowheads="1"/>
          </p:cNvPicPr>
          <p:nvPr/>
        </p:nvPicPr>
        <p:blipFill>
          <a:blip r:embed="rId3" cstate="print"/>
          <a:srcRect/>
          <a:stretch>
            <a:fillRect/>
          </a:stretch>
        </p:blipFill>
        <p:spPr bwMode="auto">
          <a:xfrm>
            <a:off x="4553119" y="1779151"/>
            <a:ext cx="4559645" cy="3000247"/>
          </a:xfrm>
          <a:prstGeom prst="rect">
            <a:avLst/>
          </a:prstGeom>
          <a:noFill/>
        </p:spPr>
      </p:pic>
    </p:spTree>
    <p:extLst>
      <p:ext uri="{BB962C8B-B14F-4D97-AF65-F5344CB8AC3E}">
        <p14:creationId xmlns:p14="http://schemas.microsoft.com/office/powerpoint/2010/main" val="2941554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76767" y="0"/>
            <a:ext cx="3600401" cy="6858000"/>
          </a:xfrm>
          <a:prstGeom prst="rect">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11843" y="2579354"/>
            <a:ext cx="8229600" cy="1904407"/>
          </a:xfrm>
        </p:spPr>
        <p:txBody>
          <a:bodyPr>
            <a:noAutofit/>
          </a:bodyPr>
          <a:lstStyle/>
          <a:p>
            <a:r>
              <a:rPr lang="en-US" sz="4000" dirty="0">
                <a:latin typeface="Stencil" panose="040409050D0802020404" pitchFamily="82" charset="0"/>
                <a:cs typeface="Times New Roman" pitchFamily="18" charset="0"/>
              </a:rPr>
              <a:t>T</a:t>
            </a:r>
            <a:br>
              <a:rPr lang="en-US" sz="4000" dirty="0">
                <a:latin typeface="Stencil" panose="040409050D0802020404" pitchFamily="82" charset="0"/>
                <a:cs typeface="Times New Roman" pitchFamily="18" charset="0"/>
              </a:rPr>
            </a:br>
            <a:r>
              <a:rPr lang="en-US" sz="4000" dirty="0">
                <a:latin typeface="Stencil" panose="040409050D0802020404" pitchFamily="82" charset="0"/>
                <a:cs typeface="Times New Roman" pitchFamily="18" charset="0"/>
              </a:rPr>
              <a:t>h</a:t>
            </a:r>
            <a:br>
              <a:rPr lang="en-US" sz="4000" dirty="0">
                <a:latin typeface="Stencil" panose="040409050D0802020404" pitchFamily="82" charset="0"/>
                <a:cs typeface="Times New Roman" pitchFamily="18" charset="0"/>
              </a:rPr>
            </a:br>
            <a:r>
              <a:rPr lang="en-US" sz="4000" dirty="0" smtClean="0">
                <a:latin typeface="Stencil" panose="040409050D0802020404" pitchFamily="82" charset="0"/>
                <a:cs typeface="Times New Roman" pitchFamily="18" charset="0"/>
              </a:rPr>
              <a:t>e</a:t>
            </a:r>
            <a:br>
              <a:rPr lang="en-US" sz="4000" dirty="0" smtClean="0">
                <a:latin typeface="Stencil" panose="040409050D0802020404" pitchFamily="82" charset="0"/>
                <a:cs typeface="Times New Roman" pitchFamily="18" charset="0"/>
              </a:rPr>
            </a:br>
            <a:r>
              <a:rPr lang="en-US" sz="4000" dirty="0" smtClean="0">
                <a:latin typeface="Stencil" panose="040409050D0802020404" pitchFamily="82" charset="0"/>
                <a:cs typeface="Times New Roman" pitchFamily="18" charset="0"/>
              </a:rPr>
              <a:t> </a:t>
            </a:r>
            <a:r>
              <a:rPr lang="en-US" sz="4000" dirty="0">
                <a:latin typeface="Stencil" panose="040409050D0802020404" pitchFamily="82" charset="0"/>
                <a:cs typeface="Times New Roman" pitchFamily="18" charset="0"/>
              </a:rPr>
              <a:t/>
            </a:r>
            <a:br>
              <a:rPr lang="en-US" sz="4000" dirty="0">
                <a:latin typeface="Stencil" panose="040409050D0802020404" pitchFamily="82" charset="0"/>
                <a:cs typeface="Times New Roman" pitchFamily="18" charset="0"/>
              </a:rPr>
            </a:br>
            <a:r>
              <a:rPr lang="en-US" sz="4000" dirty="0">
                <a:latin typeface="Stencil" panose="040409050D0802020404" pitchFamily="82" charset="0"/>
                <a:cs typeface="Times New Roman" pitchFamily="18" charset="0"/>
              </a:rPr>
              <a:t>G</a:t>
            </a:r>
            <a:br>
              <a:rPr lang="en-US" sz="4000" dirty="0">
                <a:latin typeface="Stencil" panose="040409050D0802020404" pitchFamily="82" charset="0"/>
                <a:cs typeface="Times New Roman" pitchFamily="18" charset="0"/>
              </a:rPr>
            </a:br>
            <a:r>
              <a:rPr lang="en-US" sz="4000" dirty="0">
                <a:latin typeface="Stencil" panose="040409050D0802020404" pitchFamily="82" charset="0"/>
                <a:cs typeface="Times New Roman" pitchFamily="18" charset="0"/>
              </a:rPr>
              <a:t>o</a:t>
            </a:r>
            <a:br>
              <a:rPr lang="en-US" sz="4000" dirty="0">
                <a:latin typeface="Stencil" panose="040409050D0802020404" pitchFamily="82" charset="0"/>
                <a:cs typeface="Times New Roman" pitchFamily="18" charset="0"/>
              </a:rPr>
            </a:br>
            <a:r>
              <a:rPr lang="en-US" sz="4000" dirty="0">
                <a:latin typeface="Stencil" panose="040409050D0802020404" pitchFamily="82" charset="0"/>
                <a:cs typeface="Times New Roman" pitchFamily="18" charset="0"/>
              </a:rPr>
              <a:t>a</a:t>
            </a:r>
            <a:br>
              <a:rPr lang="en-US" sz="4000" dirty="0">
                <a:latin typeface="Stencil" panose="040409050D0802020404" pitchFamily="82" charset="0"/>
                <a:cs typeface="Times New Roman" pitchFamily="18" charset="0"/>
              </a:rPr>
            </a:br>
            <a:r>
              <a:rPr lang="en-US" sz="4000" dirty="0">
                <a:latin typeface="Stencil" panose="040409050D0802020404" pitchFamily="82" charset="0"/>
                <a:cs typeface="Times New Roman" pitchFamily="18" charset="0"/>
              </a:rPr>
              <a:t>l</a:t>
            </a:r>
            <a:br>
              <a:rPr lang="en-US" sz="4000" dirty="0">
                <a:latin typeface="Stencil" panose="040409050D0802020404" pitchFamily="82" charset="0"/>
                <a:cs typeface="Times New Roman" pitchFamily="18" charset="0"/>
              </a:rPr>
            </a:br>
            <a:r>
              <a:rPr lang="en-US" sz="4000" dirty="0" smtClean="0">
                <a:latin typeface="Stencil" panose="040409050D0802020404" pitchFamily="82" charset="0"/>
                <a:cs typeface="Times New Roman" pitchFamily="18" charset="0"/>
              </a:rPr>
              <a:t>s</a:t>
            </a:r>
            <a:r>
              <a:rPr lang="en-US" sz="3600" dirty="0">
                <a:latin typeface="Stencil" panose="040409050D0802020404" pitchFamily="82" charset="0"/>
                <a:cs typeface="Times New Roman" pitchFamily="18" charset="0"/>
              </a:rPr>
              <a:t/>
            </a:r>
            <a:br>
              <a:rPr lang="en-US" sz="3600" dirty="0">
                <a:latin typeface="Stencil" panose="040409050D0802020404" pitchFamily="82"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396552" y="2276872"/>
            <a:ext cx="4536504" cy="3816424"/>
          </a:xfrm>
        </p:spPr>
        <p:txBody>
          <a:bodyPr>
            <a:normAutofit/>
          </a:bodyPr>
          <a:lstStyle/>
          <a:p>
            <a:pPr algn="ctr">
              <a:buNone/>
            </a:pPr>
            <a:r>
              <a:rPr lang="en-US" sz="2400" dirty="0" smtClean="0">
                <a:latin typeface="Times New Roman" pitchFamily="18" charset="0"/>
                <a:cs typeface="Times New Roman" pitchFamily="18" charset="0"/>
              </a:rPr>
              <a:t>    To find out information about the Second World War, the “</a:t>
            </a:r>
            <a:r>
              <a:rPr lang="en-US" sz="2400" dirty="0">
                <a:latin typeface="Times New Roman" pitchFamily="18" charset="0"/>
                <a:cs typeface="Times New Roman" pitchFamily="18" charset="0"/>
              </a:rPr>
              <a:t>n</a:t>
            </a:r>
            <a:r>
              <a:rPr lang="en-US" sz="2400" dirty="0" smtClean="0">
                <a:latin typeface="Times New Roman" pitchFamily="18" charset="0"/>
                <a:cs typeface="Times New Roman" pitchFamily="18" charset="0"/>
              </a:rPr>
              <a:t>ight witches”, </a:t>
            </a:r>
            <a:r>
              <a:rPr lang="en-US" sz="2400" dirty="0" err="1" smtClean="0">
                <a:latin typeface="Times New Roman" pitchFamily="18" charset="0"/>
                <a:cs typeface="Times New Roman" pitchFamily="18" charset="0"/>
              </a:rPr>
              <a:t>flighter</a:t>
            </a:r>
            <a:r>
              <a:rPr lang="en-US" sz="2400" dirty="0" smtClean="0">
                <a:latin typeface="Times New Roman" pitchFamily="18" charset="0"/>
                <a:cs typeface="Times New Roman" pitchFamily="18" charset="0"/>
              </a:rPr>
              <a:t> pilot Maria </a:t>
            </a:r>
            <a:r>
              <a:rPr lang="en-US" sz="2400" dirty="0" err="1" smtClean="0">
                <a:latin typeface="Times New Roman" pitchFamily="18" charset="0"/>
                <a:cs typeface="Times New Roman" pitchFamily="18" charset="0"/>
              </a:rPr>
              <a:t>Popova</a:t>
            </a:r>
            <a:r>
              <a:rPr lang="en-US" sz="2400" dirty="0" smtClean="0">
                <a:latin typeface="Times New Roman" pitchFamily="18" charset="0"/>
                <a:cs typeface="Times New Roman" pitchFamily="18" charset="0"/>
              </a:rPr>
              <a:t> and present it to the audience; to make a conclusion</a:t>
            </a:r>
            <a:endParaRPr lang="ru-RU" dirty="0"/>
          </a:p>
        </p:txBody>
      </p:sp>
      <p:pic>
        <p:nvPicPr>
          <p:cNvPr id="1026" name="Picture 2" descr="Картинки по запросу the second world war"/>
          <p:cNvPicPr>
            <a:picLocks noChangeAspect="1" noChangeArrowheads="1"/>
          </p:cNvPicPr>
          <p:nvPr/>
        </p:nvPicPr>
        <p:blipFill>
          <a:blip r:embed="rId3" cstate="print"/>
          <a:srcRect/>
          <a:stretch>
            <a:fillRect/>
          </a:stretch>
        </p:blipFill>
        <p:spPr bwMode="auto">
          <a:xfrm>
            <a:off x="5233609" y="1124744"/>
            <a:ext cx="3406646" cy="4248472"/>
          </a:xfrm>
          <a:prstGeom prst="rect">
            <a:avLst/>
          </a:prstGeom>
          <a:noFill/>
        </p:spPr>
      </p:pic>
      <p:cxnSp>
        <p:nvCxnSpPr>
          <p:cNvPr id="6" name="Прямая соединительная линия 5"/>
          <p:cNvCxnSpPr/>
          <p:nvPr/>
        </p:nvCxnSpPr>
        <p:spPr>
          <a:xfrm flipH="1">
            <a:off x="4932043" y="476672"/>
            <a:ext cx="421196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H="1">
            <a:off x="0" y="6093296"/>
            <a:ext cx="4932043"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0"/>
            <a:ext cx="374441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631032" y="2564904"/>
            <a:ext cx="8229600" cy="1143000"/>
          </a:xfrm>
        </p:spPr>
        <p:txBody>
          <a:bodyPr/>
          <a:lstStyle/>
          <a:p>
            <a:r>
              <a:rPr lang="en-US" dirty="0" err="1" smtClean="0">
                <a:solidFill>
                  <a:schemeClr val="bg1"/>
                </a:solidFill>
                <a:latin typeface="Stencil" panose="040409050D0802020404" pitchFamily="82" charset="0"/>
              </a:rPr>
              <a:t>Literatura</a:t>
            </a:r>
            <a:endParaRPr lang="ru-RU" dirty="0">
              <a:solidFill>
                <a:schemeClr val="bg1"/>
              </a:solidFill>
            </a:endParaRPr>
          </a:p>
        </p:txBody>
      </p:sp>
      <p:cxnSp>
        <p:nvCxnSpPr>
          <p:cNvPr id="6" name="Прямая соединительная линия 5"/>
          <p:cNvCxnSpPr/>
          <p:nvPr/>
        </p:nvCxnSpPr>
        <p:spPr>
          <a:xfrm>
            <a:off x="0" y="6165304"/>
            <a:ext cx="586814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H="1">
            <a:off x="5436096" y="620688"/>
            <a:ext cx="3707904"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499992" y="908720"/>
            <a:ext cx="4355976" cy="5109091"/>
          </a:xfrm>
          <a:prstGeom prst="rect">
            <a:avLst/>
          </a:prstGeom>
          <a:noFill/>
        </p:spPr>
        <p:txBody>
          <a:bodyPr wrap="square" rtlCol="0">
            <a:spAutoFit/>
          </a:bodyPr>
          <a:lstStyle/>
          <a:p>
            <a:pPr algn="ctr">
              <a:buFont typeface="Wingdings" pitchFamily="2" charset="2"/>
              <a:buChar char="v"/>
            </a:pPr>
            <a:r>
              <a:rPr lang="en-US" sz="2800" dirty="0" smtClean="0">
                <a:latin typeface="Times New Roman" pitchFamily="18" charset="0"/>
                <a:cs typeface="Times New Roman" pitchFamily="18" charset="0"/>
              </a:rPr>
              <a:t>museum-lobnya.mo.muzkult.ru</a:t>
            </a:r>
          </a:p>
          <a:p>
            <a:pPr algn="ctr">
              <a:buFont typeface="Wingdings" pitchFamily="2" charset="2"/>
              <a:buChar char="v"/>
            </a:pPr>
            <a:endParaRPr lang="ru-RU" sz="2800" dirty="0" smtClean="0">
              <a:latin typeface="Times New Roman" pitchFamily="18" charset="0"/>
              <a:cs typeface="Times New Roman" pitchFamily="18" charset="0"/>
            </a:endParaRPr>
          </a:p>
          <a:p>
            <a:pPr algn="ctr">
              <a:buFont typeface="Wingdings" pitchFamily="2" charset="2"/>
              <a:buChar char="v"/>
            </a:pPr>
            <a:r>
              <a:rPr lang="en-US" sz="2800" dirty="0" smtClean="0">
                <a:latin typeface="Times New Roman" pitchFamily="18" charset="0"/>
                <a:cs typeface="Times New Roman" pitchFamily="18" charset="0"/>
              </a:rPr>
              <a:t>Wikipedia.org</a:t>
            </a:r>
          </a:p>
          <a:p>
            <a:pPr algn="ctr">
              <a:buFont typeface="Wingdings" pitchFamily="2" charset="2"/>
              <a:buChar char="v"/>
            </a:pPr>
            <a:endParaRPr lang="en-US" sz="2800" dirty="0" smtClean="0">
              <a:latin typeface="Times New Roman" pitchFamily="18" charset="0"/>
              <a:cs typeface="Times New Roman" pitchFamily="18" charset="0"/>
            </a:endParaRPr>
          </a:p>
          <a:p>
            <a:pPr algn="ctr">
              <a:buFont typeface="Wingdings" pitchFamily="2" charset="2"/>
              <a:buChar char="v"/>
            </a:pPr>
            <a:r>
              <a:rPr lang="en-US" sz="2800" dirty="0" smtClean="0">
                <a:latin typeface="Times New Roman" pitchFamily="18" charset="0"/>
                <a:cs typeface="Times New Roman" pitchFamily="18" charset="0"/>
              </a:rPr>
              <a:t>Speak Out, </a:t>
            </a:r>
            <a:r>
              <a:rPr lang="en-US" sz="2800" dirty="0" err="1" smtClean="0">
                <a:latin typeface="Times New Roman" pitchFamily="18" charset="0"/>
                <a:cs typeface="Times New Roman" pitchFamily="18" charset="0"/>
              </a:rPr>
              <a:t>Cvetkova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Glossa</a:t>
            </a:r>
            <a:r>
              <a:rPr lang="en-US" sz="2800" dirty="0" smtClean="0">
                <a:latin typeface="Times New Roman" pitchFamily="18" charset="0"/>
                <a:cs typeface="Times New Roman" pitchFamily="18" charset="0"/>
              </a:rPr>
              <a:t> Press, 2011</a:t>
            </a:r>
          </a:p>
          <a:p>
            <a:pPr algn="ctr">
              <a:buFont typeface="Wingdings" pitchFamily="2" charset="2"/>
              <a:buChar char="v"/>
            </a:pPr>
            <a:endParaRPr lang="en-US" sz="2800" dirty="0" smtClean="0">
              <a:latin typeface="Times New Roman" pitchFamily="18" charset="0"/>
              <a:cs typeface="Times New Roman" pitchFamily="18" charset="0"/>
            </a:endParaRPr>
          </a:p>
          <a:p>
            <a:pPr algn="ctr">
              <a:buFont typeface="Wingdings" pitchFamily="2" charset="2"/>
              <a:buChar char="v"/>
            </a:pPr>
            <a:r>
              <a:rPr lang="en-US" sz="2800" dirty="0" smtClean="0">
                <a:latin typeface="Times New Roman" pitchFamily="18" charset="0"/>
                <a:cs typeface="Times New Roman" pitchFamily="18" charset="0"/>
              </a:rPr>
              <a:t>A Dance with Death, Anne </a:t>
            </a:r>
            <a:r>
              <a:rPr lang="en-US" sz="2800" dirty="0" err="1" smtClean="0">
                <a:latin typeface="Times New Roman" pitchFamily="18" charset="0"/>
                <a:cs typeface="Times New Roman" pitchFamily="18" charset="0"/>
              </a:rPr>
              <a:t>Noggle</a:t>
            </a:r>
            <a:r>
              <a:rPr lang="en-US" sz="2800" dirty="0" smtClean="0">
                <a:latin typeface="Times New Roman" pitchFamily="18" charset="0"/>
                <a:cs typeface="Times New Roman" pitchFamily="18" charset="0"/>
              </a:rPr>
              <a:t>, Texas A&amp;M University Press</a:t>
            </a:r>
            <a:endParaRPr lang="ru-RU" sz="2800" dirty="0" smtClean="0">
              <a:latin typeface="Times New Roman" pitchFamily="18" charset="0"/>
              <a:cs typeface="Times New Roman" pitchFamily="18" charset="0"/>
            </a:endParaRPr>
          </a:p>
          <a:p>
            <a:pPr algn="ct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Stencil"/>
                <a:cs typeface="Times New Roman" pitchFamily="18" charset="0"/>
              </a:rPr>
              <a:t>When did the World War II start?</a:t>
            </a:r>
            <a:endParaRPr lang="ru-RU" dirty="0">
              <a:latin typeface="Stencil"/>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Stencil"/>
                <a:cs typeface="Times New Roman" pitchFamily="18" charset="0"/>
              </a:rPr>
              <a:t>Name one of the heroes of the War</a:t>
            </a:r>
            <a:endParaRPr lang="ru-RU" dirty="0">
              <a:latin typeface="Stencil"/>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Stencil"/>
                <a:cs typeface="Times New Roman" pitchFamily="18" charset="0"/>
              </a:rPr>
              <a:t>Do you know who the Night Witches are?</a:t>
            </a:r>
            <a:endParaRPr lang="ru-RU" dirty="0">
              <a:latin typeface="Stencil"/>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Stencil"/>
                <a:cs typeface="Times New Roman" pitchFamily="18" charset="0"/>
              </a:rPr>
              <a:t>Name one of the Night Witches</a:t>
            </a:r>
            <a:endParaRPr lang="ru-RU" dirty="0">
              <a:latin typeface="Stencil"/>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Stencil"/>
                <a:cs typeface="Times New Roman" pitchFamily="18" charset="0"/>
              </a:rPr>
              <a:t>Name one person that lived in our town and was on the War</a:t>
            </a:r>
            <a:endParaRPr lang="ru-RU" dirty="0">
              <a:latin typeface="Stencil"/>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3122"/>
            <a:ext cx="7020272" cy="1532383"/>
          </a:xfrm>
          <a:prstGeom prst="rect">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4584" y="182693"/>
            <a:ext cx="8229600" cy="1143000"/>
          </a:xfrm>
        </p:spPr>
        <p:txBody>
          <a:bodyPr/>
          <a:lstStyle/>
          <a:p>
            <a:r>
              <a:rPr lang="en-US" dirty="0">
                <a:solidFill>
                  <a:schemeClr val="bg1"/>
                </a:solidFill>
                <a:latin typeface="Stencil" panose="040409050D0802020404" pitchFamily="82" charset="0"/>
                <a:cs typeface="Times New Roman" pitchFamily="18" charset="0"/>
              </a:rPr>
              <a:t>The Second World War</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3959424" y="2708920"/>
            <a:ext cx="5184576" cy="5257800"/>
          </a:xfrm>
        </p:spPr>
        <p:txBody>
          <a:bodyPr>
            <a:normAutofit/>
          </a:bodyPr>
          <a:lstStyle/>
          <a:p>
            <a:pPr>
              <a:buNone/>
            </a:pP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Second World War was the largest military conflict in history. The rise of Hitler and Nazi Germany in the late 1930s brought unimaginable suffering to millions of people. Hitler was defeated in </a:t>
            </a:r>
            <a:r>
              <a:rPr lang="en-US" sz="2400" dirty="0" smtClean="0">
                <a:latin typeface="Times New Roman" pitchFamily="18" charset="0"/>
                <a:cs typeface="Times New Roman" pitchFamily="18" charset="0"/>
              </a:rPr>
              <a:t>1945</a:t>
            </a:r>
            <a:endParaRPr lang="ru-RU" sz="2400" dirty="0">
              <a:latin typeface="Times New Roman" pitchFamily="18" charset="0"/>
              <a:cs typeface="Times New Roman" pitchFamily="18" charset="0"/>
            </a:endParaRPr>
          </a:p>
        </p:txBody>
      </p:sp>
      <p:sp>
        <p:nvSpPr>
          <p:cNvPr id="14" name="Прямоугольник 13"/>
          <p:cNvSpPr/>
          <p:nvPr/>
        </p:nvSpPr>
        <p:spPr>
          <a:xfrm>
            <a:off x="273557" y="2080564"/>
            <a:ext cx="3888432" cy="41903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6" name="Picture 2" descr="Картинки по запросу the second world war"/>
          <p:cNvPicPr>
            <a:picLocks noChangeAspect="1" noChangeArrowheads="1"/>
          </p:cNvPicPr>
          <p:nvPr/>
        </p:nvPicPr>
        <p:blipFill>
          <a:blip r:embed="rId2" cstate="print"/>
          <a:srcRect/>
          <a:stretch>
            <a:fillRect/>
          </a:stretch>
        </p:blipFill>
        <p:spPr bwMode="auto">
          <a:xfrm>
            <a:off x="595221" y="4175757"/>
            <a:ext cx="3245104" cy="1860231"/>
          </a:xfrm>
          <a:prstGeom prst="rect">
            <a:avLst/>
          </a:prstGeom>
          <a:noFill/>
        </p:spPr>
      </p:pic>
      <p:pic>
        <p:nvPicPr>
          <p:cNvPr id="6148" name="Picture 4" descr="Картинки по запросу the second world war"/>
          <p:cNvPicPr>
            <a:picLocks noChangeAspect="1" noChangeArrowheads="1"/>
          </p:cNvPicPr>
          <p:nvPr/>
        </p:nvPicPr>
        <p:blipFill>
          <a:blip r:embed="rId3" cstate="print"/>
          <a:srcRect/>
          <a:stretch>
            <a:fillRect/>
          </a:stretch>
        </p:blipFill>
        <p:spPr bwMode="auto">
          <a:xfrm>
            <a:off x="604260" y="2321924"/>
            <a:ext cx="3204989" cy="1805823"/>
          </a:xfrm>
          <a:prstGeom prst="rect">
            <a:avLst/>
          </a:prstGeom>
          <a:noFill/>
        </p:spPr>
      </p:pic>
      <p:sp>
        <p:nvSpPr>
          <p:cNvPr id="6" name="Прямоугольник 5"/>
          <p:cNvSpPr/>
          <p:nvPr/>
        </p:nvSpPr>
        <p:spPr>
          <a:xfrm>
            <a:off x="4161" y="456001"/>
            <a:ext cx="6869188" cy="769441"/>
          </a:xfrm>
          <a:prstGeom prst="rect">
            <a:avLst/>
          </a:prstGeom>
        </p:spPr>
        <p:txBody>
          <a:bodyPr wrap="none">
            <a:spAutoFit/>
          </a:bodyPr>
          <a:lstStyle/>
          <a:p>
            <a:r>
              <a:rPr lang="en-US" sz="4400" dirty="0">
                <a:latin typeface="Stencil" panose="040409050D0802020404" pitchFamily="82" charset="0"/>
                <a:cs typeface="Times New Roman" pitchFamily="18" charset="0"/>
              </a:rPr>
              <a:t>The Second World War</a:t>
            </a:r>
            <a:endParaRPr lang="ru-RU" sz="4400" dirty="0"/>
          </a:p>
        </p:txBody>
      </p:sp>
      <p:sp>
        <p:nvSpPr>
          <p:cNvPr id="7" name="Прямоугольный треугольник 6"/>
          <p:cNvSpPr/>
          <p:nvPr/>
        </p:nvSpPr>
        <p:spPr>
          <a:xfrm>
            <a:off x="7020272" y="0"/>
            <a:ext cx="1008112" cy="1545505"/>
          </a:xfrm>
          <a:prstGeom prst="rtTriangle">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a:off x="0" y="6270950"/>
            <a:ext cx="7524328" cy="0"/>
          </a:xfrm>
          <a:prstGeom prst="line">
            <a:avLst/>
          </a:prstGeom>
          <a:ln w="38100"/>
        </p:spPr>
        <p:style>
          <a:lnRef idx="1">
            <a:schemeClr val="dk1"/>
          </a:lnRef>
          <a:fillRef idx="0">
            <a:schemeClr val="dk1"/>
          </a:fillRef>
          <a:effectRef idx="0">
            <a:schemeClr val="dk1"/>
          </a:effectRef>
          <a:fontRef idx="minor">
            <a:schemeClr val="tx1"/>
          </a:fontRef>
        </p:style>
      </p:cxnSp>
      <p:sp>
        <p:nvSpPr>
          <p:cNvPr id="18" name="Прямоугольный треугольник 17"/>
          <p:cNvSpPr/>
          <p:nvPr/>
        </p:nvSpPr>
        <p:spPr>
          <a:xfrm rot="16200000" flipH="1">
            <a:off x="6496265" y="537132"/>
            <a:ext cx="3211711" cy="2163696"/>
          </a:xfrm>
          <a:prstGeom prst="rtTriangle">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a:off x="7084223" y="0"/>
            <a:ext cx="2123728" cy="3224835"/>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3122"/>
            <a:ext cx="7020272" cy="1532383"/>
          </a:xfrm>
          <a:prstGeom prst="rect">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4584" y="182693"/>
            <a:ext cx="8229600" cy="1143000"/>
          </a:xfrm>
        </p:spPr>
        <p:txBody>
          <a:bodyPr/>
          <a:lstStyle/>
          <a:p>
            <a:r>
              <a:rPr lang="en-US" dirty="0">
                <a:solidFill>
                  <a:schemeClr val="bg1"/>
                </a:solidFill>
                <a:latin typeface="Stencil" panose="040409050D0802020404" pitchFamily="82" charset="0"/>
                <a:cs typeface="Times New Roman" pitchFamily="18" charset="0"/>
              </a:rPr>
              <a:t>The Second World War</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3959424" y="2708920"/>
            <a:ext cx="5184576" cy="5257800"/>
          </a:xfrm>
        </p:spPr>
        <p:txBody>
          <a:bodyPr>
            <a:normAutofit/>
          </a:bodyPr>
          <a:lstStyle/>
          <a:p>
            <a:pPr>
              <a:buNone/>
            </a:pPr>
            <a:r>
              <a:rPr lang="en-US"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14" name="Прямоугольник 13"/>
          <p:cNvSpPr/>
          <p:nvPr/>
        </p:nvSpPr>
        <p:spPr>
          <a:xfrm>
            <a:off x="273557" y="2080564"/>
            <a:ext cx="3888432" cy="41903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161" y="456001"/>
            <a:ext cx="6869188" cy="769441"/>
          </a:xfrm>
          <a:prstGeom prst="rect">
            <a:avLst/>
          </a:prstGeom>
        </p:spPr>
        <p:txBody>
          <a:bodyPr wrap="none">
            <a:spAutoFit/>
          </a:bodyPr>
          <a:lstStyle/>
          <a:p>
            <a:r>
              <a:rPr lang="en-US" sz="4400" dirty="0">
                <a:latin typeface="Stencil" panose="040409050D0802020404" pitchFamily="82" charset="0"/>
                <a:cs typeface="Times New Roman" pitchFamily="18" charset="0"/>
              </a:rPr>
              <a:t>The Second World War</a:t>
            </a:r>
            <a:endParaRPr lang="ru-RU" sz="4400" dirty="0"/>
          </a:p>
        </p:txBody>
      </p:sp>
      <p:sp>
        <p:nvSpPr>
          <p:cNvPr id="7" name="Прямоугольный треугольник 6"/>
          <p:cNvSpPr/>
          <p:nvPr/>
        </p:nvSpPr>
        <p:spPr>
          <a:xfrm>
            <a:off x="7020272" y="0"/>
            <a:ext cx="1008112" cy="1545505"/>
          </a:xfrm>
          <a:prstGeom prst="rtTriangle">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a:off x="0" y="6270950"/>
            <a:ext cx="7524328" cy="0"/>
          </a:xfrm>
          <a:prstGeom prst="line">
            <a:avLst/>
          </a:prstGeom>
          <a:ln w="38100"/>
        </p:spPr>
        <p:style>
          <a:lnRef idx="1">
            <a:schemeClr val="dk1"/>
          </a:lnRef>
          <a:fillRef idx="0">
            <a:schemeClr val="dk1"/>
          </a:fillRef>
          <a:effectRef idx="0">
            <a:schemeClr val="dk1"/>
          </a:effectRef>
          <a:fontRef idx="minor">
            <a:schemeClr val="tx1"/>
          </a:fontRef>
        </p:style>
      </p:cxnSp>
      <p:sp>
        <p:nvSpPr>
          <p:cNvPr id="18" name="Прямоугольный треугольник 17"/>
          <p:cNvSpPr/>
          <p:nvPr/>
        </p:nvSpPr>
        <p:spPr>
          <a:xfrm rot="16200000" flipH="1">
            <a:off x="6496265" y="537132"/>
            <a:ext cx="3211711" cy="2163696"/>
          </a:xfrm>
          <a:prstGeom prst="rtTriangle">
            <a:avLst/>
          </a:prstGeom>
          <a:solidFill>
            <a:srgbClr val="F6F5EE"/>
          </a:solidFill>
          <a:ln>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a:off x="7084223" y="0"/>
            <a:ext cx="2123728" cy="3224835"/>
          </a:xfrm>
          <a:prstGeom prst="line">
            <a:avLst/>
          </a:prstGeom>
          <a:ln w="38100"/>
        </p:spPr>
        <p:style>
          <a:lnRef idx="1">
            <a:schemeClr val="dk1"/>
          </a:lnRef>
          <a:fillRef idx="0">
            <a:schemeClr val="dk1"/>
          </a:fillRef>
          <a:effectRef idx="0">
            <a:schemeClr val="dk1"/>
          </a:effectRef>
          <a:fontRef idx="minor">
            <a:schemeClr val="tx1"/>
          </a:fontRef>
        </p:style>
      </p:cxnSp>
      <p:pic>
        <p:nvPicPr>
          <p:cNvPr id="13" name="Picture 8" descr="Картинки по запросу katyusha rocket launcher ww2"/>
          <p:cNvPicPr>
            <a:picLocks noChangeAspect="1" noChangeArrowheads="1"/>
          </p:cNvPicPr>
          <p:nvPr/>
        </p:nvPicPr>
        <p:blipFill>
          <a:blip r:embed="rId2" cstate="print"/>
          <a:srcRect/>
          <a:stretch>
            <a:fillRect/>
          </a:stretch>
        </p:blipFill>
        <p:spPr bwMode="auto">
          <a:xfrm>
            <a:off x="297221" y="2080563"/>
            <a:ext cx="3154769" cy="2104319"/>
          </a:xfrm>
          <a:prstGeom prst="rect">
            <a:avLst/>
          </a:prstGeom>
          <a:noFill/>
        </p:spPr>
      </p:pic>
      <p:pic>
        <p:nvPicPr>
          <p:cNvPr id="15" name="Picture 10" descr="Картинки по запросу Shturmovik bomber ww2"/>
          <p:cNvPicPr>
            <a:picLocks noChangeAspect="1" noChangeArrowheads="1"/>
          </p:cNvPicPr>
          <p:nvPr/>
        </p:nvPicPr>
        <p:blipFill>
          <a:blip r:embed="rId3" cstate="print"/>
          <a:srcRect/>
          <a:stretch>
            <a:fillRect/>
          </a:stretch>
        </p:blipFill>
        <p:spPr bwMode="auto">
          <a:xfrm>
            <a:off x="959268" y="4170217"/>
            <a:ext cx="3202721" cy="2085289"/>
          </a:xfrm>
          <a:prstGeom prst="rect">
            <a:avLst/>
          </a:prstGeom>
          <a:noFill/>
        </p:spPr>
      </p:pic>
      <p:sp>
        <p:nvSpPr>
          <p:cNvPr id="5" name="Прямоугольник 4"/>
          <p:cNvSpPr/>
          <p:nvPr/>
        </p:nvSpPr>
        <p:spPr>
          <a:xfrm>
            <a:off x="4570512" y="2729806"/>
            <a:ext cx="4572000" cy="2246769"/>
          </a:xfrm>
          <a:prstGeom prst="rect">
            <a:avLst/>
          </a:prstGeom>
        </p:spPr>
        <p:txBody>
          <a:bodyPr>
            <a:spAutoFit/>
          </a:bodyPr>
          <a:lstStyle/>
          <a:p>
            <a:r>
              <a:rPr lang="en-US" sz="2800" dirty="0">
                <a:latin typeface="Times New Roman" pitchFamily="18" charset="0"/>
                <a:cs typeface="Times New Roman" pitchFamily="18" charset="0"/>
              </a:rPr>
              <a:t>Developments in military technology, like the world-famous Katyusha rocket launcher and </a:t>
            </a:r>
            <a:r>
              <a:rPr lang="en-US" sz="2800" dirty="0" err="1">
                <a:latin typeface="Times New Roman" pitchFamily="18" charset="0"/>
                <a:cs typeface="Times New Roman" pitchFamily="18" charset="0"/>
              </a:rPr>
              <a:t>Shturmovik</a:t>
            </a:r>
            <a:r>
              <a:rPr lang="en-US" sz="2800" dirty="0">
                <a:latin typeface="Times New Roman" pitchFamily="18" charset="0"/>
                <a:cs typeface="Times New Roman" pitchFamily="18" charset="0"/>
              </a:rPr>
              <a:t> bomber, were important</a:t>
            </a:r>
            <a:endParaRPr lang="ru-RU" sz="2800" dirty="0"/>
          </a:p>
        </p:txBody>
      </p:sp>
      <p:sp>
        <p:nvSpPr>
          <p:cNvPr id="8" name="Прямоугольник 7"/>
          <p:cNvSpPr/>
          <p:nvPr/>
        </p:nvSpPr>
        <p:spPr>
          <a:xfrm>
            <a:off x="549822" y="2013346"/>
            <a:ext cx="2544286" cy="369332"/>
          </a:xfrm>
          <a:prstGeom prst="rect">
            <a:avLst/>
          </a:prstGeom>
        </p:spPr>
        <p:txBody>
          <a:bodyPr wrap="none">
            <a:spAutoFit/>
          </a:bodyPr>
          <a:lstStyle/>
          <a:p>
            <a:pPr algn="ctr"/>
            <a:r>
              <a:rPr lang="en-US" dirty="0">
                <a:latin typeface="Times New Roman" pitchFamily="18" charset="0"/>
                <a:cs typeface="Times New Roman" pitchFamily="18" charset="0"/>
              </a:rPr>
              <a:t>Katyusha rocket launcher</a:t>
            </a:r>
            <a:endParaRPr lang="ru-RU" dirty="0">
              <a:latin typeface="Times New Roman" pitchFamily="18" charset="0"/>
              <a:cs typeface="Times New Roman" pitchFamily="18" charset="0"/>
            </a:endParaRPr>
          </a:p>
        </p:txBody>
      </p:sp>
      <p:sp>
        <p:nvSpPr>
          <p:cNvPr id="9" name="Прямоугольник 8"/>
          <p:cNvSpPr/>
          <p:nvPr/>
        </p:nvSpPr>
        <p:spPr>
          <a:xfrm>
            <a:off x="1724427" y="5893896"/>
            <a:ext cx="2037737" cy="369332"/>
          </a:xfrm>
          <a:prstGeom prst="rect">
            <a:avLst/>
          </a:prstGeom>
        </p:spPr>
        <p:txBody>
          <a:bodyPr wrap="none">
            <a:spAutoFit/>
          </a:bodyPr>
          <a:lstStyle/>
          <a:p>
            <a:pPr algn="ctr"/>
            <a:r>
              <a:rPr lang="en-US" dirty="0" err="1">
                <a:latin typeface="Times New Roman" pitchFamily="18" charset="0"/>
                <a:cs typeface="Times New Roman" pitchFamily="18" charset="0"/>
              </a:rPr>
              <a:t>Shturmovik</a:t>
            </a:r>
            <a:r>
              <a:rPr lang="en-US" dirty="0">
                <a:latin typeface="Times New Roman" pitchFamily="18" charset="0"/>
                <a:cs typeface="Times New Roman" pitchFamily="18" charset="0"/>
              </a:rPr>
              <a:t> bomber</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34252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591</Words>
  <Application>Microsoft Office PowerPoint</Application>
  <PresentationFormat>Экран (4:3)</PresentationFormat>
  <Paragraphs>65</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TANGO WITH DEATH</vt:lpstr>
      <vt:lpstr>T h e   G o a l s </vt:lpstr>
      <vt:lpstr>When did the World War II start?</vt:lpstr>
      <vt:lpstr>Name one of the heroes of the War</vt:lpstr>
      <vt:lpstr>Do you know who the Night Witches are?</vt:lpstr>
      <vt:lpstr>Name one of the Night Witches</vt:lpstr>
      <vt:lpstr>Name one person that lived in our town and was on the War</vt:lpstr>
      <vt:lpstr>The Second World War</vt:lpstr>
      <vt:lpstr>The Second World War</vt:lpstr>
      <vt:lpstr>Women Take Part in War</vt:lpstr>
      <vt:lpstr>Women Take  Part  in  War</vt:lpstr>
      <vt:lpstr>Презентация PowerPoint</vt:lpstr>
      <vt:lpstr>Maria Popova</vt:lpstr>
      <vt:lpstr>Maria Popova</vt:lpstr>
      <vt:lpstr>Maria Popova</vt:lpstr>
      <vt:lpstr>The personnel officer said:</vt:lpstr>
      <vt:lpstr>Maria Popova</vt:lpstr>
      <vt:lpstr>Maria Popova</vt:lpstr>
      <vt:lpstr>Презентация PowerPoint</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Tango with Death</dc:title>
  <dc:creator>Влад</dc:creator>
  <cp:lastModifiedBy>Пользователь</cp:lastModifiedBy>
  <cp:revision>20</cp:revision>
  <dcterms:created xsi:type="dcterms:W3CDTF">2020-01-16T12:44:02Z</dcterms:created>
  <dcterms:modified xsi:type="dcterms:W3CDTF">2020-06-17T15:56:54Z</dcterms:modified>
</cp:coreProperties>
</file>