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C54F06E-BBB7-418C-9F51-A29AA2A8EE1A}" type="datetimeFigureOut">
              <a:rPr lang="ru-RU" smtClean="0"/>
              <a:t>04.04.2012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FEAD7E4-6AFF-4DD5-BD87-EA0BC778F0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54F06E-BBB7-418C-9F51-A29AA2A8EE1A}" type="datetimeFigureOut">
              <a:rPr lang="ru-RU" smtClean="0"/>
              <a:t>04.04.2012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AD7E4-6AFF-4DD5-BD87-EA0BC778F0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54F06E-BBB7-418C-9F51-A29AA2A8EE1A}" type="datetimeFigureOut">
              <a:rPr lang="ru-RU" smtClean="0"/>
              <a:t>04.04.2012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AD7E4-6AFF-4DD5-BD87-EA0BC778F0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54F06E-BBB7-418C-9F51-A29AA2A8EE1A}" type="datetimeFigureOut">
              <a:rPr lang="ru-RU" smtClean="0"/>
              <a:t>04.04.2012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AD7E4-6AFF-4DD5-BD87-EA0BC778F0F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54F06E-BBB7-418C-9F51-A29AA2A8EE1A}" type="datetimeFigureOut">
              <a:rPr lang="ru-RU" smtClean="0"/>
              <a:t>04.04.2012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AD7E4-6AFF-4DD5-BD87-EA0BC778F0F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54F06E-BBB7-418C-9F51-A29AA2A8EE1A}" type="datetimeFigureOut">
              <a:rPr lang="ru-RU" smtClean="0"/>
              <a:t>04.04.2012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AD7E4-6AFF-4DD5-BD87-EA0BC778F0F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54F06E-BBB7-418C-9F51-A29AA2A8EE1A}" type="datetimeFigureOut">
              <a:rPr lang="ru-RU" smtClean="0"/>
              <a:t>04.04.2012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AD7E4-6AFF-4DD5-BD87-EA0BC778F0F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54F06E-BBB7-418C-9F51-A29AA2A8EE1A}" type="datetimeFigureOut">
              <a:rPr lang="ru-RU" smtClean="0"/>
              <a:t>04.04.2012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AD7E4-6AFF-4DD5-BD87-EA0BC778F0FB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54F06E-BBB7-418C-9F51-A29AA2A8EE1A}" type="datetimeFigureOut">
              <a:rPr lang="ru-RU" smtClean="0"/>
              <a:t>04.04.2012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AD7E4-6AFF-4DD5-BD87-EA0BC778F0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C54F06E-BBB7-418C-9F51-A29AA2A8EE1A}" type="datetimeFigureOut">
              <a:rPr lang="ru-RU" smtClean="0"/>
              <a:t>04.04.2012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AD7E4-6AFF-4DD5-BD87-EA0BC778F0F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C54F06E-BBB7-418C-9F51-A29AA2A8EE1A}" type="datetimeFigureOut">
              <a:rPr lang="ru-RU" smtClean="0"/>
              <a:t>04.04.2012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FEAD7E4-6AFF-4DD5-BD87-EA0BC778F0F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C54F06E-BBB7-418C-9F51-A29AA2A8EE1A}" type="datetimeFigureOut">
              <a:rPr lang="ru-RU" smtClean="0"/>
              <a:t>04.04.2012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FEAD7E4-6AFF-4DD5-BD87-EA0BC778F0F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571744"/>
            <a:ext cx="8229600" cy="1828800"/>
          </a:xfrm>
        </p:spPr>
        <p:txBody>
          <a:bodyPr>
            <a:noAutofit/>
          </a:bodyPr>
          <a:lstStyle/>
          <a:p>
            <a:r>
              <a:rPr lang="ru-RU" sz="4000" dirty="0" smtClean="0"/>
              <a:t>Использование проектных технологий для повышения мотивации учащихся </a:t>
            </a:r>
            <a:br>
              <a:rPr lang="ru-RU" sz="4000" dirty="0" smtClean="0"/>
            </a:br>
            <a:r>
              <a:rPr lang="ru-RU" sz="4000" dirty="0" smtClean="0"/>
              <a:t>при изучении </a:t>
            </a:r>
            <a:br>
              <a:rPr lang="ru-RU" sz="4000" dirty="0" smtClean="0"/>
            </a:br>
            <a:r>
              <a:rPr lang="ru-RU" sz="4000" dirty="0" smtClean="0"/>
              <a:t>английского языка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4929198"/>
            <a:ext cx="6400800" cy="1752600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u="sng" dirty="0" smtClean="0">
                <a:solidFill>
                  <a:schemeClr val="bg2">
                    <a:lumMod val="50000"/>
                  </a:schemeClr>
                </a:solidFill>
              </a:rPr>
              <a:t>3. Заключительный:</a:t>
            </a:r>
          </a:p>
          <a:p>
            <a:pPr marL="627063" indent="-176213"/>
            <a:r>
              <a:rPr lang="ru-RU" dirty="0" smtClean="0"/>
              <a:t> 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Защита проекта. Коллективный самоанализ т самооценка.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осуществления проекта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Определение эквивалентности оригинала и перевода с русского языка на английский;</a:t>
            </a:r>
          </a:p>
          <a:p>
            <a:r>
              <a:rPr lang="ru-RU" dirty="0" smtClean="0"/>
              <a:t>Правильный подбор лексики к выбранному отрывку</a:t>
            </a:r>
          </a:p>
          <a:p>
            <a:r>
              <a:rPr lang="ru-RU" dirty="0" smtClean="0"/>
              <a:t>Озвучивание героев фильма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Трудности при выполнении проекта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Прочное и глубокое усвоение знаний</a:t>
            </a:r>
          </a:p>
          <a:p>
            <a:r>
              <a:rPr lang="ru-RU" dirty="0" smtClean="0"/>
              <a:t>Высокий уровень самостоятельной работы учащихся</a:t>
            </a:r>
          </a:p>
          <a:p>
            <a:r>
              <a:rPr lang="ru-RU" dirty="0" smtClean="0"/>
              <a:t>Высокий уровень научности в знаниях у учащихся</a:t>
            </a:r>
          </a:p>
          <a:p>
            <a:r>
              <a:rPr lang="ru-RU" dirty="0" smtClean="0"/>
              <a:t>Умение работать в группе</a:t>
            </a:r>
          </a:p>
          <a:p>
            <a:r>
              <a:rPr lang="ru-RU" dirty="0" smtClean="0"/>
              <a:t>Сплочение детского коллектива</a:t>
            </a:r>
          </a:p>
          <a:p>
            <a:r>
              <a:rPr lang="ru-RU" dirty="0" smtClean="0"/>
              <a:t>Мотивация коллективных достижений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Результаты: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В центре учебного процесса находится учащийся, его познавательная и творческая деятельность.</a:t>
            </a:r>
          </a:p>
          <a:p>
            <a:r>
              <a:rPr lang="ru-RU" sz="2000" dirty="0" smtClean="0"/>
              <a:t>Роль учителя в таком учебном процессе чрезвычайно ответственна, но она иная, чем при традиционном обучении.</a:t>
            </a:r>
          </a:p>
          <a:p>
            <a:r>
              <a:rPr lang="ru-RU" sz="2000" dirty="0" smtClean="0"/>
              <a:t>Ответственность за успех учебной деятельности учащиеся в большей степени берут на себя</a:t>
            </a:r>
          </a:p>
          <a:p>
            <a:r>
              <a:rPr lang="ru-RU" sz="2000" dirty="0" smtClean="0"/>
              <a:t>Развитие интеллектуальных и творческих способностей учеников.</a:t>
            </a:r>
          </a:p>
          <a:p>
            <a:pPr>
              <a:buNone/>
            </a:pP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Выводы: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Диаграмма 1"/>
          <p:cNvGraphicFramePr>
            <a:graphicFrameLocks/>
          </p:cNvGraphicFramePr>
          <p:nvPr/>
        </p:nvGraphicFramePr>
        <p:xfrm>
          <a:off x="142875" y="1000125"/>
          <a:ext cx="9001125" cy="5857875"/>
        </p:xfrm>
        <a:graphic>
          <a:graphicData uri="http://schemas.openxmlformats.org/presentationml/2006/ole">
            <p:oleObj spid="_x0000_s1026" r:id="rId3" imgW="9004572" imgH="5858764" progId="Excel.Chart.8">
              <p:embed/>
            </p:oleObj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500430" y="0"/>
            <a:ext cx="1857388" cy="7143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Опрос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14546" y="642918"/>
            <a:ext cx="4619213" cy="36933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Как вы 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лучше 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запоминаете новые слова?</a:t>
            </a:r>
          </a:p>
        </p:txBody>
      </p:sp>
      <p:sp>
        <p:nvSpPr>
          <p:cNvPr id="1029" name="TextBox 4"/>
          <p:cNvSpPr txBox="1">
            <a:spLocks noChangeArrowheads="1"/>
          </p:cNvSpPr>
          <p:nvPr/>
        </p:nvSpPr>
        <p:spPr bwMode="auto">
          <a:xfrm>
            <a:off x="1214438" y="1071563"/>
            <a:ext cx="61182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/>
              <a:t>Чтобы узнать, как лучше всего запоминаются новые слова,</a:t>
            </a:r>
          </a:p>
          <a:p>
            <a:pPr algn="ctr"/>
            <a:r>
              <a:rPr lang="ru-RU"/>
              <a:t> мы провели опрос среди 7-8 классов.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     Проект</a:t>
            </a:r>
            <a:r>
              <a:rPr lang="ru-RU" dirty="0" smtClean="0"/>
              <a:t> – это творческая деятельность школьника, соответствующая его физиологическим и интеллектуальным возможностям, с учётом требований, предъявляемых государственным стандартом.  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chemeClr val="accent1">
                    <a:lumMod val="50000"/>
                  </a:schemeClr>
                </a:solidFill>
              </a:rPr>
              <a:t>Цель проектов</a:t>
            </a:r>
            <a:r>
              <a:rPr lang="ru-RU" dirty="0" smtClean="0"/>
              <a:t>- способствовать формированию системы знаний и умений, воплощённых в конечный интеллектуальный продукт; содействовать самостоятельности, умению логически мыслить, видеть проблемы и принимать решения, получать и использовать информацию, заниматься планированием, развивать грамотность и мн. </a:t>
            </a:r>
            <a:r>
              <a:rPr lang="ru-RU" dirty="0" smtClean="0"/>
              <a:t>д</a:t>
            </a:r>
            <a:r>
              <a:rPr lang="ru-RU" dirty="0" smtClean="0"/>
              <a:t>р.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ru-RU" dirty="0" smtClean="0"/>
              <a:t>С большим увлечением выполняется ребёнком та деятельность, которая выбрана им самим свободно;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Деятельность строится иногда не в русле учебного предмета;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Лозунг этой деятельности: «Всё из жизни, всё для жизни!».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u="sng" dirty="0" smtClean="0">
                <a:solidFill>
                  <a:schemeClr val="accent1">
                    <a:lumMod val="50000"/>
                  </a:schemeClr>
                </a:solidFill>
              </a:rPr>
              <a:t>Главная идея проектного   обучения</a:t>
            </a:r>
            <a:endParaRPr lang="ru-RU" sz="3200" u="sng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525963"/>
          </a:xfrm>
        </p:spPr>
        <p:txBody>
          <a:bodyPr/>
          <a:lstStyle/>
          <a:p>
            <a:pPr marL="624078" indent="-514350"/>
            <a:r>
              <a:rPr lang="ru-RU" dirty="0" smtClean="0"/>
              <a:t>В команде нет лидеров. Все члены команды равны.</a:t>
            </a:r>
          </a:p>
          <a:p>
            <a:pPr marL="624078" indent="-514350">
              <a:buNone/>
            </a:pPr>
            <a:endParaRPr lang="ru-RU" dirty="0" smtClean="0"/>
          </a:p>
          <a:p>
            <a:pPr marL="624078" indent="-514350"/>
            <a:r>
              <a:rPr lang="ru-RU" dirty="0" smtClean="0"/>
              <a:t>Команды не соревнуются.</a:t>
            </a:r>
          </a:p>
          <a:p>
            <a:pPr marL="624078" indent="-514350">
              <a:buNone/>
            </a:pPr>
            <a:endParaRPr lang="ru-RU" dirty="0" smtClean="0"/>
          </a:p>
          <a:p>
            <a:pPr marL="624078" indent="-514350"/>
            <a:r>
              <a:rPr lang="ru-RU" dirty="0" smtClean="0"/>
              <a:t>Все члены команды должны получать удовольствие от общения друг с другом, потому что они вместе выполняют задание.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Правила и принципы </a:t>
            </a:r>
            <a:b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группового метода проектов</a:t>
            </a:r>
            <a:endParaRPr lang="ru-RU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Цели проекта:</a:t>
            </a:r>
          </a:p>
          <a:p>
            <a:pPr marL="624078" indent="-514350"/>
            <a:r>
              <a:rPr lang="ru-RU" sz="2400" dirty="0" smtClean="0"/>
              <a:t>Стимулирование учебно- познавательной мотивации учащихся</a:t>
            </a:r>
          </a:p>
          <a:p>
            <a:pPr marL="624078" indent="-514350"/>
            <a:r>
              <a:rPr lang="ru-RU" sz="2400" dirty="0" smtClean="0"/>
              <a:t>Формирование языковой компетенции обучаемых</a:t>
            </a:r>
          </a:p>
          <a:p>
            <a:pPr marL="624078" indent="-514350"/>
            <a:r>
              <a:rPr lang="ru-RU" sz="2400" dirty="0" smtClean="0"/>
              <a:t>Совершенствование коммуникативных навыков</a:t>
            </a:r>
          </a:p>
          <a:p>
            <a:pPr marL="624078" indent="-514350"/>
            <a:r>
              <a:rPr lang="ru-RU" sz="2400" dirty="0" smtClean="0"/>
              <a:t>Научить пользоваться приобретёнными знаниями для решения практических задач</a:t>
            </a:r>
          </a:p>
          <a:p>
            <a:pPr marL="624078" indent="-514350"/>
            <a:r>
              <a:rPr lang="ru-RU" sz="2400" dirty="0" smtClean="0"/>
              <a:t>Формирование презентационных умений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Наш проект 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«Перевод и его трудности»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2332037"/>
            <a:ext cx="8229600" cy="4525963"/>
          </a:xfrm>
        </p:spPr>
        <p:txBody>
          <a:bodyPr/>
          <a:lstStyle/>
          <a:p>
            <a:r>
              <a:rPr lang="ru-RU" dirty="0" smtClean="0"/>
              <a:t>Воспитательная </a:t>
            </a:r>
          </a:p>
          <a:p>
            <a:r>
              <a:rPr lang="ru-RU" dirty="0" smtClean="0"/>
              <a:t>Образовательная</a:t>
            </a:r>
          </a:p>
          <a:p>
            <a:r>
              <a:rPr lang="ru-RU" dirty="0" smtClean="0"/>
              <a:t>Коммуникативная</a:t>
            </a:r>
          </a:p>
          <a:p>
            <a:r>
              <a:rPr lang="ru-RU" dirty="0" smtClean="0"/>
              <a:t>Деятельная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Задачи нашего проекта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66928" indent="-457200">
              <a:buNone/>
            </a:pPr>
            <a:r>
              <a:rPr lang="ru-RU" sz="2400" u="sng" dirty="0" smtClean="0">
                <a:solidFill>
                  <a:schemeClr val="bg2">
                    <a:lumMod val="50000"/>
                  </a:schemeClr>
                </a:solidFill>
              </a:rPr>
              <a:t>1. Подготовительный</a:t>
            </a:r>
          </a:p>
          <a:p>
            <a:pPr marL="566738" indent="60325"/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Определение темы</a:t>
            </a:r>
          </a:p>
          <a:p>
            <a:pPr marL="566738" indent="60325"/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 Выбор отрывка из мультфильма</a:t>
            </a:r>
          </a:p>
          <a:p>
            <a:pPr marL="566738" indent="60325"/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 Отбор лексических единиц по изученным темам</a:t>
            </a:r>
          </a:p>
          <a:p>
            <a:pPr marL="566738" indent="60325"/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 Уточнение цели конечного результата</a:t>
            </a:r>
          </a:p>
          <a:p>
            <a:pPr marL="566738" indent="60325"/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 Выбор рабочих групп</a:t>
            </a: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0" dirty="0" smtClean="0">
                <a:solidFill>
                  <a:schemeClr val="bg2">
                    <a:lumMod val="25000"/>
                  </a:schemeClr>
                </a:solidFill>
              </a:rPr>
              <a:t>Этапы осуществления проекта</a:t>
            </a:r>
            <a:br>
              <a:rPr lang="ru-RU" b="0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ru-RU" b="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None/>
            </a:pPr>
            <a:r>
              <a:rPr lang="ru-RU" u="sng" dirty="0" smtClean="0">
                <a:solidFill>
                  <a:schemeClr val="bg2">
                    <a:lumMod val="50000"/>
                  </a:schemeClr>
                </a:solidFill>
              </a:rPr>
              <a:t>2.  Основной:</a:t>
            </a:r>
          </a:p>
          <a:p>
            <a:pPr marL="623888" indent="3175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Работа с переводом отрывка</a:t>
            </a:r>
          </a:p>
          <a:p>
            <a:pPr marL="623888" indent="3175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Расчёт времени</a:t>
            </a:r>
          </a:p>
          <a:p>
            <a:pPr marL="623888" indent="3175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Обработка видео- отрывка с помощью компьютерных программ</a:t>
            </a:r>
          </a:p>
          <a:p>
            <a:pPr marL="623888" indent="3175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Тренировка в озвучивании</a:t>
            </a:r>
          </a:p>
          <a:p>
            <a:pPr marL="623888" indent="3175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Генеральная подготовка, репетиция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осуществления проекта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</TotalTime>
  <Words>395</Words>
  <Application>Microsoft Office PowerPoint</Application>
  <PresentationFormat>Экран (4:3)</PresentationFormat>
  <Paragraphs>62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Открытая</vt:lpstr>
      <vt:lpstr>Диаграмма Microsoft Office Excel</vt:lpstr>
      <vt:lpstr>Использование проектных технологий для повышения мотивации учащихся  при изучении  английского языка</vt:lpstr>
      <vt:lpstr>Слайд 2</vt:lpstr>
      <vt:lpstr>Слайд 3</vt:lpstr>
      <vt:lpstr>Главная идея проектного   обучения</vt:lpstr>
      <vt:lpstr> Правила и принципы  группового метода проектов</vt:lpstr>
      <vt:lpstr>Наш проект  «Перевод и его трудности»</vt:lpstr>
      <vt:lpstr>Задачи нашего проекта</vt:lpstr>
      <vt:lpstr>Этапы осуществления проекта </vt:lpstr>
      <vt:lpstr>Этапы осуществления проекта</vt:lpstr>
      <vt:lpstr>Этапы осуществления проекта</vt:lpstr>
      <vt:lpstr>Трудности при выполнении проекта</vt:lpstr>
      <vt:lpstr>Результаты:</vt:lpstr>
      <vt:lpstr>Выводы:</vt:lpstr>
      <vt:lpstr>Слайд 14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проектных технологий для повышения мотивации учащихся  при изучении  английского языка</dc:title>
  <dc:creator>Teacher</dc:creator>
  <cp:lastModifiedBy>Teacher</cp:lastModifiedBy>
  <cp:revision>6</cp:revision>
  <dcterms:created xsi:type="dcterms:W3CDTF">2012-04-03T22:43:33Z</dcterms:created>
  <dcterms:modified xsi:type="dcterms:W3CDTF">2012-04-03T23:31:59Z</dcterms:modified>
</cp:coreProperties>
</file>