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sldIdLst>
    <p:sldId id="256" r:id="rId3"/>
    <p:sldId id="277" r:id="rId4"/>
    <p:sldId id="257" r:id="rId5"/>
    <p:sldId id="259" r:id="rId6"/>
    <p:sldId id="261" r:id="rId7"/>
    <p:sldId id="273" r:id="rId8"/>
    <p:sldId id="269" r:id="rId9"/>
    <p:sldId id="266" r:id="rId10"/>
    <p:sldId id="276" r:id="rId11"/>
    <p:sldId id="278" r:id="rId12"/>
    <p:sldId id="286" r:id="rId13"/>
    <p:sldId id="270" r:id="rId14"/>
    <p:sldId id="284" r:id="rId15"/>
    <p:sldId id="279" r:id="rId16"/>
    <p:sldId id="280" r:id="rId17"/>
    <p:sldId id="281" r:id="rId18"/>
    <p:sldId id="282" r:id="rId19"/>
    <p:sldId id="275" r:id="rId20"/>
    <p:sldId id="272" r:id="rId21"/>
    <p:sldId id="262" r:id="rId22"/>
    <p:sldId id="285" r:id="rId23"/>
    <p:sldId id="283" r:id="rId24"/>
    <p:sldId id="260" r:id="rId25"/>
    <p:sldId id="289" r:id="rId26"/>
    <p:sldId id="287" r:id="rId27"/>
    <p:sldId id="288" r:id="rId28"/>
    <p:sldId id="274" r:id="rId29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EFF4FB"/>
    <a:srgbClr val="35A5B1"/>
    <a:srgbClr val="000099"/>
    <a:srgbClr val="003399"/>
    <a:srgbClr val="0000CC"/>
    <a:srgbClr val="0033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60"/>
  </p:normalViewPr>
  <p:slideViewPr>
    <p:cSldViewPr>
      <p:cViewPr>
        <p:scale>
          <a:sx n="78" d="100"/>
          <a:sy n="78" d="100"/>
        </p:scale>
        <p:origin x="-1158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/>
            </a:extLst>
          </p:cNvPr>
          <p:cNvSpPr txBox="1"/>
          <p:nvPr userDrawn="1"/>
        </p:nvSpPr>
        <p:spPr>
          <a:xfrm rot="16200000">
            <a:off x="827584" y="908721"/>
            <a:ext cx="14185576" cy="4824536"/>
          </a:xfrm>
          <a:prstGeom prst="rect">
            <a:avLst/>
          </a:prstGeom>
          <a:noFill/>
        </p:spPr>
        <p:txBody>
          <a:bodyPr>
            <a:prstTxWarp prst="textFadeDown">
              <a:avLst/>
            </a:prstTxWarp>
            <a:spAutoFit/>
            <a:scene3d>
              <a:camera prst="perspectiveRelaxed"/>
              <a:lightRig rig="threePt" dir="t"/>
            </a:scene3d>
            <a:sp3d extrusionH="57150">
              <a:bevelT w="57150" h="38100" prst="hardEdge"/>
            </a:sp3d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5400">
                    <a:schemeClr val="accent1">
                      <a:lumMod val="20000"/>
                      <a:lumOff val="80000"/>
                      <a:alpha val="65000"/>
                    </a:schemeClr>
                  </a:glow>
                </a:effectLst>
                <a:latin typeface="+mn-lt"/>
                <a:sym typeface="Wingdings"/>
              </a:rPr>
              <a:t></a:t>
            </a:r>
            <a:endParaRPr lang="ru-RU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glow rad="25400">
                  <a:schemeClr val="accent1">
                    <a:lumMod val="20000"/>
                    <a:lumOff val="80000"/>
                    <a:alpha val="65000"/>
                  </a:schemeClr>
                </a:glow>
              </a:effectLst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l">
              <a:defRPr b="1" cap="none" spc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23528" y="3886200"/>
            <a:ext cx="7088832" cy="1752600"/>
          </a:xfrm>
        </p:spPr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>
            <a:lvl1pPr marL="0" indent="0" algn="l">
              <a:buNone/>
              <a:defRPr b="1" cap="all" spc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  <p:sp>
        <p:nvSpPr>
          <p:cNvPr id="5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38FDF2-34DF-4779-8C44-06109406DAFC}" type="datetimeFigureOut">
              <a:rPr lang="ru-RU"/>
              <a:pPr>
                <a:defRPr/>
              </a:pPr>
              <a:t>14.05.2024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CEFB212-6D43-438A-B92F-D3443D546CA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4249124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6D65D9-15D2-4DC0-A0FF-9D593A1D2584}" type="datetimeFigureOut">
              <a:rPr lang="ru-RU"/>
              <a:pPr>
                <a:defRPr/>
              </a:pPr>
              <a:t>14.05.2024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6174C5-510C-48F9-A837-A34529305A7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9068264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277B3A-9FB4-4AF0-BAFE-A57B67175609}" type="datetimeFigureOut">
              <a:rPr lang="ru-RU"/>
              <a:pPr>
                <a:defRPr/>
              </a:pPr>
              <a:t>14.05.2024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F8501F-DED6-40A7-B6E5-F8AEA2BED2A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9422505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3A5269-28CB-4C70-A4A2-41F869359D2B}" type="datetimeFigureOut">
              <a:rPr lang="ru-RU"/>
              <a:pPr>
                <a:defRPr/>
              </a:pPr>
              <a:t>14.05.2024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D67F18-CD18-4BBA-9822-436BC6A4F3F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41498274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6F0453-881D-419F-AB0E-8FEFB0E9C331}" type="datetimeFigureOut">
              <a:rPr lang="ru-RU"/>
              <a:pPr>
                <a:defRPr/>
              </a:pPr>
              <a:t>14.05.2024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9B945C-416A-4C06-BA49-ED7B6DF31B0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76416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5B1887-7AB9-4340-974A-A21724BA59CD}" type="datetimeFigureOut">
              <a:rPr lang="ru-RU"/>
              <a:pPr>
                <a:defRPr/>
              </a:pPr>
              <a:t>14.05.2024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A8ED53-98A9-45E5-A15B-F15DBA5C5AE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686421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61D6AC-3AAF-40B6-80F4-E753D548B999}" type="datetimeFigureOut">
              <a:rPr lang="ru-RU"/>
              <a:pPr>
                <a:defRPr/>
              </a:pPr>
              <a:t>14.05.2024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DCD29F-195F-481B-9E47-76CA3E6D3FD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1792037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975422-2935-4DBC-AD3A-4A96BDA8EB14}" type="datetimeFigureOut">
              <a:rPr lang="ru-RU"/>
              <a:pPr>
                <a:defRPr/>
              </a:pPr>
              <a:t>14.05.2024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403C7A-FCD7-4ECD-A47F-A885B32BC33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6015425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038A3C-60F3-4048-8A5F-F4991AA64D44}" type="datetimeFigureOut">
              <a:rPr lang="ru-RU"/>
              <a:pPr>
                <a:defRPr/>
              </a:pPr>
              <a:t>14.05.2024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CE81F9-9D42-44C6-8B12-B484AC46836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41483808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5CC524-793C-418C-821B-6361069277EE}" type="datetimeFigureOut">
              <a:rPr lang="ru-RU"/>
              <a:pPr>
                <a:defRPr/>
              </a:pPr>
              <a:t>14.05.2024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EDC831-A1CA-49DD-A96A-6B37BD4B55D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8670470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AC6BCB-E5BF-4CE8-9FE7-099617273939}" type="datetimeFigureOut">
              <a:rPr lang="ru-RU"/>
              <a:pPr>
                <a:defRPr/>
              </a:pPr>
              <a:t>14.05.2024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5D2D9B-2402-44AF-9426-7B4776D0593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400357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EFF4FB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 rot="16200000">
            <a:off x="827584" y="908721"/>
            <a:ext cx="14185576" cy="4824536"/>
          </a:xfrm>
          <a:prstGeom prst="rect">
            <a:avLst/>
          </a:prstGeom>
          <a:noFill/>
        </p:spPr>
        <p:txBody>
          <a:bodyPr>
            <a:prstTxWarp prst="textFadeDown">
              <a:avLst/>
            </a:prstTxWarp>
            <a:spAutoFit/>
            <a:scene3d>
              <a:camera prst="perspectiveRelaxed"/>
              <a:lightRig rig="threePt" dir="t"/>
            </a:scene3d>
            <a:sp3d extrusionH="57150">
              <a:bevelT w="57150" h="38100" prst="hardEdge"/>
            </a:sp3d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5400">
                    <a:schemeClr val="accent1">
                      <a:lumMod val="20000"/>
                      <a:lumOff val="80000"/>
                      <a:alpha val="65000"/>
                    </a:schemeClr>
                  </a:glow>
                </a:effectLst>
                <a:latin typeface="+mn-lt"/>
                <a:sym typeface="Wingdings"/>
              </a:rPr>
              <a:t></a:t>
            </a:r>
            <a:endParaRPr lang="ru-RU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glow rad="25400">
                  <a:schemeClr val="accent1">
                    <a:lumMod val="20000"/>
                    <a:lumOff val="80000"/>
                    <a:alpha val="65000"/>
                  </a:schemeClr>
                </a:glow>
              </a:effectLst>
              <a:latin typeface="+mn-lt"/>
            </a:endParaRP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-19050" y="0"/>
            <a:ext cx="9144000" cy="6858000"/>
          </a:xfrm>
          <a:prstGeom prst="rect">
            <a:avLst/>
          </a:prstGeom>
          <a:solidFill>
            <a:schemeClr val="bg1">
              <a:alpha val="8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1029" name="Текст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AB7DDA9-FB62-4591-86DA-827207947F15}" type="datetimeFigureOut">
              <a:rPr lang="ru-RU"/>
              <a:pPr>
                <a:defRPr/>
              </a:pPr>
              <a:t>14.05.2024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C2C4FC85-58CD-4BCE-8EA2-2C7DAE75AFE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ln w="1905"/>
          <a:gradFill>
            <a:gsLst>
              <a:gs pos="0">
                <a:schemeClr val="accent6">
                  <a:shade val="20000"/>
                  <a:satMod val="200000"/>
                </a:schemeClr>
              </a:gs>
              <a:gs pos="78000">
                <a:schemeClr val="accent6">
                  <a:tint val="90000"/>
                  <a:shade val="89000"/>
                  <a:satMod val="220000"/>
                </a:schemeClr>
              </a:gs>
              <a:gs pos="100000">
                <a:schemeClr val="accent6">
                  <a:tint val="12000"/>
                  <a:satMod val="255000"/>
                </a:schemeClr>
              </a:gs>
            </a:gsLst>
            <a:lin ang="5400000"/>
          </a:gradFill>
          <a:effectLst>
            <a:innerShdw blurRad="69850" dist="43180" dir="5400000">
              <a:srgbClr val="000000">
                <a:alpha val="65000"/>
              </a:srgbClr>
            </a:inn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548680"/>
            <a:ext cx="86409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Роль семьи  в  оказании  помощи  подростку  в кризисной  ситуации.</a:t>
            </a:r>
            <a:endParaRPr kumimoji="0" lang="ru-RU" sz="36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71600" y="5805264"/>
            <a:ext cx="69847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kern="0" dirty="0" smtClean="0">
                <a:solidFill>
                  <a:srgbClr val="003366"/>
                </a:solidFill>
                <a:latin typeface="Arial"/>
              </a:rPr>
              <a:t>Подготовила воспитатель МБОУ лицей</a:t>
            </a:r>
          </a:p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kern="0" dirty="0" smtClean="0">
                <a:solidFill>
                  <a:srgbClr val="003366"/>
                </a:solidFill>
                <a:latin typeface="Arial"/>
              </a:rPr>
              <a:t>Калиниченко Н.Э.</a:t>
            </a:r>
            <a:endParaRPr lang="ru-RU" sz="2400" kern="0" dirty="0">
              <a:solidFill>
                <a:sysClr val="windowText" lastClr="000000"/>
              </a:solidFill>
            </a:endParaRPr>
          </a:p>
        </p:txBody>
      </p:sp>
      <p:pic>
        <p:nvPicPr>
          <p:cNvPr id="27650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2030360"/>
            <a:ext cx="5000554" cy="35588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467544" y="764704"/>
          <a:ext cx="8208912" cy="530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38778"/>
                <a:gridCol w="4570134"/>
              </a:tblGrid>
              <a:tr h="370840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Реакция на жизненные ситуации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Норма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Отклонения от нормы</a:t>
                      </a:r>
                      <a:r>
                        <a:rPr lang="ru-RU" dirty="0" smtClean="0"/>
                        <a:t>	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sz="2000" dirty="0" smtClean="0"/>
                        <a:t>Проявления кризиса бывают временами, кратковременны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dirty="0" smtClean="0"/>
                        <a:t>Симптомы кризиса наблюдаются постоянно </a:t>
                      </a:r>
                      <a:endParaRPr lang="ru-RU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sz="2000" dirty="0" smtClean="0"/>
                        <a:t>Относительно легко поддаются коррекции – можно договориться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dirty="0" smtClean="0"/>
                        <a:t>Не приемлют доводов и компромиссов </a:t>
                      </a:r>
                      <a:endParaRPr lang="ru-RU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sz="2000" dirty="0" smtClean="0"/>
                        <a:t>Проявляются примерно так же (по интенсивности, частоте, форме проявления), как у большинства одноклассников и других сверстников подростка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dirty="0" smtClean="0"/>
                        <a:t>Проявляются гораздо резче, интенсивнее, в более грубых формах, чем у большинства одноклассников и других сверстников подростка </a:t>
                      </a:r>
                      <a:endParaRPr lang="ru-RU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sz="2000" dirty="0" smtClean="0"/>
                        <a:t>Не выходят за рамки социальных норм поведения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Выходят за рамки социальных норм поведения 	</a:t>
                      </a:r>
                    </a:p>
                    <a:p>
                      <a:pPr algn="just"/>
                      <a:endParaRPr lang="ru-RU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285984" y="6286520"/>
            <a:ext cx="4572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	</a:t>
            </a:r>
          </a:p>
          <a:p>
            <a:r>
              <a:rPr lang="ru-RU" dirty="0" smtClean="0"/>
              <a:t>		</a:t>
            </a:r>
          </a:p>
          <a:p>
            <a:r>
              <a:rPr lang="ru-RU" dirty="0" smtClean="0"/>
              <a:t>		</a:t>
            </a:r>
          </a:p>
          <a:p>
            <a:r>
              <a:rPr lang="ru-RU" dirty="0" smtClean="0"/>
              <a:t>		</a:t>
            </a:r>
          </a:p>
          <a:p>
            <a:r>
              <a:rPr lang="ru-RU" dirty="0" smtClean="0"/>
              <a:t>	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23528" y="188640"/>
          <a:ext cx="8496944" cy="64577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84104"/>
                <a:gridCol w="4512840"/>
              </a:tblGrid>
              <a:tr h="13749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 благополучным </a:t>
                      </a:r>
                      <a:r>
                        <a:rPr lang="ru-RU" sz="20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детям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 «трудным» детям</a:t>
                      </a:r>
                      <a:endParaRPr lang="ru-RU" sz="11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1.Видеть в каждом ученике уникальную личность, уважать ее, понимать, принимать, верить в нее.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Любить и уважать «трудных» сложнее, чем хороших детей, но любовь и забота нужны им больше, т.к. </a:t>
                      </a: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они обделены 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этими эмоциями. </a:t>
                      </a: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Не 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ломать </a:t>
                      </a: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резко</a:t>
                      </a:r>
                      <a:r>
                        <a:rPr lang="ru-RU" sz="1600" baseline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их </a:t>
                      </a: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взгляды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даже если они </a:t>
                      </a:r>
                      <a:r>
                        <a:rPr lang="ru-RU" sz="16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ошибоч-ны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а влиять на них постепенно. </a:t>
                      </a: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Забывать плохое, 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прощать, помнить </a:t>
                      </a: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хорошее, верить в</a:t>
                      </a:r>
                      <a:r>
                        <a:rPr lang="ru-RU" sz="1600" baseline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исправление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2.Создавать такую обстановку ученья, общения, труда, чтобы  каждый ученик </a:t>
                      </a: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чувствовал</a:t>
                      </a:r>
                      <a:r>
                        <a:rPr lang="ru-RU" sz="1600" baseline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себя личностью, ощущал 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внимание лично к нему.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Предоставлять  возможность проявить себя с положительной стороны, скомпенсировать его недостатки выявлением положительных сторон.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3.Исключить принуждение, а также всякое выделение недостатков подростка.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Предъявляя требования к «трудному», нельзя угрожать, вспоминать прошлые грехи, брать обещания, которые он не может </a:t>
                      </a: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выполнить.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4.  Создавать атмосферу "успеха", помогать им  учиться "победно", обретать уверенность в своих силах и способностях.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Искать положительное в «трудном»; не скупиться на поощрение и похвалу всех хороших сторон и социально ценных поступков.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5.Учить обучающегося видеть личность как в самом себе, так и в каждом из окружающих; развивать причастность к своему коллективу и к социуму.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Всячески поддерживать усилия «трудного» по самовоспитанию и перевоспитанию, создавая для этого специальные педагогические ситуации; вовлекать и включать его  в жизнь коллектива.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6.Завоевывать уважение и доверие учеников, стараться быть интересной и значимой личностью.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Влиять на «трудного», прежде всего, примером собственного поведения, доброго, справедливого отношения к людям.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188640"/>
            <a:ext cx="8352928" cy="72008"/>
          </a:xfrm>
        </p:spPr>
        <p:txBody>
          <a:bodyPr>
            <a:normAutofit fontScale="90000"/>
          </a:bodyPr>
          <a:lstStyle/>
          <a:p>
            <a:pPr algn="just" eaLnBrk="1" fontAlgn="auto" hangingPunct="1">
              <a:spcAft>
                <a:spcPts val="0"/>
              </a:spcAft>
              <a:defRPr/>
            </a:pP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r>
              <a:rPr lang="ru-RU" dirty="0" smtClean="0">
                <a:solidFill>
                  <a:schemeClr val="tx2"/>
                </a:solidFill>
                <a:effectLst/>
              </a:rPr>
              <a:t>Виды </a:t>
            </a:r>
            <a:r>
              <a:rPr lang="ru-RU" dirty="0">
                <a:solidFill>
                  <a:schemeClr val="tx2"/>
                </a:solidFill>
                <a:effectLst/>
              </a:rPr>
              <a:t>выхода из кризиса:</a:t>
            </a:r>
            <a:br>
              <a:rPr lang="ru-RU" dirty="0">
                <a:solidFill>
                  <a:schemeClr val="tx2"/>
                </a:solidFill>
                <a:effectLst/>
              </a:rPr>
            </a:br>
            <a:r>
              <a:rPr lang="ru-RU" sz="2700" dirty="0">
                <a:solidFill>
                  <a:schemeClr val="tx2"/>
                </a:solidFill>
                <a:effectLst/>
              </a:rPr>
              <a:t>Общение, учеба, спорт, творчество - именно в эти виды деятельности может уйти подросток в </a:t>
            </a:r>
            <a:r>
              <a:rPr lang="ru-RU" sz="2700" dirty="0" smtClean="0">
                <a:solidFill>
                  <a:schemeClr val="tx2"/>
                </a:solidFill>
                <a:effectLst/>
              </a:rPr>
              <a:t>этот период</a:t>
            </a:r>
            <a:r>
              <a:rPr lang="ru-RU" sz="2700" dirty="0">
                <a:solidFill>
                  <a:schemeClr val="tx2"/>
                </a:solidFill>
                <a:effectLst/>
              </a:rPr>
              <a:t>. </a:t>
            </a:r>
            <a:r>
              <a:rPr lang="ru-RU" sz="2700" dirty="0" smtClean="0">
                <a:solidFill>
                  <a:schemeClr val="tx2"/>
                </a:solidFill>
                <a:effectLst/>
              </a:rPr>
              <a:t/>
            </a:r>
            <a:br>
              <a:rPr lang="ru-RU" sz="2700" dirty="0" smtClean="0">
                <a:solidFill>
                  <a:schemeClr val="tx2"/>
                </a:solidFill>
                <a:effectLst/>
              </a:rPr>
            </a:br>
            <a:r>
              <a:rPr lang="ru-RU" sz="2700" dirty="0" smtClean="0">
                <a:solidFill>
                  <a:schemeClr val="tx2"/>
                </a:solidFill>
                <a:effectLst/>
              </a:rPr>
              <a:t>Как </a:t>
            </a:r>
            <a:r>
              <a:rPr lang="ru-RU" sz="2700" dirty="0">
                <a:solidFill>
                  <a:schemeClr val="tx2"/>
                </a:solidFill>
                <a:effectLst/>
              </a:rPr>
              <a:t>правило, любые успехи должны быть замечены </a:t>
            </a:r>
            <a:r>
              <a:rPr lang="ru-RU" sz="2700" dirty="0" smtClean="0">
                <a:solidFill>
                  <a:schemeClr val="tx2"/>
                </a:solidFill>
                <a:effectLst/>
              </a:rPr>
              <a:t>родителями, педагогами и теми людьми, </a:t>
            </a:r>
            <a:r>
              <a:rPr lang="ru-RU" sz="2700" dirty="0">
                <a:solidFill>
                  <a:schemeClr val="tx2"/>
                </a:solidFill>
                <a:effectLst/>
              </a:rPr>
              <a:t>мнение которых ценится больше всего и чрезвычайно важно для подростка</a:t>
            </a:r>
            <a:r>
              <a:rPr lang="ru-RU" sz="2700" dirty="0" smtClean="0">
                <a:solidFill>
                  <a:schemeClr val="tx2"/>
                </a:solidFill>
                <a:effectLst/>
              </a:rPr>
              <a:t>.</a:t>
            </a:r>
            <a:br>
              <a:rPr lang="ru-RU" sz="2700" dirty="0" smtClean="0">
                <a:solidFill>
                  <a:schemeClr val="tx2"/>
                </a:solidFill>
                <a:effectLst/>
              </a:rPr>
            </a:br>
            <a:r>
              <a:rPr lang="ru-RU" sz="3100" dirty="0">
                <a:solidFill>
                  <a:schemeClr val="tx2"/>
                </a:solidFill>
                <a:effectLst/>
              </a:rPr>
              <a:t/>
            </a:r>
            <a:br>
              <a:rPr lang="ru-RU" sz="3100" dirty="0">
                <a:solidFill>
                  <a:schemeClr val="tx2"/>
                </a:solidFill>
                <a:effectLst/>
              </a:rPr>
            </a:br>
            <a:endParaRPr lang="ru-RU" sz="3100" dirty="0">
              <a:solidFill>
                <a:schemeClr val="tx2"/>
              </a:solidFill>
            </a:endParaRPr>
          </a:p>
        </p:txBody>
      </p:sp>
      <p:pic>
        <p:nvPicPr>
          <p:cNvPr id="14338" name="Picture 2" descr="Шаг во взрослый мир. Когда «отпустить» подростка? | Аргументы и Факт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3284984"/>
            <a:ext cx="4878304" cy="32394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23527" y="276998"/>
            <a:ext cx="8496945" cy="630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600" b="1" dirty="0" smtClean="0">
                <a:solidFill>
                  <a:srgbClr val="003399"/>
                </a:solidFill>
                <a:ea typeface="Calibri" pitchFamily="34" charset="0"/>
                <a:cs typeface="Times New Roman" pitchFamily="18" charset="0"/>
              </a:rPr>
              <a:t>Как</a:t>
            </a: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rgbClr val="003399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поддерживать эмоциональную связь с подростком?</a:t>
            </a:r>
            <a:endParaRPr kumimoji="0" lang="ru-RU" sz="2600" b="1" i="0" u="none" strike="noStrike" cap="none" normalizeH="0" baseline="0" dirty="0" smtClean="0">
              <a:ln>
                <a:noFill/>
              </a:ln>
              <a:solidFill>
                <a:srgbClr val="003399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— Выражать поддержку способами, близкими и понятными именно вашему ребёнку (это могут быть объятия, совместные занятия, подарки, вкусная еда, похвала и др.).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— Направлять эмоции ребёнка в социально приемлемые формы (агрессию в активные виды спорта, физические нагрузки; душевные переживания в доверительные разговоры с близкими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творчество).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— Стараться поддерживать режим дня подростка (сон, режим питания).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Чаще давать подростку возможность получать радость, удовлетворение от повседневных удовольствий (вкусная еда, принятие расслабляющей ванны, красивая одежда, поход на концерт, в кафе и т.д.)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— Помогать конструктивно решать проблемы с учёбой. Помнить, что физическое и психологическое благополучие ребёнка важнее школьных оценок.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— Научиться самому и научить ребенка применять навыки расслабления, регуляции своего эмоционального состояния в сложных, критических для него ситуациях.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— При необходимости обращаться за консультацией к специалисту (неврологу, детскому психологу, психиатру, семейному психологу – в зависимости от ситуации).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EFF4FB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86" y="357166"/>
            <a:ext cx="7572428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3399"/>
                </a:solidFill>
              </a:rPr>
              <a:t>Что делать родителю в трудных ситуациях?</a:t>
            </a:r>
          </a:p>
          <a:p>
            <a:r>
              <a:rPr lang="ru-RU" sz="2800" b="1" dirty="0" smtClean="0"/>
              <a:t>1.Сохраняйте спокойствие. </a:t>
            </a:r>
          </a:p>
          <a:p>
            <a:r>
              <a:rPr lang="ru-RU" dirty="0" smtClean="0"/>
              <a:t>Развивайте у ребенка навыки преодоления сложных ситуаций, учите справляться со стрессом!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2571744"/>
            <a:ext cx="2599859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3571868" y="2071678"/>
            <a:ext cx="5286412" cy="46979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sz="2800" b="1" dirty="0" smtClean="0"/>
              <a:t>2. Оцените степень Вашего участия. </a:t>
            </a:r>
          </a:p>
          <a:p>
            <a:r>
              <a:rPr lang="ru-RU" dirty="0" smtClean="0"/>
              <a:t>Составьте список, что самое важное в Вашей жизни (запишите в столбик).</a:t>
            </a:r>
          </a:p>
          <a:p>
            <a:r>
              <a:rPr lang="ru-RU" dirty="0" smtClean="0"/>
              <a:t>С левой стороны расставьте номера:</a:t>
            </a:r>
          </a:p>
          <a:p>
            <a:r>
              <a:rPr lang="ru-RU" dirty="0" smtClean="0"/>
              <a:t>1–самое важное, </a:t>
            </a:r>
          </a:p>
          <a:p>
            <a:r>
              <a:rPr lang="ru-RU" dirty="0" smtClean="0"/>
              <a:t>2 –менее важно. </a:t>
            </a:r>
          </a:p>
          <a:p>
            <a:pPr algn="just"/>
            <a:r>
              <a:rPr lang="ru-RU" dirty="0" smtClean="0"/>
              <a:t>Вспомните, например, вчерашний день. С правой стороны столбика напишите, сколько времени (часов, минут) Вы уделили этому. </a:t>
            </a:r>
          </a:p>
          <a:p>
            <a:r>
              <a:rPr lang="ru-RU" dirty="0" smtClean="0"/>
              <a:t>Сравните номер слева и время, указанное справа. </a:t>
            </a:r>
          </a:p>
          <a:p>
            <a:pPr algn="just"/>
            <a:r>
              <a:rPr lang="ru-RU" dirty="0" smtClean="0"/>
              <a:t>А теперь посмотрите, какое место занимает ребенок этом в ряду? Сколько времени Вы уделили ему?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357166"/>
            <a:ext cx="500066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3.Установите доверительный контакт.</a:t>
            </a:r>
          </a:p>
          <a:p>
            <a:pPr algn="just"/>
            <a:endParaRPr lang="ru-RU" dirty="0" smtClean="0"/>
          </a:p>
          <a:p>
            <a:pPr algn="just"/>
            <a:r>
              <a:rPr lang="ru-RU" dirty="0" smtClean="0"/>
              <a:t>Подумайте о том, как Вы любите </a:t>
            </a:r>
          </a:p>
          <a:p>
            <a:pPr algn="just"/>
            <a:r>
              <a:rPr lang="ru-RU" dirty="0" smtClean="0"/>
              <a:t>своего ребенка, выпишите на листочек</a:t>
            </a:r>
          </a:p>
          <a:p>
            <a:pPr algn="just"/>
            <a:r>
              <a:rPr lang="ru-RU" dirty="0" smtClean="0"/>
              <a:t>все то, за что Вы можете его похвалить, </a:t>
            </a:r>
          </a:p>
          <a:p>
            <a:pPr algn="just"/>
            <a:r>
              <a:rPr lang="ru-RU" dirty="0" smtClean="0"/>
              <a:t>все то, за что Вы можете ему сказать</a:t>
            </a:r>
          </a:p>
          <a:p>
            <a:pPr algn="just"/>
            <a:r>
              <a:rPr lang="ru-RU" dirty="0" smtClean="0"/>
              <a:t>спасибо.</a:t>
            </a:r>
          </a:p>
          <a:p>
            <a:pPr algn="just"/>
            <a:r>
              <a:rPr lang="ru-RU" b="1" dirty="0" smtClean="0"/>
              <a:t>Скажите об этом ребенку сегодня.</a:t>
            </a:r>
          </a:p>
          <a:p>
            <a:pPr algn="just"/>
            <a:r>
              <a:rPr lang="ru-RU" b="1" dirty="0" smtClean="0"/>
              <a:t>Говорите об этом ребенку каждый день.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7950" y="285729"/>
            <a:ext cx="2071702" cy="339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428596" y="3571876"/>
            <a:ext cx="828680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4.Поддерживайте доверительные отношения с ребенком. Учитесь понимать язык, на котором говорит Ваш ребенок.</a:t>
            </a:r>
          </a:p>
          <a:p>
            <a:pPr algn="just"/>
            <a:r>
              <a:rPr lang="ru-RU" dirty="0" smtClean="0"/>
              <a:t>Всегда воспринимайте его проблемы и переживания серьезно, без критики и насмешек. Говорите с ним о его переживаниях, чувствах, эмоциях. Обсуждайте ближайшее и далекое будущее.Заботьтесь о том, чтобы подросток «принимал» свое тело, себя таким, какой он есть. Поддерживайте семейные традиции и ритуалы. Старайтесь поддерживать режим дня подростка. Поощряйте ребенка к заботе о ближних (старшее поколение, младшие дети, домашние питомцы).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214290"/>
            <a:ext cx="7715304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5.Создайте домашнюю традицию ежедневно обсуждать проблемы и трудности. </a:t>
            </a:r>
          </a:p>
          <a:p>
            <a:pPr algn="just"/>
            <a:r>
              <a:rPr lang="ru-RU" dirty="0" smtClean="0"/>
              <a:t>Делитесь с ребенком своими трудностями. Показывайте, что все они разрешимы. Говорите о способах разрешения проблем и людях, которые в этом помогают. Спрашивайте о его проблемах и трудностях. Вместе ищите способы их разрешения. Говорите о том, что вместе вы всегда найдете выход из любой ситуации.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14348" y="2571744"/>
            <a:ext cx="464347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6. Контролируйте пребывание ребенка в сети. </a:t>
            </a:r>
            <a:endParaRPr lang="ru-RU" sz="28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42910" y="3995678"/>
            <a:ext cx="7786742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7.Учите ребенка и справляться с трудностями. </a:t>
            </a:r>
          </a:p>
          <a:p>
            <a:pPr algn="just"/>
            <a:r>
              <a:rPr lang="ru-RU" dirty="0" smtClean="0"/>
              <a:t>Научите ребенка, принимая решение, просчитывать его последствия меру ответственности. Постарайтесь задавать открытые вопросы, над которыми надо подумать и не ограничиваться односложным «да» или «нет».Расскажите о людях, к которым можно обратиться за помощью трудных ситуациях, службах экстренной помощи. Научите ребенка выражать свои эмоции социально приемлемых формах. Научите ребенка расслабляться, управлять своими эмоциями сложных, критических для него ситуациях.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5796136" y="2276872"/>
            <a:ext cx="1892040" cy="1869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285728"/>
            <a:ext cx="8001056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pPr algn="just"/>
            <a:r>
              <a:rPr lang="ru-RU" sz="2800" b="1" dirty="0" smtClean="0"/>
              <a:t>8.Говорите по душам. </a:t>
            </a:r>
          </a:p>
          <a:p>
            <a:pPr algn="just"/>
            <a:r>
              <a:rPr lang="ru-RU" dirty="0" smtClean="0"/>
              <a:t>Перед началом разговора проговорите про себя, как Вы любите своего ребенка, что он ценнее всего в этой жизни. Выслушивайте и постарайтесь услышать. Обсуждайте проблемы открыто, это снимает тревожность. Подчеркивайте временный характер проблем, вселяйте надежду .Обещайте, что без его согласия Вы не расскажете никому о разговоре. Ищите конструктивные выходы из ситуации. Не оставляйте подростка в одиночестве даже после успешного разговора.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3143248"/>
            <a:ext cx="4897200" cy="3360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357166"/>
            <a:ext cx="8072494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2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Анкетирование родителей </a:t>
            </a:r>
            <a:endParaRPr lang="ru-RU" sz="2800" b="1" dirty="0" smtClean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sz="1200" b="1" dirty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Предлагаю </a:t>
            </a: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ответить Вам на некоторые вопросы, которые помогут увидеть и отразить картину взаимоотношений с вашим ребенком.</a:t>
            </a:r>
          </a:p>
          <a:p>
            <a:pPr lvl="0" algn="just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Рождение вашего ребенка было желанным?</a:t>
            </a:r>
          </a:p>
          <a:p>
            <a:pPr lvl="0" algn="just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Вы каждый день его целуете, говорите ласковые слова или шутите с ним?</a:t>
            </a:r>
          </a:p>
          <a:p>
            <a:pPr lvl="0" algn="just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Вы с ним каждый вечер разговариваете по душам и обсуждаете прожитый им день?</a:t>
            </a:r>
          </a:p>
          <a:p>
            <a:pPr lvl="0" algn="just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Раз в неделю проводите с ним досуг (кино, концерт, театр, посещение родственников и т.д.)?</a:t>
            </a:r>
          </a:p>
          <a:p>
            <a:pPr lvl="0" algn="just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Вы обсуждаете с ним создавшиеся семейные проблемы, ситуации, планы?</a:t>
            </a:r>
          </a:p>
          <a:p>
            <a:pPr lvl="0" algn="just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Вы обсуждаете с ним его имидж, моду, манеру одеваться?</a:t>
            </a:r>
          </a:p>
          <a:p>
            <a:pPr lvl="0" algn="just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Вы знаете его друзей (чем они занимаются, где живут)?</a:t>
            </a:r>
          </a:p>
          <a:p>
            <a:pPr lvl="0" algn="just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Вы в курсе о его время провождении, хобби, занятиях?</a:t>
            </a:r>
          </a:p>
          <a:p>
            <a:pPr lvl="0" algn="just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 Вы в курсе его влюбленности, симпатиях?</a:t>
            </a:r>
          </a:p>
          <a:p>
            <a:pPr lvl="0" algn="just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 Вы знаете о его недругах, недоброжелателях, врагах?</a:t>
            </a:r>
          </a:p>
          <a:p>
            <a:pPr lvl="0" algn="just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11. Вы знаете, какой любимый предмет в школе/колледже?</a:t>
            </a:r>
          </a:p>
          <a:p>
            <a:pPr lvl="0" algn="just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12. Вы знаете кто у него любимый преподаватель в колледже?</a:t>
            </a:r>
          </a:p>
          <a:p>
            <a:pPr lvl="0" algn="just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13. Вы знаете, какой у него самый нелюбимый учитель и почему?</a:t>
            </a:r>
          </a:p>
          <a:p>
            <a:pPr lvl="0" algn="just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14. Вы первым идете на примирение, разговор?</a:t>
            </a:r>
          </a:p>
          <a:p>
            <a:pPr lvl="0" algn="just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15. Вы не оскорбляете и не унижаете своего ребенка?</a:t>
            </a:r>
          </a:p>
        </p:txBody>
      </p:sp>
    </p:spTree>
    <p:extLst>
      <p:ext uri="{BB962C8B-B14F-4D97-AF65-F5344CB8AC3E}">
        <p14:creationId xmlns:p14="http://schemas.microsoft.com/office/powerpoint/2010/main" xmlns="" val="41672196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596" y="1714488"/>
            <a:ext cx="82296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>
                <a:solidFill>
                  <a:schemeClr val="tx2"/>
                </a:solidFill>
              </a:rPr>
              <a:t>Службы психологической помощи:</a:t>
            </a:r>
            <a:br>
              <a:rPr lang="ru-RU" dirty="0">
                <a:solidFill>
                  <a:schemeClr val="tx2"/>
                </a:solidFill>
              </a:rPr>
            </a:br>
            <a:r>
              <a:rPr lang="ru-RU" dirty="0">
                <a:solidFill>
                  <a:schemeClr val="tx2"/>
                </a:solidFill>
              </a:rPr>
              <a:t>Детский телефон доверия</a:t>
            </a:r>
          </a:p>
        </p:txBody>
      </p:sp>
      <p:pic>
        <p:nvPicPr>
          <p:cNvPr id="19459" name="Объект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2428860" y="2857496"/>
            <a:ext cx="5145639" cy="3625857"/>
          </a:xfrm>
        </p:spPr>
      </p:pic>
      <p:sp>
        <p:nvSpPr>
          <p:cNvPr id="4" name="Прямоугольник 3"/>
          <p:cNvSpPr/>
          <p:nvPr/>
        </p:nvSpPr>
        <p:spPr>
          <a:xfrm>
            <a:off x="928662" y="285728"/>
            <a:ext cx="7500990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9.Обращайтесь  за помощью к специалистам.</a:t>
            </a:r>
          </a:p>
          <a:p>
            <a:pPr algn="ctr"/>
            <a:r>
              <a:rPr lang="ru-RU" dirty="0" smtClean="0"/>
              <a:t>Обращение не несет за собой никаких негативных последствий.</a:t>
            </a:r>
          </a:p>
          <a:p>
            <a:pPr algn="ctr"/>
            <a:r>
              <a:rPr lang="ru-RU" dirty="0" smtClean="0"/>
              <a:t>Используйте полезные ресурсы.</a:t>
            </a:r>
          </a:p>
          <a:p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428604"/>
            <a:ext cx="691276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dirty="0" smtClean="0">
                <a:solidFill>
                  <a:srgbClr val="003399"/>
                </a:solidFill>
              </a:rPr>
              <a:t>Подростковый возраст — непростой этап перехода от детства к взрослости: «От одного берега горной реки  по канатному мостику до другого берега»</a:t>
            </a:r>
            <a:endParaRPr lang="ru-RU" sz="3200" b="1" dirty="0">
              <a:solidFill>
                <a:srgbClr val="003399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68" y="3211866"/>
            <a:ext cx="4816556" cy="3003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626" name="AutoShape 2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628" name="AutoShape 4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630" name="AutoShape 6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7" y="2996952"/>
            <a:ext cx="3816423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57224" y="0"/>
            <a:ext cx="7643866" cy="126876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dirty="0" smtClean="0">
                <a:solidFill>
                  <a:srgbClr val="003399"/>
                </a:solidFill>
              </a:rPr>
              <a:t>Активное слушание</a:t>
            </a:r>
            <a:br>
              <a:rPr lang="ru-RU" sz="3600" dirty="0" smtClean="0">
                <a:solidFill>
                  <a:srgbClr val="003399"/>
                </a:solidFill>
              </a:rPr>
            </a:br>
            <a:r>
              <a:rPr lang="ru-RU" sz="3600" dirty="0" smtClean="0">
                <a:solidFill>
                  <a:srgbClr val="003399"/>
                </a:solidFill>
              </a:rPr>
              <a:t>(помогающее слушание)</a:t>
            </a:r>
            <a:endParaRPr lang="ru-RU" sz="3600" dirty="0">
              <a:solidFill>
                <a:srgbClr val="003399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42910" y="1214422"/>
            <a:ext cx="800105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/>
              <a:t>АКТИВНОЕ СЛУШАНИЕ –это не новый способ воздействия на ребенка в "свою пользу", </a:t>
            </a:r>
          </a:p>
          <a:p>
            <a:pPr algn="just"/>
            <a:r>
              <a:rPr lang="ru-RU" sz="2000" dirty="0" smtClean="0"/>
              <a:t>а путь установления </a:t>
            </a:r>
            <a:r>
              <a:rPr lang="ru-RU" sz="2000" b="1" dirty="0" smtClean="0"/>
              <a:t>лучшего контакта с ребенком, способ показать, что вы его безусловно принимаете со всеми его отказами, бедами, переживаниями.</a:t>
            </a:r>
            <a:endParaRPr lang="ru-RU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2852936"/>
            <a:ext cx="785932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Правила «активного. слушания»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Повернуться к ребенку лицом.</a:t>
            </a:r>
          </a:p>
          <a:p>
            <a:r>
              <a:rPr lang="ru-RU" dirty="0" smtClean="0"/>
              <a:t>Говорить реплики в утвердительной </a:t>
            </a:r>
          </a:p>
          <a:p>
            <a:r>
              <a:rPr lang="ru-RU" dirty="0" smtClean="0"/>
              <a:t>форме, не задавать вопросы.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«Держать паузу», чтобы дать ребенку </a:t>
            </a:r>
          </a:p>
          <a:p>
            <a:r>
              <a:rPr lang="ru-RU" dirty="0" smtClean="0"/>
              <a:t>возможность  разобраться со своими </a:t>
            </a:r>
          </a:p>
          <a:p>
            <a:r>
              <a:rPr lang="ru-RU" dirty="0" smtClean="0"/>
              <a:t>переживаниями, почувствовать, </a:t>
            </a:r>
          </a:p>
          <a:p>
            <a:r>
              <a:rPr lang="ru-RU" dirty="0" smtClean="0"/>
              <a:t>что вы рядом.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Обозначить чувство ребенка.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5517232"/>
            <a:ext cx="79208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Пример «активного слушания»</a:t>
            </a:r>
          </a:p>
          <a:p>
            <a:r>
              <a:rPr lang="ru-RU" dirty="0" smtClean="0"/>
              <a:t>Подросток : «Я больше не могу доверять  Дмитрию». </a:t>
            </a:r>
          </a:p>
          <a:p>
            <a:r>
              <a:rPr lang="ru-RU" dirty="0" smtClean="0"/>
              <a:t>Родитель: «Не можешь больше ему доверять», «Ты рассердилась на него».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323528" y="188640"/>
            <a:ext cx="8424935" cy="6494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3399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Структура разговора и примеры фраз для оказания эмоциональной поддержки: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3399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1) Начало разговора: «Мне показалось, что в последнее время ты выглядишь расстроенным, у тебя что-то случилось?»;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2) Активное слушание. Пересказать то, что ребёнок рассказал вам, чтобы он убедился, что вы действительно поняли суть услышанного и ничего не 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ропустили мимо ушей: «Правильно ли я тебя понял(а), что …?»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3) Прояснение намерений: «Бывало ли тебе так тяжело, что тебе хотелось, чтобы это все поскорее закончилось?»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4) Расширение перспективы: «Давай подумаем, какие могут быть выходы из этой ситуации? Как ты раньше справлялся с трудностями? Что бы ты сказал, если бы на твоем месте был твой друг?»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5) Нормализация, вселение надежды: «Иногда мы все чувствуем себя подавленными, неспособными что-либо изменить, но потом это состояние проходит».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86" y="500042"/>
            <a:ext cx="771530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  Что </a:t>
            </a:r>
            <a:r>
              <a:rPr lang="ru-RU" sz="2400" b="1" dirty="0" smtClean="0"/>
              <a:t>делать родителям, когда их переполняют эмоции?</a:t>
            </a:r>
          </a:p>
          <a:p>
            <a:pPr algn="ctr"/>
            <a:r>
              <a:rPr lang="ru-RU" sz="2000" dirty="0" smtClean="0"/>
              <a:t>Если ребенок вызывает у вас своим поведением отрицательные переживания, сообщите ему об этом через «</a:t>
            </a:r>
            <a:r>
              <a:rPr lang="ru-RU" sz="2000" dirty="0" err="1" smtClean="0"/>
              <a:t>Я-Сообщение</a:t>
            </a:r>
            <a:r>
              <a:rPr lang="ru-RU" sz="2000" dirty="0" smtClean="0"/>
              <a:t>».</a:t>
            </a:r>
            <a:endParaRPr lang="ru-RU" sz="2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42910" y="1714488"/>
            <a:ext cx="7572428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Преимущества  «Я –Сообщений»</a:t>
            </a:r>
          </a:p>
          <a:p>
            <a:r>
              <a:rPr lang="ru-RU" dirty="0" smtClean="0"/>
              <a:t>•Выражение своих негативных чувств в необидной для ребенка форме.</a:t>
            </a:r>
          </a:p>
          <a:p>
            <a:r>
              <a:rPr lang="ru-RU" dirty="0" smtClean="0"/>
              <a:t>•Дети становятся ближе к родителям.</a:t>
            </a:r>
          </a:p>
          <a:p>
            <a:r>
              <a:rPr lang="ru-RU" dirty="0" smtClean="0"/>
              <a:t>•Дети становятся искреннее в выражении своих чувств.</a:t>
            </a:r>
          </a:p>
          <a:p>
            <a:r>
              <a:rPr lang="ru-RU" dirty="0" smtClean="0"/>
              <a:t>•Детям предоставляется возможность самим принять решение .</a:t>
            </a:r>
          </a:p>
          <a:p>
            <a:r>
              <a:rPr lang="ru-RU" dirty="0" smtClean="0"/>
              <a:t>•Дети начинают учитывать наши желания и переживания.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3786190"/>
            <a:ext cx="392909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Правила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 Выражать отрицательное переживание от первого лица(Я…  У меня… Мне…).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 Обозначать эмоцию(злюсь, гневаюсь, расстраиваюсь, переживаю…).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 Выражать чувство истинной силы.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283968" y="3786190"/>
            <a:ext cx="4502842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Примеры: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Я не люблю, когда дети ходят </a:t>
            </a:r>
            <a:r>
              <a:rPr lang="ru-RU" dirty="0" err="1" smtClean="0"/>
              <a:t>растрепан-ными</a:t>
            </a:r>
            <a:r>
              <a:rPr lang="ru-RU" dirty="0" smtClean="0"/>
              <a:t>, </a:t>
            </a:r>
            <a:r>
              <a:rPr lang="ru-RU" dirty="0" smtClean="0"/>
              <a:t>и </a:t>
            </a:r>
            <a:r>
              <a:rPr lang="ru-RU" dirty="0" smtClean="0"/>
              <a:t>МНЕ стыдно от взглядов соседей.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Перестань тут ходить, ТЫ мне мешаешь!</a:t>
            </a:r>
          </a:p>
          <a:p>
            <a:pPr>
              <a:buFont typeface="Wingdings" pitchFamily="2" charset="2"/>
              <a:buChar char="ü"/>
            </a:pPr>
            <a:r>
              <a:rPr lang="ru-RU" dirty="0" err="1" smtClean="0"/>
              <a:t>МНЕтрудно</a:t>
            </a:r>
            <a:r>
              <a:rPr lang="ru-RU" dirty="0" smtClean="0"/>
              <a:t> собираться на работу, когда </a:t>
            </a:r>
            <a:endParaRPr lang="ru-RU" dirty="0" smtClean="0"/>
          </a:p>
          <a:p>
            <a:r>
              <a:rPr lang="ru-RU" dirty="0" smtClean="0"/>
              <a:t>Я </a:t>
            </a:r>
            <a:r>
              <a:rPr lang="ru-RU" dirty="0" smtClean="0"/>
              <a:t>все время отвлекаюсь.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ТЫ не мог бы тише включить музыку!</a:t>
            </a:r>
          </a:p>
          <a:p>
            <a:r>
              <a:rPr lang="ru-RU" dirty="0" smtClean="0"/>
              <a:t>МЕНЯ очень утомляет громкая музыка.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0" dirty="0">
                <a:effectLst/>
              </a:rPr>
              <a:t/>
            </a:r>
            <a:br>
              <a:rPr lang="ru-RU" b="0" dirty="0">
                <a:effectLst/>
              </a:rPr>
            </a:br>
            <a:r>
              <a:rPr lang="ru-RU" b="0" dirty="0">
                <a:effectLst/>
              </a:rPr>
              <a:t/>
            </a:r>
            <a:br>
              <a:rPr lang="ru-RU" b="0" dirty="0">
                <a:effectLst/>
              </a:rPr>
            </a:br>
            <a:r>
              <a:rPr lang="ru-RU" b="0" dirty="0">
                <a:effectLst/>
              </a:rPr>
              <a:t/>
            </a:r>
            <a:br>
              <a:rPr lang="ru-RU" b="0" dirty="0">
                <a:effectLst/>
              </a:rPr>
            </a:br>
            <a:r>
              <a:rPr lang="ru-RU" b="0" dirty="0">
                <a:effectLst/>
              </a:rPr>
              <a:t/>
            </a:r>
            <a:br>
              <a:rPr lang="ru-RU" b="0" dirty="0">
                <a:effectLst/>
              </a:rPr>
            </a:br>
            <a:r>
              <a:rPr lang="ru-RU" b="0" dirty="0">
                <a:effectLst/>
              </a:rPr>
              <a:t/>
            </a:r>
            <a:br>
              <a:rPr lang="ru-RU" b="0" dirty="0">
                <a:effectLst/>
              </a:rPr>
            </a:br>
            <a:r>
              <a:rPr lang="ru-RU" b="0" dirty="0">
                <a:effectLst/>
              </a:rPr>
              <a:t/>
            </a:r>
            <a:br>
              <a:rPr lang="ru-RU" b="0" dirty="0">
                <a:effectLst/>
              </a:rPr>
            </a:br>
            <a:r>
              <a:rPr lang="ru-RU" b="0" dirty="0">
                <a:effectLst/>
              </a:rPr>
              <a:t/>
            </a:r>
            <a:br>
              <a:rPr lang="ru-RU" b="0" dirty="0">
                <a:effectLst/>
              </a:rPr>
            </a:br>
            <a:r>
              <a:rPr lang="ru-RU" b="0" dirty="0">
                <a:effectLst/>
              </a:rPr>
              <a:t/>
            </a:r>
            <a:br>
              <a:rPr lang="ru-RU" b="0" dirty="0">
                <a:effectLst/>
              </a:rPr>
            </a:br>
            <a:r>
              <a:rPr lang="ru-RU" b="0" dirty="0">
                <a:effectLst/>
              </a:rPr>
              <a:t/>
            </a:r>
            <a:br>
              <a:rPr lang="ru-RU" b="0" dirty="0">
                <a:effectLst/>
              </a:rPr>
            </a:br>
            <a:r>
              <a:rPr lang="ru-RU" b="0" dirty="0">
                <a:effectLst/>
              </a:rPr>
              <a:t/>
            </a:r>
            <a:br>
              <a:rPr lang="ru-RU" b="0" dirty="0">
                <a:effectLst/>
              </a:rPr>
            </a:br>
            <a:r>
              <a:rPr lang="ru-RU" b="0" dirty="0">
                <a:effectLst/>
              </a:rPr>
              <a:t/>
            </a:r>
            <a:br>
              <a:rPr lang="ru-RU" b="0" dirty="0">
                <a:effectLst/>
              </a:rPr>
            </a:br>
            <a:r>
              <a:rPr lang="ru-RU" b="0" dirty="0">
                <a:effectLst/>
              </a:rPr>
              <a:t/>
            </a:r>
            <a:br>
              <a:rPr lang="ru-RU" b="0" dirty="0">
                <a:effectLst/>
              </a:rPr>
            </a:br>
            <a:r>
              <a:rPr lang="ru-RU" b="0" dirty="0">
                <a:effectLst/>
              </a:rPr>
              <a:t/>
            </a:r>
            <a:br>
              <a:rPr lang="ru-RU" b="0" dirty="0">
                <a:effectLst/>
              </a:rPr>
            </a:br>
            <a:r>
              <a:rPr lang="ru-RU" b="0" dirty="0">
                <a:effectLst/>
              </a:rPr>
              <a:t/>
            </a:r>
            <a:br>
              <a:rPr lang="ru-RU" b="0" dirty="0">
                <a:effectLst/>
              </a:rPr>
            </a:br>
            <a:r>
              <a:rPr lang="ru-RU" b="0" dirty="0">
                <a:effectLst/>
              </a:rPr>
              <a:t/>
            </a:r>
            <a:br>
              <a:rPr lang="ru-RU" b="0" dirty="0">
                <a:effectLst/>
              </a:rPr>
            </a:br>
            <a:r>
              <a:rPr lang="ru-RU" b="0" dirty="0">
                <a:effectLst/>
              </a:rPr>
              <a:t/>
            </a:r>
            <a:br>
              <a:rPr lang="ru-RU" b="0" dirty="0">
                <a:effectLst/>
              </a:rPr>
            </a:br>
            <a:r>
              <a:rPr lang="ru-RU" b="0" dirty="0">
                <a:effectLst/>
              </a:rPr>
              <a:t/>
            </a:r>
            <a:br>
              <a:rPr lang="ru-RU" b="0" dirty="0">
                <a:effectLst/>
              </a:rPr>
            </a:br>
            <a:r>
              <a:rPr lang="ru-RU" b="0" dirty="0">
                <a:effectLst/>
              </a:rPr>
              <a:t/>
            </a:r>
            <a:br>
              <a:rPr lang="ru-RU" b="0" dirty="0">
                <a:effectLst/>
              </a:rPr>
            </a:br>
            <a:r>
              <a:rPr lang="ru-RU" b="0" dirty="0">
                <a:effectLst/>
              </a:rPr>
              <a:t/>
            </a:r>
            <a:br>
              <a:rPr lang="ru-RU" b="0" dirty="0">
                <a:effectLst/>
              </a:rPr>
            </a:br>
            <a:r>
              <a:rPr lang="ru-RU" b="0" dirty="0">
                <a:effectLst/>
              </a:rPr>
              <a:t/>
            </a:r>
            <a:br>
              <a:rPr lang="ru-RU" b="0" dirty="0">
                <a:effectLst/>
              </a:rPr>
            </a:br>
            <a:r>
              <a:rPr lang="ru-RU" b="0" dirty="0">
                <a:effectLst/>
              </a:rPr>
              <a:t/>
            </a:r>
            <a:br>
              <a:rPr lang="ru-RU" b="0" dirty="0">
                <a:effectLst/>
              </a:rPr>
            </a:br>
            <a:r>
              <a:rPr lang="ru-RU" b="0" dirty="0">
                <a:effectLst/>
              </a:rPr>
              <a:t/>
            </a:r>
            <a:br>
              <a:rPr lang="ru-RU" b="0" dirty="0">
                <a:effectLst/>
              </a:rPr>
            </a:br>
            <a:r>
              <a:rPr lang="ru-RU" b="0" dirty="0">
                <a:effectLst/>
              </a:rPr>
              <a:t/>
            </a:r>
            <a:br>
              <a:rPr lang="ru-RU" b="0" dirty="0">
                <a:effectLst/>
              </a:rPr>
            </a:br>
            <a:r>
              <a:rPr lang="ru-RU" sz="2700" b="0" dirty="0">
                <a:effectLst/>
              </a:rPr>
              <a:t/>
            </a:r>
            <a:br>
              <a:rPr lang="ru-RU" sz="2700" b="0" dirty="0">
                <a:effectLst/>
              </a:rPr>
            </a:br>
            <a:r>
              <a:rPr lang="ru-RU" b="0" dirty="0">
                <a:solidFill>
                  <a:schemeClr val="tx2"/>
                </a:solidFill>
                <a:effectLst/>
              </a:rPr>
              <a:t/>
            </a:r>
            <a:br>
              <a:rPr lang="ru-RU" b="0" dirty="0">
                <a:solidFill>
                  <a:schemeClr val="tx2"/>
                </a:solidFill>
                <a:effectLst/>
              </a:rPr>
            </a:br>
            <a:r>
              <a:rPr lang="ru-RU" b="0" dirty="0">
                <a:solidFill>
                  <a:schemeClr val="tx2"/>
                </a:solidFill>
                <a:effectLst/>
              </a:rPr>
              <a:t/>
            </a:r>
            <a:br>
              <a:rPr lang="ru-RU" b="0" dirty="0">
                <a:solidFill>
                  <a:schemeClr val="tx2"/>
                </a:solidFill>
                <a:effectLst/>
              </a:rPr>
            </a:br>
            <a:r>
              <a:rPr lang="ru-RU" b="0" dirty="0">
                <a:solidFill>
                  <a:schemeClr val="tx2"/>
                </a:solidFill>
                <a:effectLst/>
              </a:rPr>
              <a:t/>
            </a:r>
            <a:br>
              <a:rPr lang="ru-RU" b="0" dirty="0">
                <a:solidFill>
                  <a:schemeClr val="tx2"/>
                </a:solidFill>
                <a:effectLst/>
              </a:rPr>
            </a:br>
            <a:r>
              <a:rPr lang="ru-RU" b="0" dirty="0">
                <a:solidFill>
                  <a:schemeClr val="tx2"/>
                </a:solidFill>
                <a:effectLst/>
              </a:rPr>
              <a:t/>
            </a:r>
            <a:br>
              <a:rPr lang="ru-RU" b="0" dirty="0">
                <a:solidFill>
                  <a:schemeClr val="tx2"/>
                </a:solidFill>
                <a:effectLst/>
              </a:rPr>
            </a:br>
            <a:r>
              <a:rPr lang="ru-RU" b="0" dirty="0">
                <a:solidFill>
                  <a:schemeClr val="tx2"/>
                </a:solidFill>
                <a:effectLst/>
              </a:rPr>
              <a:t/>
            </a:r>
            <a:br>
              <a:rPr lang="ru-RU" b="0" dirty="0">
                <a:solidFill>
                  <a:schemeClr val="tx2"/>
                </a:solidFill>
                <a:effectLst/>
              </a:rPr>
            </a:br>
            <a:r>
              <a:rPr lang="ru-RU" b="0" dirty="0">
                <a:solidFill>
                  <a:schemeClr val="tx2"/>
                </a:solidFill>
                <a:effectLst/>
              </a:rPr>
              <a:t/>
            </a:r>
            <a:br>
              <a:rPr lang="ru-RU" b="0" dirty="0">
                <a:solidFill>
                  <a:schemeClr val="tx2"/>
                </a:solidFill>
                <a:effectLst/>
              </a:rPr>
            </a:br>
            <a:r>
              <a:rPr lang="ru-RU" b="0" dirty="0">
                <a:solidFill>
                  <a:schemeClr val="tx2"/>
                </a:solidFill>
                <a:effectLst/>
              </a:rPr>
              <a:t/>
            </a:r>
            <a:br>
              <a:rPr lang="ru-RU" b="0" dirty="0">
                <a:solidFill>
                  <a:schemeClr val="tx2"/>
                </a:solidFill>
                <a:effectLst/>
              </a:rPr>
            </a:br>
            <a:r>
              <a:rPr lang="ru-RU" b="0" dirty="0">
                <a:solidFill>
                  <a:schemeClr val="tx2"/>
                </a:solidFill>
                <a:effectLst/>
              </a:rPr>
              <a:t/>
            </a:r>
            <a:br>
              <a:rPr lang="ru-RU" b="0" dirty="0">
                <a:solidFill>
                  <a:schemeClr val="tx2"/>
                </a:solidFill>
                <a:effectLst/>
              </a:rPr>
            </a:br>
            <a:r>
              <a:rPr lang="ru-RU" b="0" dirty="0">
                <a:solidFill>
                  <a:schemeClr val="tx2"/>
                </a:solidFill>
                <a:effectLst/>
              </a:rPr>
              <a:t/>
            </a:r>
            <a:br>
              <a:rPr lang="ru-RU" b="0" dirty="0">
                <a:solidFill>
                  <a:schemeClr val="tx2"/>
                </a:solidFill>
                <a:effectLst/>
              </a:rPr>
            </a:br>
            <a:r>
              <a:rPr lang="ru-RU" b="0" dirty="0">
                <a:solidFill>
                  <a:schemeClr val="tx2"/>
                </a:solidFill>
                <a:effectLst/>
              </a:rPr>
              <a:t/>
            </a:r>
            <a:br>
              <a:rPr lang="ru-RU" b="0" dirty="0">
                <a:solidFill>
                  <a:schemeClr val="tx2"/>
                </a:solidFill>
                <a:effectLst/>
              </a:rPr>
            </a:br>
            <a:r>
              <a:rPr lang="ru-RU" b="0" dirty="0">
                <a:solidFill>
                  <a:schemeClr val="tx2"/>
                </a:solidFill>
                <a:effectLst/>
              </a:rPr>
              <a:t/>
            </a:r>
            <a:br>
              <a:rPr lang="ru-RU" b="0" dirty="0">
                <a:solidFill>
                  <a:schemeClr val="tx2"/>
                </a:solidFill>
                <a:effectLst/>
              </a:rPr>
            </a:br>
            <a:r>
              <a:rPr lang="ru-RU" b="0" dirty="0">
                <a:solidFill>
                  <a:schemeClr val="tx2"/>
                </a:solidFill>
                <a:effectLst/>
              </a:rPr>
              <a:t/>
            </a:r>
            <a:br>
              <a:rPr lang="ru-RU" b="0" dirty="0">
                <a:solidFill>
                  <a:schemeClr val="tx2"/>
                </a:solidFill>
                <a:effectLst/>
              </a:rPr>
            </a:br>
            <a:r>
              <a:rPr lang="ru-RU" b="0" dirty="0">
                <a:solidFill>
                  <a:schemeClr val="tx2"/>
                </a:solidFill>
                <a:effectLst/>
              </a:rPr>
              <a:t/>
            </a:r>
            <a:br>
              <a:rPr lang="ru-RU" b="0" dirty="0">
                <a:solidFill>
                  <a:schemeClr val="tx2"/>
                </a:solidFill>
                <a:effectLst/>
              </a:rPr>
            </a:br>
            <a:r>
              <a:rPr lang="ru-RU" b="0" dirty="0">
                <a:solidFill>
                  <a:schemeClr val="tx2"/>
                </a:solidFill>
                <a:effectLst/>
              </a:rPr>
              <a:t/>
            </a:r>
            <a:br>
              <a:rPr lang="ru-RU" b="0" dirty="0">
                <a:solidFill>
                  <a:schemeClr val="tx2"/>
                </a:solidFill>
                <a:effectLst/>
              </a:rPr>
            </a:br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428604"/>
            <a:ext cx="8286808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467544" y="237995"/>
            <a:ext cx="8172400" cy="646330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80C0"/>
                </a:solidFill>
                <a:effectLst/>
                <a:latin typeface="Corsiva"/>
                <a:ea typeface="Times New Roman" pitchFamily="18" charset="0"/>
                <a:cs typeface="Arial" pitchFamily="34" charset="0"/>
              </a:rPr>
              <a:t>ОРГАНИЗАЦИЯ ПОМОЩИ "ТРУДНЫМ" ДЕТЯМ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3399"/>
                </a:solidFill>
                <a:effectLst/>
                <a:latin typeface="Corsiva"/>
                <a:ea typeface="Times New Roman" pitchFamily="18" charset="0"/>
                <a:cs typeface="Arial" pitchFamily="34" charset="0"/>
              </a:rPr>
              <a:t>Организация педагогической помощи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3399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1. Создание благоприятных условий для развития личности "трудного" подростка.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2. Постоянное отслеживание пробелов в знаниях, умениях и навыках "трудных" обучающихся. Определение системы дополни тельных занятий, помощи и консультирования. Снятие синдрома неудачника".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3. Забота об укреплении положения  в классном коллективе, организация помощи "трудным" в выполнении общественных поручений.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4. Формирование положительной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Я-концепции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Создание личности обстановки успеха, одобрения, поддержки, доброжелательности. Анализ каждого этапа, результата деятельности обучающегося, его достижений. Поощрение положительных изменений. От авторитарной педагогики - к педагогике сотрудничества и заботы.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5. Оказание педагогической помощи родителям  «трудного» школьника. Учить их понимать ребенка, опираться на его положительные качества, контролировать его поведение и занятия в свободное время.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Corsiva"/>
                <a:ea typeface="Times New Roman" pitchFamily="18" charset="0"/>
                <a:cs typeface="Arial" pitchFamily="34" charset="0"/>
              </a:rPr>
              <a:t>Организация медицинской помощи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1. Оказание помощи медикаментозной, физиотерапевтической  и т. д.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2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Предупреждение привычек к курению, влечению к алкоголю и токсическим средствам. Показ отрицательных последствий, внушение и самовнушение.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539552" y="499897"/>
            <a:ext cx="7992888" cy="57861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3399"/>
                </a:solidFill>
                <a:effectLst/>
                <a:latin typeface="Corsiva" charset="0"/>
                <a:ea typeface="Times New Roman" pitchFamily="18" charset="0"/>
                <a:cs typeface="Arial" pitchFamily="34" charset="0"/>
              </a:rPr>
              <a:t>Организация психологической помощи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1. Изучение психологического своеобразия "трудных" подростков, особенностей их жизни и воспитания, умственного развития и отношения к учению, волевого развития личности, профессиональной направленности, недостатков эмоционального развития, патологических проявлений.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2. Выявление проблем семейного воспитания: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неотреагированность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чувств и переживаний родителями, неосознанная проекция личностных проблем на детей, непонимание, неприятие, негибкость родителей и т. д.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3. Психологическое консультирование с целью помочь ребенку разобраться в своих проблемах и подсказать, как их можно было бы решить.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4. Индивидуальные беседы с "трудными" детьми с целью помочь им совершать более осмысленные поступки, подняться над своими переживаниями, страхом, преодолеть неуверенность в общении с другими.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5. Коррекция положительного воспитательного воздействия выбранных средств воспитания.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395536" y="260648"/>
            <a:ext cx="8424936" cy="629722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3399"/>
                </a:solidFill>
                <a:effectLst/>
                <a:latin typeface="Corsiva" charset="0"/>
                <a:ea typeface="Times New Roman" pitchFamily="18" charset="0"/>
                <a:cs typeface="Arial" pitchFamily="34" charset="0"/>
              </a:rPr>
              <a:t>Организация свободного времени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3399"/>
                </a:solidFill>
                <a:effectLst/>
                <a:latin typeface="Corsiva" charset="0"/>
                <a:ea typeface="Times New Roman" pitchFamily="18" charset="0"/>
                <a:cs typeface="Arial" pitchFamily="34" charset="0"/>
              </a:rPr>
              <a:t>"трудных" подростков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3399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Свободное время - умение разумно и интересно, с пользой для себя и окружающих проводить свой досуг - острая проблема "трудных" подростков. Необходимо заполнить пустоту, помочь  приобрести опыт самоутверждения в полезной деятельности, умения и навыки самоорганизации, планирования своего времени, формирования интересов, умения добиваться поставленной цели.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1. Изучение интересов и способностей детей.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2. Вовлечение "трудных" в кружки, секции, общественно полезную деятельность, движение милосердия.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3. Особое внимание уделить изучению читательских интересов. Записать в библиотеку, отслеживать периодичность ее посещения, помочь составить список интересных и необходимых для развития книг.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4. Изучение участия "трудных" в неформальных объединениях по месту жительства (компаниях). По необходимости помочь в переориентации интересов.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5. Поощрение любых видов художественного и технического творчества "трудных" и участие их в общешкольных и классных мероприятиях.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6. Организация для подростков, не имеющих достаточного ухода и контроля дома, сезонных оздоровительно-досуговых лагерей.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>
                <a:solidFill>
                  <a:schemeClr val="tx2"/>
                </a:solidFill>
              </a:rPr>
              <a:t/>
            </a:r>
            <a:br>
              <a:rPr lang="ru-RU" dirty="0">
                <a:solidFill>
                  <a:schemeClr val="tx2"/>
                </a:solidFill>
              </a:rPr>
            </a:br>
            <a:r>
              <a:rPr lang="ru-RU" dirty="0">
                <a:solidFill>
                  <a:schemeClr val="tx2"/>
                </a:solidFill>
              </a:rPr>
              <a:t/>
            </a:r>
            <a:br>
              <a:rPr lang="ru-RU" dirty="0">
                <a:solidFill>
                  <a:schemeClr val="tx2"/>
                </a:solidFill>
              </a:rPr>
            </a:br>
            <a:r>
              <a:rPr lang="ru-RU" dirty="0">
                <a:solidFill>
                  <a:schemeClr val="tx2"/>
                </a:solidFill>
              </a:rPr>
              <a:t/>
            </a:r>
            <a:br>
              <a:rPr lang="ru-RU" dirty="0">
                <a:solidFill>
                  <a:schemeClr val="tx2"/>
                </a:solidFill>
              </a:rPr>
            </a:br>
            <a:r>
              <a:rPr lang="ru-RU" dirty="0">
                <a:solidFill>
                  <a:schemeClr val="tx2"/>
                </a:solidFill>
              </a:rPr>
              <a:t/>
            </a:r>
            <a:br>
              <a:rPr lang="ru-RU" dirty="0">
                <a:solidFill>
                  <a:schemeClr val="tx2"/>
                </a:solidFill>
              </a:rPr>
            </a:br>
            <a:r>
              <a:rPr lang="ru-RU" dirty="0">
                <a:solidFill>
                  <a:schemeClr val="tx2"/>
                </a:solidFill>
              </a:rPr>
              <a:t/>
            </a:r>
            <a:br>
              <a:rPr lang="ru-RU" dirty="0">
                <a:solidFill>
                  <a:schemeClr val="tx2"/>
                </a:solidFill>
              </a:rPr>
            </a:br>
            <a:r>
              <a:rPr lang="ru-RU" dirty="0">
                <a:solidFill>
                  <a:schemeClr val="tx2"/>
                </a:solidFill>
              </a:rPr>
              <a:t/>
            </a:r>
            <a:br>
              <a:rPr lang="ru-RU" dirty="0">
                <a:solidFill>
                  <a:schemeClr val="tx2"/>
                </a:solidFill>
              </a:rPr>
            </a:br>
            <a:r>
              <a:rPr lang="ru-RU" dirty="0">
                <a:solidFill>
                  <a:schemeClr val="tx2"/>
                </a:solidFill>
              </a:rPr>
              <a:t/>
            </a:r>
            <a:br>
              <a:rPr lang="ru-RU" dirty="0">
                <a:solidFill>
                  <a:schemeClr val="tx2"/>
                </a:solidFill>
              </a:rPr>
            </a:br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788707"/>
            <a:ext cx="6768752" cy="451250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187624" y="5661248"/>
            <a:ext cx="684076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1" fontAlgn="auto" hangingPunct="1">
              <a:spcAft>
                <a:spcPts val="0"/>
              </a:spcAft>
              <a:defRPr/>
            </a:pPr>
            <a:r>
              <a:rPr lang="ru-RU" sz="4400" b="1" dirty="0" smtClean="0">
                <a:ln w="1905"/>
                <a:solidFill>
                  <a:srgbClr val="1F497D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  <a:ea typeface="+mj-ea"/>
                <a:cs typeface="+mj-cs"/>
              </a:rPr>
              <a:t>Спасибо за внимание!</a:t>
            </a:r>
            <a:endParaRPr lang="ru-RU" sz="4400" b="1" dirty="0">
              <a:ln w="1905"/>
              <a:solidFill>
                <a:srgbClr val="1F497D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11560" y="1340768"/>
            <a:ext cx="4320480" cy="2808312"/>
          </a:xfrm>
        </p:spPr>
        <p:txBody>
          <a:bodyPr>
            <a:noAutofit/>
          </a:bodyPr>
          <a:lstStyle/>
          <a:p>
            <a:pPr algn="just" eaLnBrk="1" fontAlgn="auto" hangingPunct="1">
              <a:spcAft>
                <a:spcPts val="0"/>
              </a:spcAft>
              <a:defRPr/>
            </a:pPr>
            <a:r>
              <a:rPr lang="ru-RU" sz="2400" dirty="0">
                <a:solidFill>
                  <a:schemeClr val="tx2"/>
                </a:solidFill>
              </a:rPr>
              <a:t>Кризис – состояние, при котором существующие средства достижения целей становятся </a:t>
            </a:r>
            <a:r>
              <a:rPr lang="ru-RU" sz="2400" dirty="0" smtClean="0">
                <a:solidFill>
                  <a:schemeClr val="tx2"/>
                </a:solidFill>
              </a:rPr>
              <a:t>неадекватными</a:t>
            </a:r>
            <a:r>
              <a:rPr lang="ru-RU" sz="2400" dirty="0">
                <a:solidFill>
                  <a:schemeClr val="tx2"/>
                </a:solidFill>
              </a:rPr>
              <a:t>, в результате чего возникают </a:t>
            </a:r>
            <a:r>
              <a:rPr lang="ru-RU" sz="2400" dirty="0" smtClean="0">
                <a:solidFill>
                  <a:schemeClr val="tx2"/>
                </a:solidFill>
              </a:rPr>
              <a:t>непредсказуемые </a:t>
            </a:r>
            <a:r>
              <a:rPr lang="ru-RU" sz="2400" dirty="0">
                <a:solidFill>
                  <a:schemeClr val="tx2"/>
                </a:solidFill>
              </a:rPr>
              <a:t>ситуации или </a:t>
            </a:r>
            <a:r>
              <a:rPr lang="ru-RU" sz="2400" dirty="0" smtClean="0">
                <a:solidFill>
                  <a:schemeClr val="tx2"/>
                </a:solidFill>
              </a:rPr>
              <a:t>проблемы.</a:t>
            </a:r>
            <a:endParaRPr lang="ru-RU" sz="2400" dirty="0">
              <a:solidFill>
                <a:schemeClr val="tx2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620688"/>
            <a:ext cx="77768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 такое кризисные состояния?</a:t>
            </a:r>
            <a:endParaRPr lang="ru-RU" sz="3600" b="1" dirty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4437112"/>
            <a:ext cx="792088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ln w="1905"/>
                <a:solidFill>
                  <a:srgbClr val="1F497D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  <a:ea typeface="+mj-ea"/>
                <a:cs typeface="+mj-cs"/>
              </a:rPr>
              <a:t>Кризисные состояния </a:t>
            </a:r>
            <a:r>
              <a:rPr lang="ru-RU" sz="2400" b="1" dirty="0">
                <a:ln w="1905"/>
                <a:solidFill>
                  <a:srgbClr val="1F497D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  <a:ea typeface="+mj-ea"/>
                <a:cs typeface="+mj-cs"/>
              </a:rPr>
              <a:t>– психические состояния человека, внезапно пережившего субъективно значимую и тяжело переносимую психическую травму или находящегося под угрозой возникновения психотравмирующей </a:t>
            </a:r>
            <a:r>
              <a:rPr lang="ru-RU" sz="2400" b="1" dirty="0" smtClean="0">
                <a:ln w="1905"/>
                <a:solidFill>
                  <a:srgbClr val="1F497D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  <a:ea typeface="+mj-ea"/>
                <a:cs typeface="+mj-cs"/>
              </a:rPr>
              <a:t>ситуации.</a:t>
            </a:r>
            <a:endParaRPr lang="ru-RU" sz="2400" dirty="0"/>
          </a:p>
        </p:txBody>
      </p:sp>
      <p:pic>
        <p:nvPicPr>
          <p:cNvPr id="25602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94316" y="1556793"/>
            <a:ext cx="3331671" cy="2520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 eaLnBrk="1" hangingPunct="1">
              <a:spcAft>
                <a:spcPts val="0"/>
              </a:spcAft>
              <a:defRPr/>
            </a:pP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r>
              <a:rPr lang="ru-RU" dirty="0">
                <a:solidFill>
                  <a:schemeClr val="tx2"/>
                </a:solidFill>
                <a:effectLst/>
              </a:rPr>
              <a:t>Ситуации, которые могут быть кризисными для подростка:</a:t>
            </a:r>
            <a:r>
              <a:rPr lang="ru-RU" b="0" dirty="0">
                <a:solidFill>
                  <a:schemeClr val="tx2"/>
                </a:solidFill>
                <a:effectLst/>
              </a:rPr>
              <a:t/>
            </a:r>
            <a:br>
              <a:rPr lang="ru-RU" b="0" dirty="0">
                <a:solidFill>
                  <a:schemeClr val="tx2"/>
                </a:solidFill>
                <a:effectLst/>
              </a:rPr>
            </a:br>
            <a:r>
              <a:rPr lang="ru-RU" sz="1400" b="0" dirty="0">
                <a:solidFill>
                  <a:schemeClr val="tx2"/>
                </a:solidFill>
                <a:effectLst/>
              </a:rPr>
              <a:t/>
            </a:r>
            <a:br>
              <a:rPr lang="ru-RU" sz="1400" b="0" dirty="0">
                <a:solidFill>
                  <a:schemeClr val="tx2"/>
                </a:solidFill>
                <a:effectLst/>
              </a:rPr>
            </a:br>
            <a:r>
              <a:rPr lang="ru-RU" sz="3100" b="0" dirty="0" smtClean="0">
                <a:solidFill>
                  <a:schemeClr val="tx2"/>
                </a:solidFill>
                <a:effectLst/>
              </a:rPr>
              <a:t>-  </a:t>
            </a:r>
            <a:r>
              <a:rPr lang="ru-RU" sz="3100" b="0" dirty="0">
                <a:solidFill>
                  <a:schemeClr val="tx2"/>
                </a:solidFill>
                <a:effectLst/>
              </a:rPr>
              <a:t>любая ситуация, субъективно переживаемая ребёнком как обидная, оскорбительная, несправедливая, глубоко ранящая; </a:t>
            </a:r>
            <a:r>
              <a:rPr lang="ru-RU" sz="3100" b="0" dirty="0" smtClean="0">
                <a:solidFill>
                  <a:schemeClr val="tx2"/>
                </a:solidFill>
                <a:effectLst/>
              </a:rPr>
              <a:t/>
            </a:r>
            <a:br>
              <a:rPr lang="ru-RU" sz="3100" b="0" dirty="0" smtClean="0">
                <a:solidFill>
                  <a:schemeClr val="tx2"/>
                </a:solidFill>
                <a:effectLst/>
              </a:rPr>
            </a:br>
            <a:r>
              <a:rPr lang="ru-RU" sz="3100" b="0" dirty="0" smtClean="0">
                <a:solidFill>
                  <a:schemeClr val="tx2"/>
                </a:solidFill>
                <a:effectLst/>
              </a:rPr>
              <a:t>- </a:t>
            </a:r>
            <a:r>
              <a:rPr lang="ru-RU" sz="3100" b="0" dirty="0">
                <a:solidFill>
                  <a:schemeClr val="tx2"/>
                </a:solidFill>
                <a:effectLst/>
              </a:rPr>
              <a:t>ссора/острый конфликт со значимыми взрослыми (</a:t>
            </a:r>
            <a:r>
              <a:rPr lang="ru-RU" sz="3100" b="0" dirty="0" smtClean="0">
                <a:solidFill>
                  <a:schemeClr val="tx2"/>
                </a:solidFill>
                <a:effectLst/>
              </a:rPr>
              <a:t>родители, учителя);</a:t>
            </a:r>
            <a:br>
              <a:rPr lang="ru-RU" sz="3100" b="0" dirty="0" smtClean="0">
                <a:solidFill>
                  <a:schemeClr val="tx2"/>
                </a:solidFill>
                <a:effectLst/>
              </a:rPr>
            </a:br>
            <a:r>
              <a:rPr lang="ru-RU" sz="3100" b="0" dirty="0" smtClean="0">
                <a:solidFill>
                  <a:schemeClr val="tx2"/>
                </a:solidFill>
                <a:effectLst/>
              </a:rPr>
              <a:t>- травля (</a:t>
            </a:r>
            <a:r>
              <a:rPr lang="ru-RU" sz="3100" b="0" dirty="0" err="1" smtClean="0">
                <a:solidFill>
                  <a:schemeClr val="tx2"/>
                </a:solidFill>
                <a:effectLst/>
              </a:rPr>
              <a:t>буллинг</a:t>
            </a:r>
            <a:r>
              <a:rPr lang="ru-RU" sz="3100" b="0" dirty="0" smtClean="0">
                <a:solidFill>
                  <a:schemeClr val="tx2"/>
                </a:solidFill>
                <a:effectLst/>
              </a:rPr>
              <a:t>)/отвержение, запугивание, издевательства со стороны сверстников, травля в интернете/социальных сетях;</a:t>
            </a:r>
            <a:br>
              <a:rPr lang="ru-RU" sz="3100" b="0" dirty="0" smtClean="0">
                <a:solidFill>
                  <a:schemeClr val="tx2"/>
                </a:solidFill>
                <a:effectLst/>
              </a:rPr>
            </a:br>
            <a:r>
              <a:rPr lang="ru-RU" sz="2800" b="0" dirty="0" smtClean="0">
                <a:solidFill>
                  <a:schemeClr val="tx2"/>
                </a:solidFill>
                <a:effectLst/>
              </a:rPr>
              <a:t> - </a:t>
            </a:r>
            <a:r>
              <a:rPr lang="ru-RU" sz="3100" b="0" dirty="0" smtClean="0">
                <a:solidFill>
                  <a:schemeClr val="tx2"/>
                </a:solidFill>
                <a:effectLst/>
              </a:rPr>
              <a:t>тяжелая жизненная ситуация (смерть 	близкого человека, особенно матери, 	тяжёлое заболевание); </a:t>
            </a:r>
            <a:br>
              <a:rPr lang="ru-RU" sz="3100" b="0" dirty="0" smtClean="0">
                <a:solidFill>
                  <a:schemeClr val="tx2"/>
                </a:solidFill>
                <a:effectLst/>
              </a:rPr>
            </a:br>
            <a:r>
              <a:rPr lang="ru-RU" sz="2700" b="0" dirty="0" smtClean="0">
                <a:solidFill>
                  <a:schemeClr val="tx2"/>
                </a:solidFill>
                <a:effectLst/>
              </a:rPr>
              <a:t/>
            </a:r>
            <a:br>
              <a:rPr lang="ru-RU" sz="2700" b="0" dirty="0" smtClean="0">
                <a:solidFill>
                  <a:schemeClr val="tx2"/>
                </a:solidFill>
                <a:effectLst/>
              </a:rPr>
            </a:br>
            <a:endParaRPr lang="ru-RU" sz="27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8316416" cy="357166"/>
          </a:xfrm>
        </p:spPr>
        <p:txBody>
          <a:bodyPr>
            <a:normAutofit fontScale="90000"/>
          </a:bodyPr>
          <a:lstStyle/>
          <a:p>
            <a:pPr algn="just" eaLnBrk="1" fontAlgn="auto" hangingPunct="1">
              <a:spcAft>
                <a:spcPts val="0"/>
              </a:spcAft>
              <a:defRPr/>
            </a:pPr>
            <a:r>
              <a:rPr lang="ru-RU" b="0" dirty="0">
                <a:effectLst/>
              </a:rPr>
              <a:t/>
            </a:r>
            <a:br>
              <a:rPr lang="ru-RU" b="0" dirty="0">
                <a:effectLst/>
              </a:rPr>
            </a:br>
            <a:r>
              <a:rPr lang="ru-RU" b="0" dirty="0">
                <a:effectLst/>
              </a:rPr>
              <a:t/>
            </a:r>
            <a:br>
              <a:rPr lang="ru-RU" b="0" dirty="0">
                <a:effectLst/>
              </a:rPr>
            </a:br>
            <a:r>
              <a:rPr lang="ru-RU" b="0" dirty="0">
                <a:effectLst/>
              </a:rPr>
              <a:t/>
            </a:r>
            <a:br>
              <a:rPr lang="ru-RU" b="0" dirty="0">
                <a:effectLst/>
              </a:rPr>
            </a:br>
            <a:r>
              <a:rPr lang="ru-RU" b="0" dirty="0">
                <a:effectLst/>
              </a:rPr>
              <a:t/>
            </a:r>
            <a:br>
              <a:rPr lang="ru-RU" b="0" dirty="0">
                <a:effectLst/>
              </a:rPr>
            </a:br>
            <a:r>
              <a:rPr lang="ru-RU" b="0" dirty="0">
                <a:effectLst/>
              </a:rPr>
              <a:t/>
            </a:r>
            <a:br>
              <a:rPr lang="ru-RU" b="0" dirty="0">
                <a:effectLst/>
              </a:rPr>
            </a:br>
            <a:r>
              <a:rPr lang="ru-RU" b="0" dirty="0" smtClean="0">
                <a:effectLst/>
              </a:rPr>
              <a:t>	</a:t>
            </a:r>
            <a:r>
              <a:rPr lang="ru-RU" sz="2700" b="0" dirty="0" smtClean="0">
                <a:solidFill>
                  <a:schemeClr val="tx2"/>
                </a:solidFill>
                <a:effectLst/>
              </a:rPr>
              <a:t>- </a:t>
            </a:r>
            <a:r>
              <a:rPr lang="ru-RU" sz="2700" b="0" dirty="0" smtClean="0">
                <a:solidFill>
                  <a:srgbClr val="1F497D"/>
                </a:solidFill>
                <a:effectLst/>
              </a:rPr>
              <a:t>несчастная </a:t>
            </a:r>
            <a:r>
              <a:rPr lang="ru-RU" sz="2700" b="0" dirty="0">
                <a:solidFill>
                  <a:srgbClr val="1F497D"/>
                </a:solidFill>
                <a:effectLst/>
              </a:rPr>
              <a:t>любовь/разрыв отношений с партнером</a:t>
            </a:r>
            <a:r>
              <a:rPr lang="ru-RU" sz="2700" b="0" dirty="0" smtClean="0">
                <a:solidFill>
                  <a:srgbClr val="1F497D"/>
                </a:solidFill>
                <a:effectLst/>
              </a:rPr>
              <a:t>;</a:t>
            </a:r>
            <a:br>
              <a:rPr lang="ru-RU" sz="2700" b="0" dirty="0" smtClean="0">
                <a:solidFill>
                  <a:srgbClr val="1F497D"/>
                </a:solidFill>
                <a:effectLst/>
              </a:rPr>
            </a:br>
            <a:r>
              <a:rPr lang="ru-RU" sz="2700" b="0" dirty="0" smtClean="0">
                <a:solidFill>
                  <a:schemeClr val="tx2"/>
                </a:solidFill>
                <a:effectLst/>
              </a:rPr>
              <a:t>	- </a:t>
            </a:r>
            <a:r>
              <a:rPr lang="ru-RU" sz="2700" b="0" dirty="0">
                <a:solidFill>
                  <a:schemeClr val="tx2"/>
                </a:solidFill>
                <a:effectLst/>
              </a:rPr>
              <a:t>разочарование в своих успехах в школе или </a:t>
            </a:r>
            <a:r>
              <a:rPr lang="ru-RU" sz="2700" b="0" dirty="0" smtClean="0">
                <a:solidFill>
                  <a:schemeClr val="tx2"/>
                </a:solidFill>
                <a:effectLst/>
              </a:rPr>
              <a:t>	другие </a:t>
            </a:r>
            <a:r>
              <a:rPr lang="ru-RU" sz="2700" b="0" dirty="0" smtClean="0">
                <a:solidFill>
                  <a:schemeClr val="tx2"/>
                </a:solidFill>
                <a:effectLst/>
              </a:rPr>
              <a:t>неудачи </a:t>
            </a:r>
            <a:r>
              <a:rPr lang="ru-RU" sz="2700" b="0" dirty="0">
                <a:solidFill>
                  <a:schemeClr val="tx2"/>
                </a:solidFill>
                <a:effectLst/>
              </a:rPr>
              <a:t>на фоне высоких </a:t>
            </a:r>
            <a:r>
              <a:rPr lang="ru-RU" sz="2700" b="0" dirty="0" smtClean="0">
                <a:solidFill>
                  <a:schemeClr val="tx2"/>
                </a:solidFill>
                <a:effectLst/>
              </a:rPr>
              <a:t>	требований</a:t>
            </a:r>
            <a:r>
              <a:rPr lang="ru-RU" sz="2700" b="0" dirty="0">
                <a:solidFill>
                  <a:schemeClr val="tx2"/>
                </a:solidFill>
                <a:effectLst/>
              </a:rPr>
              <a:t>, </a:t>
            </a:r>
            <a:r>
              <a:rPr lang="ru-RU" sz="2700" b="0" dirty="0" smtClean="0">
                <a:solidFill>
                  <a:schemeClr val="tx2"/>
                </a:solidFill>
                <a:effectLst/>
              </a:rPr>
              <a:t>	предъявляемых 	окружением </a:t>
            </a:r>
            <a:r>
              <a:rPr lang="ru-RU" sz="2700" b="0" dirty="0">
                <a:solidFill>
                  <a:schemeClr val="tx2"/>
                </a:solidFill>
                <a:effectLst/>
              </a:rPr>
              <a:t>или семьёй</a:t>
            </a:r>
            <a:r>
              <a:rPr lang="ru-RU" sz="2700" b="0" dirty="0" smtClean="0">
                <a:solidFill>
                  <a:schemeClr val="tx2"/>
                </a:solidFill>
                <a:effectLst/>
              </a:rPr>
              <a:t>;</a:t>
            </a:r>
            <a:br>
              <a:rPr lang="ru-RU" sz="2700" b="0" dirty="0" smtClean="0">
                <a:solidFill>
                  <a:schemeClr val="tx2"/>
                </a:solidFill>
                <a:effectLst/>
              </a:rPr>
            </a:br>
            <a:r>
              <a:rPr lang="ru-RU" sz="2700" b="0" dirty="0" smtClean="0">
                <a:solidFill>
                  <a:schemeClr val="tx2"/>
                </a:solidFill>
                <a:effectLst/>
              </a:rPr>
              <a:t>	</a:t>
            </a:r>
            <a:r>
              <a:rPr lang="ru-RU" sz="2700" b="0" dirty="0" smtClean="0">
                <a:solidFill>
                  <a:srgbClr val="1F497D"/>
                </a:solidFill>
                <a:effectLst/>
              </a:rPr>
              <a:t>- </a:t>
            </a:r>
            <a:r>
              <a:rPr lang="ru-RU" sz="2700" b="0" dirty="0">
                <a:solidFill>
                  <a:srgbClr val="1F497D"/>
                </a:solidFill>
                <a:effectLst/>
              </a:rPr>
              <a:t>неприятности в семье, нестабильная </a:t>
            </a:r>
            <a:r>
              <a:rPr lang="ru-RU" sz="2700" b="0" dirty="0" smtClean="0">
                <a:solidFill>
                  <a:srgbClr val="1F497D"/>
                </a:solidFill>
                <a:effectLst/>
              </a:rPr>
              <a:t>семейная </a:t>
            </a:r>
            <a:r>
              <a:rPr lang="ru-RU" sz="2700" b="0" dirty="0" smtClean="0">
                <a:solidFill>
                  <a:srgbClr val="1F497D"/>
                </a:solidFill>
                <a:effectLst/>
              </a:rPr>
              <a:t>	ситуация </a:t>
            </a:r>
            <a:r>
              <a:rPr lang="ru-RU" sz="2700" b="0" dirty="0">
                <a:solidFill>
                  <a:srgbClr val="1F497D"/>
                </a:solidFill>
                <a:effectLst/>
              </a:rPr>
              <a:t>(например, развод родителей</a:t>
            </a:r>
            <a:r>
              <a:rPr lang="ru-RU" sz="2700" b="0" dirty="0" smtClean="0">
                <a:solidFill>
                  <a:srgbClr val="1F497D"/>
                </a:solidFill>
                <a:effectLst/>
              </a:rPr>
              <a:t>).                </a:t>
            </a:r>
            <a:br>
              <a:rPr lang="ru-RU" sz="2700" b="0" dirty="0" smtClean="0">
                <a:solidFill>
                  <a:srgbClr val="1F497D"/>
                </a:solidFill>
                <a:effectLst/>
              </a:rPr>
            </a:br>
            <a:r>
              <a:rPr lang="ru-RU" sz="2700" b="0" dirty="0"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/>
              </a:rPr>
              <a:t/>
            </a:r>
            <a:br>
              <a:rPr lang="ru-RU" sz="2700" b="0" dirty="0"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/>
              </a:rPr>
            </a:br>
            <a:endParaRPr lang="ru-RU" sz="2700" dirty="0"/>
          </a:p>
        </p:txBody>
      </p:sp>
      <p:pic>
        <p:nvPicPr>
          <p:cNvPr id="3" name="Picture 4" descr="ÐÐ°ÑÑÐ¸Ð½ÐºÐ¸ Ð¿Ð¾ Ð·Ð°Ð¿ÑÐ¾ÑÑ ÐºÐ°ÑÑÐ¸Ð½ÐºÐ° ÑÐ¾Ð´Ð¸ÑÐµÐ»Ñ ÐºÑÐ¸ÑÐ¸Ñ Ð½Ð° Ð¿Ð¾Ð´ÑÐ¾ÑÑÐºÐ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780928"/>
            <a:ext cx="5722422" cy="36433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428728" y="274638"/>
            <a:ext cx="6800872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chemeClr val="tx2"/>
                </a:solidFill>
              </a:rPr>
              <a:t>Проявления кризиса:</a:t>
            </a:r>
            <a:br>
              <a:rPr lang="ru-RU" dirty="0">
                <a:solidFill>
                  <a:schemeClr val="tx2"/>
                </a:solidFill>
              </a:rPr>
            </a:br>
            <a:r>
              <a:rPr lang="ru-RU" b="0" dirty="0">
                <a:solidFill>
                  <a:schemeClr val="tx2"/>
                </a:solidFill>
              </a:rPr>
              <a:t>дезадаптация;</a:t>
            </a:r>
            <a:br>
              <a:rPr lang="ru-RU" b="0" dirty="0">
                <a:solidFill>
                  <a:schemeClr val="tx2"/>
                </a:solidFill>
              </a:rPr>
            </a:br>
            <a:r>
              <a:rPr lang="ru-RU" b="0" dirty="0">
                <a:solidFill>
                  <a:schemeClr val="tx2"/>
                </a:solidFill>
              </a:rPr>
              <a:t>депрессия;</a:t>
            </a:r>
            <a:br>
              <a:rPr lang="ru-RU" b="0" dirty="0">
                <a:solidFill>
                  <a:schemeClr val="tx2"/>
                </a:solidFill>
              </a:rPr>
            </a:br>
            <a:r>
              <a:rPr lang="ru-RU" b="0" dirty="0">
                <a:solidFill>
                  <a:schemeClr val="tx2"/>
                </a:solidFill>
              </a:rPr>
              <a:t>тревожность.</a:t>
            </a:r>
          </a:p>
        </p:txBody>
      </p:sp>
      <p:pic>
        <p:nvPicPr>
          <p:cNvPr id="16388" name="Объект 7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500034" y="2857496"/>
            <a:ext cx="4162425" cy="3355975"/>
          </a:xfrm>
        </p:spPr>
      </p:pic>
      <p:pic>
        <p:nvPicPr>
          <p:cNvPr id="16390" name="Объект 9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4643438" y="2857496"/>
            <a:ext cx="4041775" cy="33559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r>
              <a:rPr lang="ru-RU" dirty="0">
                <a:solidFill>
                  <a:schemeClr val="tx2"/>
                </a:solidFill>
                <a:effectLst/>
              </a:rPr>
              <a:t>Кризис имеет три стадии:</a:t>
            </a:r>
            <a:br>
              <a:rPr lang="ru-RU" dirty="0">
                <a:solidFill>
                  <a:schemeClr val="tx2"/>
                </a:solidFill>
                <a:effectLst/>
              </a:rPr>
            </a:br>
            <a:r>
              <a:rPr lang="ru-RU" b="0" dirty="0">
                <a:solidFill>
                  <a:schemeClr val="tx2"/>
                </a:solidFill>
                <a:effectLst/>
              </a:rPr>
              <a:t>1. тревога, напряженность, состояние дискомфорта; </a:t>
            </a:r>
            <a:br>
              <a:rPr lang="ru-RU" b="0" dirty="0">
                <a:solidFill>
                  <a:schemeClr val="tx2"/>
                </a:solidFill>
                <a:effectLst/>
              </a:rPr>
            </a:br>
            <a:r>
              <a:rPr lang="ru-RU" b="0" dirty="0">
                <a:solidFill>
                  <a:schemeClr val="tx2"/>
                </a:solidFill>
                <a:effectLst/>
              </a:rPr>
              <a:t>2. реакция на дискомфорт; </a:t>
            </a:r>
            <a:br>
              <a:rPr lang="ru-RU" b="0" dirty="0">
                <a:solidFill>
                  <a:schemeClr val="tx2"/>
                </a:solidFill>
                <a:effectLst/>
              </a:rPr>
            </a:br>
            <a:r>
              <a:rPr lang="ru-RU" b="0" dirty="0">
                <a:solidFill>
                  <a:schemeClr val="tx2"/>
                </a:solidFill>
                <a:effectLst/>
              </a:rPr>
              <a:t>3. последействие кризиса. </a:t>
            </a:r>
            <a:r>
              <a:rPr lang="ru-RU" dirty="0">
                <a:solidFill>
                  <a:schemeClr val="tx2"/>
                </a:solidFill>
                <a:effectLst/>
              </a:rPr>
              <a:t/>
            </a:r>
            <a:br>
              <a:rPr lang="ru-RU" dirty="0">
                <a:solidFill>
                  <a:schemeClr val="tx2"/>
                </a:solidFill>
                <a:effectLst/>
              </a:rPr>
            </a:br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17411" name="Объект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835150" y="3500438"/>
            <a:ext cx="5715000" cy="307183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596" y="607294"/>
            <a:ext cx="8472518" cy="6250706"/>
          </a:xfrm>
        </p:spPr>
        <p:txBody>
          <a:bodyPr>
            <a:normAutofit fontScale="90000"/>
          </a:bodyPr>
          <a:lstStyle/>
          <a:p>
            <a:pPr algn="l" eaLnBrk="1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/>
                </a:solidFill>
              </a:rPr>
              <a:t>Признаки кризисного состояния:</a:t>
            </a:r>
            <a:br>
              <a:rPr lang="ru-RU" dirty="0" smtClean="0">
                <a:solidFill>
                  <a:schemeClr val="tx2"/>
                </a:solidFill>
              </a:rPr>
            </a:br>
            <a:r>
              <a:rPr lang="ru-RU" sz="2800" b="0" dirty="0" smtClean="0">
                <a:solidFill>
                  <a:schemeClr val="tx2"/>
                </a:solidFill>
              </a:rPr>
              <a:t>- с</a:t>
            </a:r>
            <a:r>
              <a:rPr lang="ru-RU" sz="2800" b="0" dirty="0" smtClean="0">
                <a:solidFill>
                  <a:schemeClr val="tx2"/>
                </a:solidFill>
                <a:effectLst/>
              </a:rPr>
              <a:t>нижение интереса к деятельности, потеря удовольствия от деятельности, которая раньше нравилась;</a:t>
            </a:r>
            <a:br>
              <a:rPr lang="ru-RU" sz="2800" b="0" dirty="0" smtClean="0">
                <a:solidFill>
                  <a:schemeClr val="tx2"/>
                </a:solidFill>
                <a:effectLst/>
              </a:rPr>
            </a:br>
            <a:r>
              <a:rPr lang="ru-RU" sz="2800" b="0" dirty="0" smtClean="0">
                <a:solidFill>
                  <a:schemeClr val="tx2"/>
                </a:solidFill>
                <a:effectLst/>
              </a:rPr>
              <a:t>- уклонение от общения: нежелание идти в школу, общаться со сверстниками, склонность к уединению;</a:t>
            </a:r>
            <a:br>
              <a:rPr lang="ru-RU" sz="2800" b="0" dirty="0" smtClean="0">
                <a:solidFill>
                  <a:schemeClr val="tx2"/>
                </a:solidFill>
                <a:effectLst/>
              </a:rPr>
            </a:br>
            <a:r>
              <a:rPr lang="ru-RU" sz="2700" b="0" dirty="0" smtClean="0">
                <a:solidFill>
                  <a:schemeClr val="tx2"/>
                </a:solidFill>
                <a:effectLst/>
              </a:rPr>
              <a:t>- снижение успеваемости из-за трудностей концентрации внимания и нарушений запоминания;</a:t>
            </a:r>
            <a:br>
              <a:rPr lang="ru-RU" sz="2700" b="0" dirty="0" smtClean="0">
                <a:solidFill>
                  <a:schemeClr val="tx2"/>
                </a:solidFill>
                <a:effectLst/>
              </a:rPr>
            </a:br>
            <a:r>
              <a:rPr lang="ru-RU" sz="2700" b="0" dirty="0" smtClean="0">
                <a:solidFill>
                  <a:schemeClr val="tx2"/>
                </a:solidFill>
                <a:effectLst/>
              </a:rPr>
              <a:t>- изменения сна и/или аппетита (ест/спит больше/меньше, чем раньше);</a:t>
            </a:r>
            <a:br>
              <a:rPr lang="ru-RU" sz="2700" b="0" dirty="0" smtClean="0">
                <a:solidFill>
                  <a:schemeClr val="tx2"/>
                </a:solidFill>
                <a:effectLst/>
              </a:rPr>
            </a:br>
            <a:r>
              <a:rPr lang="ru-RU" sz="2700" b="0" dirty="0" smtClean="0">
                <a:solidFill>
                  <a:schemeClr val="tx2"/>
                </a:solidFill>
                <a:effectLst/>
              </a:rPr>
              <a:t>- вялость, хроническая усталость;</a:t>
            </a:r>
            <a:br>
              <a:rPr lang="ru-RU" sz="2700" b="0" dirty="0" smtClean="0">
                <a:solidFill>
                  <a:schemeClr val="tx2"/>
                </a:solidFill>
                <a:effectLst/>
              </a:rPr>
            </a:br>
            <a:r>
              <a:rPr lang="ru-RU" sz="2700" b="0" dirty="0" smtClean="0">
                <a:solidFill>
                  <a:schemeClr val="tx2"/>
                </a:solidFill>
                <a:effectLst/>
              </a:rPr>
              <a:t>- телесное недомогание: головная боль, проблемы с желудком; </a:t>
            </a:r>
            <a:br>
              <a:rPr lang="ru-RU" sz="2700" b="0" dirty="0" smtClean="0">
                <a:solidFill>
                  <a:schemeClr val="tx2"/>
                </a:solidFill>
                <a:effectLst/>
              </a:rPr>
            </a:br>
            <a:r>
              <a:rPr lang="ru-RU" sz="2800" b="0" dirty="0" smtClean="0">
                <a:solidFill>
                  <a:schemeClr val="tx2"/>
                </a:solidFill>
                <a:effectLst/>
              </a:rPr>
              <a:t>- грустное настроение или повышенная раздражительность;</a:t>
            </a:r>
            <a:br>
              <a:rPr lang="ru-RU" sz="2800" b="0" dirty="0" smtClean="0">
                <a:solidFill>
                  <a:schemeClr val="tx2"/>
                </a:solidFill>
                <a:effectLst/>
              </a:rPr>
            </a:br>
            <a:r>
              <a:rPr lang="ru-RU" sz="2800" b="0" dirty="0" smtClean="0">
                <a:solidFill>
                  <a:schemeClr val="tx2"/>
                </a:solidFill>
                <a:effectLst/>
              </a:rPr>
              <a:t>- идеи собственной </a:t>
            </a:r>
            <a:r>
              <a:rPr lang="ru-RU" sz="2800" b="0" dirty="0" err="1" smtClean="0">
                <a:solidFill>
                  <a:schemeClr val="tx2"/>
                </a:solidFill>
                <a:effectLst/>
              </a:rPr>
              <a:t>малоценности</a:t>
            </a:r>
            <a:r>
              <a:rPr lang="ru-RU" sz="2800" b="0" dirty="0" smtClean="0">
                <a:solidFill>
                  <a:schemeClr val="tx2"/>
                </a:solidFill>
                <a:effectLst/>
              </a:rPr>
              <a:t>, никчемности;</a:t>
            </a:r>
            <a:br>
              <a:rPr lang="ru-RU" sz="2800" b="0" dirty="0" smtClean="0">
                <a:solidFill>
                  <a:schemeClr val="tx2"/>
                </a:solidFill>
                <a:effectLst/>
              </a:rPr>
            </a:br>
            <a:r>
              <a:rPr lang="ru-RU" sz="2800" b="0" dirty="0" smtClean="0">
                <a:solidFill>
                  <a:schemeClr val="tx2"/>
                </a:solidFill>
                <a:effectLst/>
              </a:rPr>
              <a:t>- показная бравада, грубость, агрессия, демонстративные уходы из дома, появление вредных привычек.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71736" y="4786322"/>
            <a:ext cx="4572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		</a:t>
            </a:r>
          </a:p>
          <a:p>
            <a:r>
              <a:rPr lang="ru-RU" dirty="0" smtClean="0"/>
              <a:t>	</a:t>
            </a:r>
          </a:p>
          <a:p>
            <a:r>
              <a:rPr lang="ru-RU" dirty="0" smtClean="0"/>
              <a:t>	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23528" y="692696"/>
          <a:ext cx="8496944" cy="5608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14842"/>
                <a:gridCol w="4282102"/>
              </a:tblGrid>
              <a:tr h="374144">
                <a:tc gridSpan="2">
                  <a:txBody>
                    <a:bodyPr/>
                    <a:lstStyle/>
                    <a:p>
                      <a:pPr algn="ctr"/>
                      <a:r>
                        <a:rPr lang="ru-RU" sz="2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Реакция на жизненные ситуации</a:t>
                      </a:r>
                      <a:endParaRPr lang="ru-RU" sz="2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Норма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Отклонения от нормы</a:t>
                      </a:r>
                      <a:endParaRPr lang="ru-RU" sz="2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sz="2000" dirty="0" smtClean="0"/>
                        <a:t>Стремление к самоутверждению, отстаиванию </a:t>
                      </a:r>
                      <a:r>
                        <a:rPr lang="ru-RU" sz="2000" dirty="0" smtClean="0"/>
                        <a:t>равных </a:t>
                      </a:r>
                      <a:r>
                        <a:rPr lang="ru-RU" sz="2000" dirty="0" smtClean="0"/>
                        <a:t>со взрослыми прав в умеренных пределах 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dirty="0" smtClean="0"/>
                        <a:t>Чрезвычайное, заостренное проявление стремления к самоутверждению, отстаивания равных со взрослыми прав 	</a:t>
                      </a:r>
                      <a:endParaRPr lang="ru-RU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sz="2000" dirty="0" smtClean="0"/>
                        <a:t>Противостояние взрослым связано со стремлением </a:t>
                      </a:r>
                      <a:r>
                        <a:rPr lang="ru-RU" sz="2000" dirty="0" smtClean="0"/>
                        <a:t>доказать </a:t>
                      </a:r>
                      <a:r>
                        <a:rPr lang="ru-RU" sz="2000" dirty="0" smtClean="0"/>
                        <a:t>свою самостоятельность, независимость 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Противостояние носит излишне болезненный характер, доходит до враждебности 	</a:t>
                      </a:r>
                    </a:p>
                    <a:p>
                      <a:pPr algn="just"/>
                      <a:endParaRPr lang="ru-RU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sz="2000" dirty="0" smtClean="0"/>
                        <a:t>Проявление симптомов кризиса зависит от ситуации, </a:t>
                      </a:r>
                      <a:r>
                        <a:rPr lang="ru-RU" sz="2000" dirty="0" smtClean="0"/>
                        <a:t>достаточно </a:t>
                      </a:r>
                      <a:r>
                        <a:rPr lang="ru-RU" sz="2000" dirty="0" smtClean="0"/>
                        <a:t>гибко </a:t>
                      </a:r>
                      <a:r>
                        <a:rPr lang="ru-RU" sz="2000" dirty="0" smtClean="0"/>
                        <a:t>приспосабливается </a:t>
                      </a:r>
                      <a:r>
                        <a:rPr lang="ru-RU" sz="2000" dirty="0" smtClean="0"/>
                        <a:t>к ситуации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dirty="0" smtClean="0"/>
                        <a:t>Симптомы кризиса проявляются без какой-либо видимой причины </a:t>
                      </a:r>
                      <a:endParaRPr lang="ru-RU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sz="2000" dirty="0" smtClean="0"/>
                        <a:t>Относительно</a:t>
                      </a:r>
                      <a:r>
                        <a:rPr lang="ru-RU" sz="2000" baseline="0" dirty="0" smtClean="0"/>
                        <a:t> разнообразные формы проявления, поведения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dirty="0" smtClean="0"/>
                        <a:t>Однообразное</a:t>
                      </a:r>
                      <a:r>
                        <a:rPr lang="ru-RU" sz="2000" baseline="0" dirty="0" smtClean="0"/>
                        <a:t> проявления бунтарства на различные ситуации, поводы, устойчивы в проявлении.</a:t>
                      </a:r>
                      <a:endParaRPr lang="ru-RU" sz="20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89AFE7DA-2A8F-4B6C-BD3E-C6908C8EA63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Шаблон оформления Льдинки</Template>
  <TotalTime>854</TotalTime>
  <Words>2047</Words>
  <Application>Microsoft Office PowerPoint</Application>
  <PresentationFormat>Экран (4:3)</PresentationFormat>
  <Paragraphs>188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Слайд 1</vt:lpstr>
      <vt:lpstr>Слайд 2</vt:lpstr>
      <vt:lpstr>Кризис – состояние, при котором существующие средства достижения целей становятся неадекватными, в результате чего возникают непредсказуемые ситуации или проблемы.</vt:lpstr>
      <vt:lpstr>         Ситуации, которые могут быть кризисными для подростка:  -  любая ситуация, субъективно переживаемая ребёнком как обидная, оскорбительная, несправедливая, глубоко ранящая;  - ссора/острый конфликт со значимыми взрослыми (родители, учителя); - травля (буллинг)/отвержение, запугивание, издевательства со стороны сверстников, травля в интернете/социальных сетях;  - тяжелая жизненная ситуация (смерть  близкого человека, особенно матери,  тяжёлое заболевание);   </vt:lpstr>
      <vt:lpstr>      - несчастная любовь/разрыв отношений с партнером;  - разочарование в своих успехах в школе или  другие неудачи на фоне высоких  требований,  предъявляемых  окружением или семьёй;  - неприятности в семье, нестабильная семейная  ситуация (например, развод родителей).                  </vt:lpstr>
      <vt:lpstr>  Проявления кризиса: дезадаптация; депрессия; тревожность.</vt:lpstr>
      <vt:lpstr>    Кризис имеет три стадии: 1. тревога, напряженность, состояние дискомфорта;  2. реакция на дискомфорт;  3. последействие кризиса.  </vt:lpstr>
      <vt:lpstr>Признаки кризисного состояния: - снижение интереса к деятельности, потеря удовольствия от деятельности, которая раньше нравилась; - уклонение от общения: нежелание идти в школу, общаться со сверстниками, склонность к уединению; - снижение успеваемости из-за трудностей концентрации внимания и нарушений запоминания; - изменения сна и/или аппетита (ест/спит больше/меньше, чем раньше); - вялость, хроническая усталость; - телесное недомогание: головная боль, проблемы с желудком;  - грустное настроение или повышенная раздражительность; - идеи собственной малоценности, никчемности; - показная бравада, грубость, агрессия, демонстративные уходы из дома, появление вредных привычек. </vt:lpstr>
      <vt:lpstr>Слайд 9</vt:lpstr>
      <vt:lpstr>Слайд 10</vt:lpstr>
      <vt:lpstr>Слайд 11</vt:lpstr>
      <vt:lpstr>       Виды выхода из кризиса: Общение, учеба, спорт, творчество - именно в эти виды деятельности может уйти подросток в этот период.  Как правило, любые успехи должны быть замечены родителями, педагогами и теми людьми, мнение которых ценится больше всего и чрезвычайно важно для подростка.  </vt:lpstr>
      <vt:lpstr>Слайд 13</vt:lpstr>
      <vt:lpstr>Слайд 14</vt:lpstr>
      <vt:lpstr>Слайд 15</vt:lpstr>
      <vt:lpstr>Слайд 16</vt:lpstr>
      <vt:lpstr>Слайд 17</vt:lpstr>
      <vt:lpstr>Слайд 18</vt:lpstr>
      <vt:lpstr>Службы психологической помощи: Детский телефон доверия</vt:lpstr>
      <vt:lpstr>Активное слушание (помогающее слушание)</vt:lpstr>
      <vt:lpstr>Слайд 21</vt:lpstr>
      <vt:lpstr>Слайд 22</vt:lpstr>
      <vt:lpstr>                                      </vt:lpstr>
      <vt:lpstr>Слайд 24</vt:lpstr>
      <vt:lpstr>Слайд 25</vt:lpstr>
      <vt:lpstr>Слайд 26</vt:lpstr>
      <vt:lpstr>    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Профилактика кризисных состояний</dc:title>
  <dc:creator>User</dc:creator>
  <cp:lastModifiedBy>Наталья Калиниченко</cp:lastModifiedBy>
  <cp:revision>76</cp:revision>
  <dcterms:created xsi:type="dcterms:W3CDTF">2019-04-21T15:32:28Z</dcterms:created>
  <dcterms:modified xsi:type="dcterms:W3CDTF">2024-05-14T09:19:29Z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TC019642919991</vt:lpwstr>
  </property>
</Properties>
</file>