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93D1"/>
    <a:srgbClr val="6950B0"/>
    <a:srgbClr val="FCC3B8"/>
    <a:srgbClr val="E3DE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8" autoAdjust="0"/>
    <p:restoredTop sz="94660"/>
  </p:normalViewPr>
  <p:slideViewPr>
    <p:cSldViewPr snapToGrid="0">
      <p:cViewPr>
        <p:scale>
          <a:sx n="130" d="100"/>
          <a:sy n="130" d="100"/>
        </p:scale>
        <p:origin x="324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227E466-9830-4B34-AA17-2612845C6EB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BF89EAF-8D36-4F28-AA38-A967F801E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102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E466-9830-4B34-AA17-2612845C6EB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9EAF-8D36-4F28-AA38-A967F801E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8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E466-9830-4B34-AA17-2612845C6EB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9EAF-8D36-4F28-AA38-A967F801E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144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E466-9830-4B34-AA17-2612845C6EB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9EAF-8D36-4F28-AA38-A967F801E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831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227E466-9830-4B34-AA17-2612845C6EB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FBF89EAF-8D36-4F28-AA38-A967F801E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23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E466-9830-4B34-AA17-2612845C6EB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9EAF-8D36-4F28-AA38-A967F801E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506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E466-9830-4B34-AA17-2612845C6EB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9EAF-8D36-4F28-AA38-A967F801E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357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E466-9830-4B34-AA17-2612845C6EB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9EAF-8D36-4F28-AA38-A967F801E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431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E466-9830-4B34-AA17-2612845C6EB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9EAF-8D36-4F28-AA38-A967F801E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349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E466-9830-4B34-AA17-2612845C6EB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BF89EAF-8D36-4F28-AA38-A967F801E64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30370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227E466-9830-4B34-AA17-2612845C6EB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BF89EAF-8D36-4F28-AA38-A967F801E64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30343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227E466-9830-4B34-AA17-2612845C6EBC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BF89EAF-8D36-4F28-AA38-A967F801E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78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 Valentines Day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muzlome_Cher_-_Believe_4797859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6268" y="1170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43250" y="1265959"/>
            <a:ext cx="3995057" cy="1872343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/>
              <a:t>4.Where did St Valentine live?</a:t>
            </a:r>
            <a:endParaRPr lang="ru-RU" sz="1350" dirty="0">
              <a:solidFill>
                <a:srgbClr val="FCC3B8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641764" y="2985902"/>
            <a:ext cx="1001486" cy="587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4613564" y="3138302"/>
            <a:ext cx="1" cy="4354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638306" y="2985902"/>
            <a:ext cx="914400" cy="587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596735" y="3649931"/>
            <a:ext cx="2133600" cy="718457"/>
          </a:xfrm>
          <a:prstGeom prst="ellipse">
            <a:avLst/>
          </a:prstGeom>
          <a:solidFill>
            <a:srgbClr val="B193D1"/>
          </a:solidFill>
          <a:ln>
            <a:noFill/>
          </a:ln>
          <a:effectLst>
            <a:glow rad="101600">
              <a:schemeClr val="tx1"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/>
              <a:t>in Greece </a:t>
            </a:r>
            <a:endParaRPr lang="ru-RU" sz="1350" dirty="0">
              <a:cs typeface="Aharoni" panose="02010803020104030203" pitchFamily="2" charset="-79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541319" y="3611832"/>
            <a:ext cx="2133600" cy="718457"/>
          </a:xfrm>
          <a:prstGeom prst="ellipse">
            <a:avLst/>
          </a:prstGeom>
          <a:solidFill>
            <a:srgbClr val="B193D1"/>
          </a:solidFill>
          <a:ln>
            <a:noFill/>
          </a:ln>
          <a:effectLst>
            <a:glow rad="101600">
              <a:schemeClr val="tx1"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/>
              <a:t>in Rome</a:t>
            </a:r>
            <a:endParaRPr lang="ru-RU" sz="1350" dirty="0">
              <a:cs typeface="Aharoni" panose="02010803020104030203" pitchFamily="2" charset="-79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485906" y="3617274"/>
            <a:ext cx="2133600" cy="718457"/>
          </a:xfrm>
          <a:prstGeom prst="ellipse">
            <a:avLst/>
          </a:prstGeom>
          <a:solidFill>
            <a:srgbClr val="B193D1"/>
          </a:solidFill>
          <a:ln>
            <a:noFill/>
          </a:ln>
          <a:effectLst>
            <a:glow rad="101600">
              <a:schemeClr val="tx1"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/>
              <a:t>in Great Britain</a:t>
            </a:r>
            <a:endParaRPr lang="ru-RU" sz="1350" dirty="0">
              <a:cs typeface="Aharoni" panose="02010803020104030203" pitchFamily="2" charset="-79"/>
            </a:endParaRPr>
          </a:p>
        </p:txBody>
      </p:sp>
      <p:pic>
        <p:nvPicPr>
          <p:cNvPr id="1026" name="Picture 2" descr="http://img14.dreamies.de/img/617/b/5szt6sqtu4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19" y="5367647"/>
            <a:ext cx="7631085" cy="101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29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43250" y="1265959"/>
            <a:ext cx="3995057" cy="1872343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/>
              <a:t>5. Which Roman God is the symbol of St Valentine’s Day?</a:t>
            </a:r>
            <a:endParaRPr lang="ru-RU" sz="1350" dirty="0">
              <a:solidFill>
                <a:srgbClr val="FCC3B8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641764" y="2985902"/>
            <a:ext cx="1001486" cy="587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4613564" y="3138302"/>
            <a:ext cx="1" cy="4354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638306" y="2985902"/>
            <a:ext cx="914400" cy="587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596735" y="3649931"/>
            <a:ext cx="2133600" cy="718457"/>
          </a:xfrm>
          <a:prstGeom prst="ellipse">
            <a:avLst/>
          </a:prstGeom>
          <a:solidFill>
            <a:srgbClr val="B193D1"/>
          </a:solidFill>
          <a:ln>
            <a:noFill/>
          </a:ln>
          <a:effectLst>
            <a:glow rad="101600">
              <a:schemeClr val="tx1"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/>
              <a:t>Eros </a:t>
            </a:r>
            <a:endParaRPr lang="ru-RU" sz="1350" dirty="0">
              <a:cs typeface="Aharoni" panose="02010803020104030203" pitchFamily="2" charset="-79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541319" y="3611832"/>
            <a:ext cx="2133600" cy="718457"/>
          </a:xfrm>
          <a:prstGeom prst="ellipse">
            <a:avLst/>
          </a:prstGeom>
          <a:solidFill>
            <a:srgbClr val="B193D1"/>
          </a:solidFill>
          <a:ln>
            <a:noFill/>
          </a:ln>
          <a:effectLst>
            <a:glow rad="101600">
              <a:schemeClr val="tx1"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 smtClean="0"/>
              <a:t>Apollo</a:t>
            </a:r>
            <a:endParaRPr lang="ru-RU" sz="1350" dirty="0">
              <a:cs typeface="Aharoni" panose="02010803020104030203" pitchFamily="2" charset="-79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485906" y="3617274"/>
            <a:ext cx="2133600" cy="718457"/>
          </a:xfrm>
          <a:prstGeom prst="ellipse">
            <a:avLst/>
          </a:prstGeom>
          <a:solidFill>
            <a:srgbClr val="B193D1"/>
          </a:solidFill>
          <a:ln>
            <a:noFill/>
          </a:ln>
          <a:effectLst>
            <a:glow rad="101600">
              <a:schemeClr val="tx1"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 smtClean="0"/>
              <a:t>Cupid</a:t>
            </a:r>
            <a:endParaRPr lang="ru-RU" sz="1350" dirty="0">
              <a:cs typeface="Aharoni" panose="02010803020104030203" pitchFamily="2" charset="-79"/>
            </a:endParaRPr>
          </a:p>
        </p:txBody>
      </p:sp>
      <p:pic>
        <p:nvPicPr>
          <p:cNvPr id="1026" name="Picture 2" descr="http://img14.dreamies.de/img/617/b/5szt6sqtu4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19" y="5367647"/>
            <a:ext cx="7631085" cy="101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24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43250" y="1265959"/>
            <a:ext cx="3995057" cy="1872343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/>
              <a:t>6. </a:t>
            </a:r>
            <a:r>
              <a:rPr lang="en-US" sz="1400" b="1" dirty="0" smtClean="0"/>
              <a:t>When did valentine’s cards become popular in the UK?</a:t>
            </a:r>
            <a:endParaRPr lang="ru-RU" sz="1350" dirty="0">
              <a:solidFill>
                <a:srgbClr val="FCC3B8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641764" y="2985902"/>
            <a:ext cx="1001486" cy="587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4613564" y="3138302"/>
            <a:ext cx="1" cy="4354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638306" y="2985902"/>
            <a:ext cx="914400" cy="587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638306" y="3656856"/>
            <a:ext cx="2133600" cy="718457"/>
          </a:xfrm>
          <a:prstGeom prst="ellipse">
            <a:avLst/>
          </a:prstGeom>
          <a:solidFill>
            <a:srgbClr val="B193D1"/>
          </a:solidFill>
          <a:ln>
            <a:noFill/>
          </a:ln>
          <a:effectLst>
            <a:glow rad="101600">
              <a:schemeClr val="tx1"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 smtClean="0"/>
              <a:t>16</a:t>
            </a:r>
            <a:r>
              <a:rPr lang="en-US" sz="1400" b="1" baseline="30000" dirty="0" smtClean="0"/>
              <a:t>th</a:t>
            </a:r>
            <a:r>
              <a:rPr lang="en-US" sz="1400" b="1" dirty="0" smtClean="0"/>
              <a:t> </a:t>
            </a:r>
            <a:r>
              <a:rPr lang="en-US" sz="1400" b="1" dirty="0"/>
              <a:t>century</a:t>
            </a:r>
            <a:endParaRPr lang="ru-RU" sz="1350" dirty="0">
              <a:cs typeface="Aharoni" panose="02010803020104030203" pitchFamily="2" charset="-79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573978" y="3649930"/>
            <a:ext cx="2133600" cy="718457"/>
          </a:xfrm>
          <a:prstGeom prst="ellipse">
            <a:avLst/>
          </a:prstGeom>
          <a:solidFill>
            <a:srgbClr val="B193D1"/>
          </a:solidFill>
          <a:ln>
            <a:noFill/>
          </a:ln>
          <a:effectLst>
            <a:glow rad="101600">
              <a:schemeClr val="tx1"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 smtClean="0"/>
              <a:t>15</a:t>
            </a:r>
            <a:r>
              <a:rPr lang="en-US" sz="1400" b="1" baseline="30000" dirty="0" smtClean="0"/>
              <a:t>th</a:t>
            </a:r>
            <a:r>
              <a:rPr lang="en-US" sz="1400" b="1" dirty="0" smtClean="0"/>
              <a:t> </a:t>
            </a:r>
            <a:r>
              <a:rPr lang="en-US" sz="1400" b="1" dirty="0"/>
              <a:t>century</a:t>
            </a:r>
            <a:endParaRPr lang="ru-RU" sz="1350" dirty="0">
              <a:cs typeface="Aharoni" panose="02010803020104030203" pitchFamily="2" charset="-79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779019" y="3649929"/>
            <a:ext cx="2133600" cy="718457"/>
          </a:xfrm>
          <a:prstGeom prst="ellipse">
            <a:avLst/>
          </a:prstGeom>
          <a:solidFill>
            <a:srgbClr val="B193D1"/>
          </a:solidFill>
          <a:ln>
            <a:noFill/>
          </a:ln>
          <a:effectLst>
            <a:glow rad="101600">
              <a:schemeClr val="tx1"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 smtClean="0"/>
              <a:t>19</a:t>
            </a:r>
            <a:r>
              <a:rPr lang="en-US" sz="1400" b="1" baseline="30000" dirty="0" smtClean="0"/>
              <a:t>th</a:t>
            </a:r>
            <a:r>
              <a:rPr lang="en-US" sz="1400" b="1" dirty="0" smtClean="0"/>
              <a:t> </a:t>
            </a:r>
            <a:r>
              <a:rPr lang="en-US" sz="1400" b="1" dirty="0" smtClean="0"/>
              <a:t>century</a:t>
            </a:r>
            <a:endParaRPr lang="ru-RU" sz="1350" dirty="0">
              <a:cs typeface="Aharoni" panose="02010803020104030203" pitchFamily="2" charset="-79"/>
            </a:endParaRPr>
          </a:p>
        </p:txBody>
      </p:sp>
      <p:pic>
        <p:nvPicPr>
          <p:cNvPr id="1026" name="Picture 2" descr="http://img14.dreamies.de/img/617/b/5szt6sqtu4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19" y="5367647"/>
            <a:ext cx="7631085" cy="101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93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43250" y="1265959"/>
            <a:ext cx="3995057" cy="1872343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/>
              <a:t>7. The girl St </a:t>
            </a:r>
            <a:r>
              <a:rPr lang="en-US" sz="1400" b="1"/>
              <a:t>Valentine </a:t>
            </a:r>
            <a:r>
              <a:rPr lang="en-US" sz="1400" b="1" smtClean="0"/>
              <a:t>fell </a:t>
            </a:r>
            <a:r>
              <a:rPr lang="en-US" sz="1400" b="1" dirty="0"/>
              <a:t>in love with was</a:t>
            </a:r>
            <a:endParaRPr lang="ru-RU" sz="1350" dirty="0">
              <a:solidFill>
                <a:srgbClr val="FCC3B8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641764" y="2985902"/>
            <a:ext cx="1001486" cy="587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4613564" y="3138302"/>
            <a:ext cx="1" cy="4354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638306" y="2985902"/>
            <a:ext cx="914400" cy="587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596735" y="3649931"/>
            <a:ext cx="2133600" cy="718457"/>
          </a:xfrm>
          <a:prstGeom prst="ellipse">
            <a:avLst/>
          </a:prstGeom>
          <a:solidFill>
            <a:srgbClr val="B193D1"/>
          </a:solidFill>
          <a:ln>
            <a:noFill/>
          </a:ln>
          <a:effectLst>
            <a:glow rad="101600">
              <a:schemeClr val="tx1"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 smtClean="0"/>
              <a:t>Deaf</a:t>
            </a:r>
            <a:endParaRPr lang="ru-RU" sz="1350" dirty="0">
              <a:cs typeface="Aharoni" panose="02010803020104030203" pitchFamily="2" charset="-79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541319" y="3611832"/>
            <a:ext cx="2133600" cy="718457"/>
          </a:xfrm>
          <a:prstGeom prst="ellipse">
            <a:avLst/>
          </a:prstGeom>
          <a:solidFill>
            <a:srgbClr val="B193D1"/>
          </a:solidFill>
          <a:ln>
            <a:noFill/>
          </a:ln>
          <a:effectLst>
            <a:glow rad="101600">
              <a:schemeClr val="tx1"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 smtClean="0"/>
              <a:t>Blind</a:t>
            </a:r>
            <a:endParaRPr lang="ru-RU" sz="1350" dirty="0">
              <a:cs typeface="Aharoni" panose="02010803020104030203" pitchFamily="2" charset="-79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485906" y="3617274"/>
            <a:ext cx="2133600" cy="718457"/>
          </a:xfrm>
          <a:prstGeom prst="ellipse">
            <a:avLst/>
          </a:prstGeom>
          <a:solidFill>
            <a:srgbClr val="B193D1"/>
          </a:solidFill>
          <a:ln>
            <a:noFill/>
          </a:ln>
          <a:effectLst>
            <a:glow rad="101600">
              <a:schemeClr val="tx1"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 smtClean="0"/>
              <a:t>Deaf and blind</a:t>
            </a:r>
            <a:endParaRPr lang="ru-RU" sz="1350" dirty="0">
              <a:cs typeface="Aharoni" panose="02010803020104030203" pitchFamily="2" charset="-79"/>
            </a:endParaRPr>
          </a:p>
        </p:txBody>
      </p:sp>
      <p:pic>
        <p:nvPicPr>
          <p:cNvPr id="1026" name="Picture 2" descr="http://img14.dreamies.de/img/617/b/5szt6sqtu4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19" y="5367647"/>
            <a:ext cx="7631085" cy="101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5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Couples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904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04" y="363762"/>
            <a:ext cx="7680960" cy="1230342"/>
          </a:xfrm>
        </p:spPr>
        <p:txBody>
          <a:bodyPr/>
          <a:lstStyle/>
          <a:p>
            <a:pPr algn="ctr"/>
            <a:r>
              <a:rPr lang="en-US" dirty="0"/>
              <a:t>You are </a:t>
            </a:r>
            <a:r>
              <a:rPr lang="en-US" dirty="0" smtClean="0"/>
              <a:t>here to </a:t>
            </a:r>
            <a:r>
              <a:rPr lang="en-US" dirty="0"/>
              <a:t>match the famous couples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1792" y="2633472"/>
            <a:ext cx="2877312" cy="438341"/>
          </a:xfrm>
          <a:prstGeom prst="roundRect">
            <a:avLst/>
          </a:prstGeom>
          <a:solidFill>
            <a:srgbClr val="FCC3B8"/>
          </a:solidFill>
          <a:ln>
            <a:solidFill>
              <a:srgbClr val="695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JOSEPHINE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5696" y="3102864"/>
            <a:ext cx="2877312" cy="438341"/>
          </a:xfrm>
          <a:prstGeom prst="roundRect">
            <a:avLst/>
          </a:prstGeom>
          <a:solidFill>
            <a:srgbClr val="FCC3B8"/>
          </a:solidFill>
          <a:ln>
            <a:solidFill>
              <a:srgbClr val="695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CLEOPATRA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1792" y="3572256"/>
            <a:ext cx="2877312" cy="438341"/>
          </a:xfrm>
          <a:prstGeom prst="roundRect">
            <a:avLst/>
          </a:prstGeom>
          <a:solidFill>
            <a:srgbClr val="FCC3B8"/>
          </a:solidFill>
          <a:ln>
            <a:solidFill>
              <a:srgbClr val="695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JULIET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5696" y="4041648"/>
            <a:ext cx="2877312" cy="438341"/>
          </a:xfrm>
          <a:prstGeom prst="roundRect">
            <a:avLst/>
          </a:prstGeom>
          <a:solidFill>
            <a:srgbClr val="FCC3B8"/>
          </a:solidFill>
          <a:ln>
            <a:solidFill>
              <a:srgbClr val="695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BEAUTY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7888" y="4504944"/>
            <a:ext cx="2877312" cy="438341"/>
          </a:xfrm>
          <a:prstGeom prst="roundRect">
            <a:avLst/>
          </a:prstGeom>
          <a:solidFill>
            <a:srgbClr val="FCC3B8"/>
          </a:solidFill>
          <a:ln>
            <a:solidFill>
              <a:srgbClr val="695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YOKO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1792" y="4974336"/>
            <a:ext cx="2877312" cy="438341"/>
          </a:xfrm>
          <a:prstGeom prst="roundRect">
            <a:avLst/>
          </a:prstGeom>
          <a:solidFill>
            <a:srgbClr val="FCC3B8"/>
          </a:solidFill>
          <a:ln>
            <a:solidFill>
              <a:srgbClr val="695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SCARLETT O’HARA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7888" y="5443728"/>
            <a:ext cx="2877312" cy="438341"/>
          </a:xfrm>
          <a:prstGeom prst="roundRect">
            <a:avLst/>
          </a:prstGeom>
          <a:solidFill>
            <a:srgbClr val="FCC3B8"/>
          </a:solidFill>
          <a:ln>
            <a:solidFill>
              <a:srgbClr val="695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MINNEY MOUSE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1792" y="5913120"/>
            <a:ext cx="2877312" cy="438341"/>
          </a:xfrm>
          <a:prstGeom prst="roundRect">
            <a:avLst/>
          </a:prstGeom>
          <a:solidFill>
            <a:srgbClr val="FCC3B8"/>
          </a:solidFill>
          <a:ln>
            <a:solidFill>
              <a:srgbClr val="695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BARBIE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3504" y="1688592"/>
            <a:ext cx="2877312" cy="438341"/>
          </a:xfrm>
          <a:prstGeom prst="roundRect">
            <a:avLst/>
          </a:prstGeom>
          <a:solidFill>
            <a:srgbClr val="FCC3B8"/>
          </a:solidFill>
          <a:ln>
            <a:solidFill>
              <a:srgbClr val="695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CARMEN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9600" y="2157984"/>
            <a:ext cx="2877312" cy="438341"/>
          </a:xfrm>
          <a:prstGeom prst="roundRect">
            <a:avLst/>
          </a:prstGeom>
          <a:solidFill>
            <a:srgbClr val="FCC3B8"/>
          </a:solidFill>
          <a:ln>
            <a:solidFill>
              <a:srgbClr val="695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lgerian" panose="04020705040A02060702" pitchFamily="82" charset="0"/>
              </a:rPr>
              <a:t>EVE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54880" y="2151888"/>
            <a:ext cx="2877312" cy="43834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NAPOLEON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75820" y="5479756"/>
            <a:ext cx="2877312" cy="43834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MARK ANTHONY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46132" y="4552432"/>
            <a:ext cx="2877312" cy="43834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ROMEO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775820" y="5008951"/>
            <a:ext cx="2877312" cy="43834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THE BEAST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67072" y="5930101"/>
            <a:ext cx="2877312" cy="43834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JOHN LENNON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46132" y="3579140"/>
            <a:ext cx="2877312" cy="43834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RHETT BUTLER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754880" y="4048803"/>
            <a:ext cx="2877312" cy="43834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MICKEY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746132" y="2623757"/>
            <a:ext cx="2877312" cy="43834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KEN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46132" y="3102863"/>
            <a:ext cx="2877312" cy="43834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DON JOSE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754880" y="1688592"/>
            <a:ext cx="2877312" cy="43834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ADAM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24761" y="2623757"/>
            <a:ext cx="2877312" cy="43834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JOSEPHINE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24761" y="3092326"/>
            <a:ext cx="2877312" cy="43834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CLEOPATRA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24761" y="3560585"/>
            <a:ext cx="2877312" cy="43834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JULIET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24761" y="4042447"/>
            <a:ext cx="2877312" cy="43834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BEAUTY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36636" y="4507683"/>
            <a:ext cx="2877312" cy="43834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YOKO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24761" y="4972919"/>
            <a:ext cx="2877312" cy="43834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lgerian" panose="04020705040A02060702" pitchFamily="82" charset="0"/>
              </a:rPr>
              <a:t>SCARLETT O’HARA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36636" y="5436467"/>
            <a:ext cx="2877312" cy="43834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MINNEY MOUSE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24761" y="5916382"/>
            <a:ext cx="2877312" cy="43834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BARBIE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12886" y="1692536"/>
            <a:ext cx="2877312" cy="43834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lgerian" panose="04020705040A02060702" pitchFamily="82" charset="0"/>
              </a:rPr>
              <a:t>CARMEN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12886" y="2164365"/>
            <a:ext cx="2877312" cy="43834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lgerian" panose="04020705040A02060702" pitchFamily="82" charset="0"/>
              </a:rPr>
              <a:t>EVE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48" name="Прямая со стрелкой 47"/>
          <p:cNvCxnSpPr>
            <a:stCxn id="43" idx="3"/>
            <a:endCxn id="23" idx="1"/>
          </p:cNvCxnSpPr>
          <p:nvPr/>
        </p:nvCxnSpPr>
        <p:spPr>
          <a:xfrm>
            <a:off x="3490198" y="1911707"/>
            <a:ext cx="1255934" cy="14103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14" idx="3"/>
            <a:endCxn id="24" idx="1"/>
          </p:cNvCxnSpPr>
          <p:nvPr/>
        </p:nvCxnSpPr>
        <p:spPr>
          <a:xfrm flipV="1">
            <a:off x="3486912" y="1907763"/>
            <a:ext cx="1267968" cy="469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V="1">
            <a:off x="3507852" y="2377099"/>
            <a:ext cx="1211244" cy="4615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endCxn id="16" idx="1"/>
          </p:cNvCxnSpPr>
          <p:nvPr/>
        </p:nvCxnSpPr>
        <p:spPr>
          <a:xfrm>
            <a:off x="3522696" y="3313383"/>
            <a:ext cx="1253124" cy="2385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7" idx="3"/>
            <a:endCxn id="17" idx="1"/>
          </p:cNvCxnSpPr>
          <p:nvPr/>
        </p:nvCxnSpPr>
        <p:spPr>
          <a:xfrm>
            <a:off x="3499104" y="3791427"/>
            <a:ext cx="1247028" cy="9801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stCxn id="8" idx="3"/>
            <a:endCxn id="18" idx="1"/>
          </p:cNvCxnSpPr>
          <p:nvPr/>
        </p:nvCxnSpPr>
        <p:spPr>
          <a:xfrm>
            <a:off x="3493008" y="4260819"/>
            <a:ext cx="1282812" cy="9673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stCxn id="39" idx="3"/>
            <a:endCxn id="19" idx="1"/>
          </p:cNvCxnSpPr>
          <p:nvPr/>
        </p:nvCxnSpPr>
        <p:spPr>
          <a:xfrm>
            <a:off x="3513948" y="4726854"/>
            <a:ext cx="1253124" cy="14224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stCxn id="40" idx="3"/>
            <a:endCxn id="20" idx="1"/>
          </p:cNvCxnSpPr>
          <p:nvPr/>
        </p:nvCxnSpPr>
        <p:spPr>
          <a:xfrm flipV="1">
            <a:off x="3502073" y="3798311"/>
            <a:ext cx="1244059" cy="13937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endCxn id="21" idx="1"/>
          </p:cNvCxnSpPr>
          <p:nvPr/>
        </p:nvCxnSpPr>
        <p:spPr>
          <a:xfrm flipV="1">
            <a:off x="3540984" y="4267974"/>
            <a:ext cx="1213896" cy="14347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>
            <a:stCxn id="42" idx="3"/>
            <a:endCxn id="22" idx="1"/>
          </p:cNvCxnSpPr>
          <p:nvPr/>
        </p:nvCxnSpPr>
        <p:spPr>
          <a:xfrm flipV="1">
            <a:off x="3502073" y="2842928"/>
            <a:ext cx="1244059" cy="32926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90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7020" y="570852"/>
            <a:ext cx="6396397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You know, the day is most closely associated with the mutual exchange of love notes in the form of "valentines." Valentine symbols include the heart-shaped outline, doves, and the figure of the winged Cupid. Since the 19th century, handwritten notes have largely given way to mass-produced greeting cards.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02" y="2588954"/>
            <a:ext cx="4688713" cy="3118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857" y="1803052"/>
            <a:ext cx="2345143" cy="23451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7" y="4643234"/>
            <a:ext cx="2345143" cy="234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2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063" y="591877"/>
            <a:ext cx="4769048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The sending of Valentines was a fashion in the nineteenth century in Great Britain. They were the same as you can see here.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25" y="1053542"/>
            <a:ext cx="3235082" cy="20441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587" y="1838887"/>
            <a:ext cx="2446036" cy="3693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26" y="3246793"/>
            <a:ext cx="3531509" cy="22852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8" y="1838887"/>
            <a:ext cx="2114249" cy="21142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8" y="4032955"/>
            <a:ext cx="2247917" cy="1499045"/>
          </a:xfrm>
          <a:prstGeom prst="rect">
            <a:avLst/>
          </a:prstGeom>
        </p:spPr>
      </p:pic>
      <p:pic>
        <p:nvPicPr>
          <p:cNvPr id="8" name="Picture 2" descr="http://img14.dreamies.de/img/617/b/5szt6sqtu4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73" y="5532000"/>
            <a:ext cx="7631085" cy="101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6020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4293" y="308735"/>
            <a:ext cx="679989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Also there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re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children’s and black American Valentines. 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007" y="1711136"/>
            <a:ext cx="2127969" cy="33504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2" y="1711136"/>
            <a:ext cx="2150069" cy="3339911"/>
          </a:xfrm>
          <a:prstGeom prst="rect">
            <a:avLst/>
          </a:prstGeom>
        </p:spPr>
      </p:pic>
      <p:pic>
        <p:nvPicPr>
          <p:cNvPr id="6" name="Picture 2" descr="http://img14.dreamies.de/img/617/b/5szt6sqtu4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73" y="5532000"/>
            <a:ext cx="7631085" cy="101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254" y="1705505"/>
            <a:ext cx="3433613" cy="343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7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4418" y="352130"/>
            <a:ext cx="2240195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And here there are well-known modern valentines.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619" y="3745628"/>
            <a:ext cx="3697282" cy="2738299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619" y="633659"/>
            <a:ext cx="4637141" cy="257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18" y="2581846"/>
            <a:ext cx="3657600" cy="274320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11523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Valentine quiz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17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43250" y="1265959"/>
            <a:ext cx="3995057" cy="1872343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1. </a:t>
            </a:r>
            <a:r>
              <a:rPr lang="en-US" sz="1350" b="1" dirty="0" smtClean="0"/>
              <a:t>Valentine fell in love with the…</a:t>
            </a:r>
            <a:endParaRPr lang="ru-RU" sz="1350" dirty="0">
              <a:solidFill>
                <a:srgbClr val="FCC3B8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641764" y="2985902"/>
            <a:ext cx="1001486" cy="587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4613564" y="3138302"/>
            <a:ext cx="1" cy="4354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638306" y="2985902"/>
            <a:ext cx="914400" cy="587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596735" y="3649931"/>
            <a:ext cx="2133600" cy="718457"/>
          </a:xfrm>
          <a:prstGeom prst="ellipse">
            <a:avLst/>
          </a:prstGeom>
          <a:solidFill>
            <a:srgbClr val="B193D1"/>
          </a:solidFill>
          <a:ln>
            <a:noFill/>
          </a:ln>
          <a:effectLst>
            <a:glow rad="101600">
              <a:schemeClr val="tx1"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 smtClean="0">
                <a:latin typeface="Aharoni" panose="02010803020104030203" pitchFamily="2" charset="-79"/>
                <a:cs typeface="Aharoni" panose="02010803020104030203" pitchFamily="2" charset="-79"/>
              </a:rPr>
              <a:t>Queen</a:t>
            </a:r>
            <a:endParaRPr lang="ru-RU" sz="1350" dirty="0">
              <a:cs typeface="Aharoni" panose="02010803020104030203" pitchFamily="2" charset="-79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541319" y="3611832"/>
            <a:ext cx="2133600" cy="718457"/>
          </a:xfrm>
          <a:prstGeom prst="ellipse">
            <a:avLst/>
          </a:prstGeom>
          <a:solidFill>
            <a:srgbClr val="B193D1"/>
          </a:solidFill>
          <a:ln>
            <a:noFill/>
          </a:ln>
          <a:effectLst>
            <a:glow rad="101600">
              <a:schemeClr val="tx1"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 smtClean="0">
                <a:latin typeface="Aharoni" panose="02010803020104030203" pitchFamily="2" charset="-79"/>
                <a:cs typeface="Aharoni" panose="02010803020104030203" pitchFamily="2" charset="-79"/>
              </a:rPr>
              <a:t>|Nurse</a:t>
            </a:r>
            <a:endParaRPr lang="ru-RU" sz="1350" dirty="0">
              <a:cs typeface="Aharoni" panose="02010803020104030203" pitchFamily="2" charset="-79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485906" y="3617274"/>
            <a:ext cx="2133600" cy="718457"/>
          </a:xfrm>
          <a:prstGeom prst="ellipse">
            <a:avLst/>
          </a:prstGeom>
          <a:solidFill>
            <a:srgbClr val="B193D1"/>
          </a:solidFill>
          <a:ln>
            <a:noFill/>
          </a:ln>
          <a:effectLst>
            <a:glow rad="101600">
              <a:schemeClr val="tx1"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 smtClean="0">
                <a:latin typeface="Aharoni" panose="02010803020104030203" pitchFamily="2" charset="-79"/>
                <a:cs typeface="Aharoni" panose="02010803020104030203" pitchFamily="2" charset="-79"/>
              </a:rPr>
              <a:t>Prisoner’s daughter</a:t>
            </a:r>
            <a:endParaRPr lang="ru-RU" sz="1350" dirty="0">
              <a:cs typeface="Aharoni" panose="02010803020104030203" pitchFamily="2" charset="-79"/>
            </a:endParaRPr>
          </a:p>
        </p:txBody>
      </p:sp>
      <p:pic>
        <p:nvPicPr>
          <p:cNvPr id="1026" name="Picture 2" descr="http://img14.dreamies.de/img/617/b/5szt6sqtu4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19" y="5367647"/>
            <a:ext cx="7631085" cy="101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2372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43250" y="1265959"/>
            <a:ext cx="3995057" cy="1872343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 smtClean="0"/>
              <a:t>2. According to a popular belief, why was St. Valentine beheaded?</a:t>
            </a:r>
            <a:endParaRPr lang="ru-RU" sz="1350" dirty="0">
              <a:solidFill>
                <a:srgbClr val="FCC3B8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641764" y="2985902"/>
            <a:ext cx="1001486" cy="587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4613564" y="3138302"/>
            <a:ext cx="1" cy="4354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638306" y="2985902"/>
            <a:ext cx="914400" cy="587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596734" y="3649931"/>
            <a:ext cx="2271725" cy="1009751"/>
          </a:xfrm>
          <a:prstGeom prst="ellipse">
            <a:avLst/>
          </a:prstGeom>
          <a:solidFill>
            <a:srgbClr val="B193D1"/>
          </a:solidFill>
          <a:ln>
            <a:noFill/>
          </a:ln>
          <a:effectLst>
            <a:glow rad="101600">
              <a:schemeClr val="tx1"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 smtClean="0"/>
              <a:t>Because he was always in love with someone</a:t>
            </a:r>
            <a:endParaRPr lang="ru-RU" sz="1350" dirty="0">
              <a:cs typeface="Aharoni" panose="02010803020104030203" pitchFamily="2" charset="-79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541319" y="3611832"/>
            <a:ext cx="2133600" cy="718457"/>
          </a:xfrm>
          <a:prstGeom prst="ellipse">
            <a:avLst/>
          </a:prstGeom>
          <a:solidFill>
            <a:srgbClr val="B193D1"/>
          </a:solidFill>
          <a:ln>
            <a:noFill/>
          </a:ln>
          <a:effectLst>
            <a:glow rad="101600">
              <a:schemeClr val="tx1"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 smtClean="0"/>
              <a:t>He secretly married young couples</a:t>
            </a:r>
            <a:endParaRPr lang="ru-RU" sz="1350" dirty="0">
              <a:cs typeface="Aharoni" panose="02010803020104030203" pitchFamily="2" charset="-79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485905" y="3617274"/>
            <a:ext cx="2294839" cy="1042408"/>
          </a:xfrm>
          <a:prstGeom prst="ellipse">
            <a:avLst/>
          </a:prstGeom>
          <a:solidFill>
            <a:srgbClr val="B193D1"/>
          </a:solidFill>
          <a:ln>
            <a:noFill/>
          </a:ln>
          <a:effectLst>
            <a:glow rad="101600">
              <a:schemeClr val="tx1"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 smtClean="0"/>
              <a:t>He ran away with Emperor </a:t>
            </a:r>
            <a:r>
              <a:rPr lang="en-US" sz="1400" b="1" dirty="0" smtClean="0"/>
              <a:t>Claudius’s </a:t>
            </a:r>
            <a:r>
              <a:rPr lang="en-US" sz="1400" b="1" dirty="0" smtClean="0"/>
              <a:t>daughter</a:t>
            </a:r>
            <a:endParaRPr lang="ru-RU" sz="1350" dirty="0">
              <a:cs typeface="Aharoni" panose="02010803020104030203" pitchFamily="2" charset="-79"/>
            </a:endParaRPr>
          </a:p>
        </p:txBody>
      </p:sp>
      <p:pic>
        <p:nvPicPr>
          <p:cNvPr id="1026" name="Picture 2" descr="http://img14.dreamies.de/img/617/b/5szt6sqtu4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19" y="5367647"/>
            <a:ext cx="7631085" cy="101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643250" y="1265959"/>
            <a:ext cx="3995057" cy="1872343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 smtClean="0"/>
              <a:t>3. According to English tradition – what happens to the 1</a:t>
            </a:r>
            <a:r>
              <a:rPr lang="en-US" sz="1400" b="1" baseline="30000" dirty="0" smtClean="0"/>
              <a:t>st</a:t>
            </a:r>
            <a:r>
              <a:rPr lang="en-US" sz="1400" b="1" dirty="0" smtClean="0"/>
              <a:t> man, that a woman </a:t>
            </a:r>
            <a:r>
              <a:rPr lang="en-US" sz="1400" b="1" dirty="0" smtClean="0"/>
              <a:t>sees </a:t>
            </a:r>
            <a:r>
              <a:rPr lang="en-US" sz="1400" b="1" dirty="0" smtClean="0"/>
              <a:t>on St. Valentine’s day? </a:t>
            </a:r>
            <a:endParaRPr lang="ru-RU" sz="1350" dirty="0">
              <a:solidFill>
                <a:srgbClr val="FCC3B8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641764" y="2985902"/>
            <a:ext cx="1001486" cy="587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4613564" y="3138302"/>
            <a:ext cx="1" cy="4354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638306" y="2985902"/>
            <a:ext cx="914400" cy="587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596735" y="3649931"/>
            <a:ext cx="2133600" cy="718457"/>
          </a:xfrm>
          <a:prstGeom prst="ellipse">
            <a:avLst/>
          </a:prstGeom>
          <a:solidFill>
            <a:srgbClr val="B193D1"/>
          </a:solidFill>
          <a:ln>
            <a:noFill/>
          </a:ln>
          <a:effectLst>
            <a:glow rad="101600">
              <a:schemeClr val="tx1"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 smtClean="0">
                <a:latin typeface="Aharoni" panose="02010803020104030203" pitchFamily="2" charset="-79"/>
                <a:cs typeface="Aharoni" panose="02010803020104030203" pitchFamily="2" charset="-79"/>
              </a:rPr>
              <a:t>She/</a:t>
            </a:r>
            <a:r>
              <a:rPr lang="en-US" sz="135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ll</a:t>
            </a:r>
            <a:r>
              <a:rPr lang="en-US" sz="1350" dirty="0" smtClean="0">
                <a:latin typeface="Aharoni" panose="02010803020104030203" pitchFamily="2" charset="-79"/>
                <a:cs typeface="Aharoni" panose="02010803020104030203" pitchFamily="2" charset="-79"/>
              </a:rPr>
              <a:t> marry him</a:t>
            </a:r>
            <a:endParaRPr lang="ru-RU" sz="1350" dirty="0">
              <a:cs typeface="Aharoni" panose="02010803020104030203" pitchFamily="2" charset="-79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541319" y="3611832"/>
            <a:ext cx="2133600" cy="718457"/>
          </a:xfrm>
          <a:prstGeom prst="ellipse">
            <a:avLst/>
          </a:prstGeom>
          <a:solidFill>
            <a:srgbClr val="B193D1"/>
          </a:solidFill>
          <a:ln>
            <a:noFill/>
          </a:ln>
          <a:effectLst>
            <a:glow rad="101600">
              <a:schemeClr val="tx1"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 smtClean="0">
                <a:latin typeface="Aharoni" panose="02010803020104030203" pitchFamily="2" charset="-79"/>
                <a:cs typeface="Aharoni" panose="02010803020104030203" pitchFamily="2" charset="-79"/>
              </a:rPr>
              <a:t>He’ll die</a:t>
            </a:r>
            <a:endParaRPr lang="ru-RU" sz="1350" dirty="0">
              <a:cs typeface="Aharoni" panose="02010803020104030203" pitchFamily="2" charset="-79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485906" y="3611832"/>
            <a:ext cx="2133600" cy="718457"/>
          </a:xfrm>
          <a:prstGeom prst="ellipse">
            <a:avLst/>
          </a:prstGeom>
          <a:solidFill>
            <a:srgbClr val="B193D1"/>
          </a:solidFill>
          <a:ln>
            <a:noFill/>
          </a:ln>
          <a:effectLst>
            <a:glow rad="101600">
              <a:schemeClr val="tx1"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 smtClean="0">
                <a:latin typeface="Aharoni" panose="02010803020104030203" pitchFamily="2" charset="-79"/>
                <a:cs typeface="Aharoni" panose="02010803020104030203" pitchFamily="2" charset="-79"/>
              </a:rPr>
              <a:t>She’ll kiss him</a:t>
            </a:r>
            <a:endParaRPr lang="ru-RU" sz="1350" dirty="0">
              <a:cs typeface="Aharoni" panose="02010803020104030203" pitchFamily="2" charset="-79"/>
            </a:endParaRPr>
          </a:p>
        </p:txBody>
      </p:sp>
      <p:pic>
        <p:nvPicPr>
          <p:cNvPr id="1026" name="Picture 2" descr="http://img14.dreamies.de/img/617/b/5szt6sqtu4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19" y="5367647"/>
            <a:ext cx="7631085" cy="101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25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170</TotalTime>
  <Words>296</Words>
  <Application>Microsoft Office PowerPoint</Application>
  <PresentationFormat>Экран (4:3)</PresentationFormat>
  <Paragraphs>66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Savon</vt:lpstr>
      <vt:lpstr>St Valentines Day</vt:lpstr>
      <vt:lpstr>Презентация PowerPoint</vt:lpstr>
      <vt:lpstr>Презентация PowerPoint</vt:lpstr>
      <vt:lpstr>Презентация PowerPoint</vt:lpstr>
      <vt:lpstr>Презентация PowerPoint</vt:lpstr>
      <vt:lpstr>Valentine quiz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Couples</vt:lpstr>
      <vt:lpstr>You are here to match the famous couples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 по St Valentines Day</dc:title>
  <dc:creator>user</dc:creator>
  <cp:lastModifiedBy>лицей</cp:lastModifiedBy>
  <cp:revision>36</cp:revision>
  <dcterms:created xsi:type="dcterms:W3CDTF">2020-03-03T01:57:24Z</dcterms:created>
  <dcterms:modified xsi:type="dcterms:W3CDTF">2020-02-17T09:59:48Z</dcterms:modified>
</cp:coreProperties>
</file>