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1.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7"/>
  </p:notesMasterIdLst>
  <p:sldIdLst>
    <p:sldId id="256" r:id="rId2"/>
    <p:sldId id="257" r:id="rId3"/>
    <p:sldId id="259" r:id="rId4"/>
    <p:sldId id="258" r:id="rId5"/>
    <p:sldId id="261" r:id="rId6"/>
    <p:sldId id="260" r:id="rId7"/>
    <p:sldId id="262" r:id="rId8"/>
    <p:sldId id="263" r:id="rId9"/>
    <p:sldId id="264" r:id="rId10"/>
    <p:sldId id="265" r:id="rId11"/>
    <p:sldId id="268"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p:scale>
          <a:sx n="81" d="100"/>
          <a:sy n="81" d="100"/>
        </p:scale>
        <p:origin x="-78" y="-558"/>
      </p:cViewPr>
      <p:guideLst>
        <p:guide orient="horz" pos="2160"/>
        <p:guide pos="3840"/>
      </p:guideLst>
    </p:cSldViewPr>
  </p:slideViewPr>
  <p:outlineViewPr>
    <p:cViewPr>
      <p:scale>
        <a:sx n="33" d="100"/>
        <a:sy n="33" d="100"/>
      </p:scale>
      <p:origin x="0" y="-23712"/>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42FC6-83BA-451B-923B-3175A6F4A0F8}" type="datetimeFigureOut">
              <a:rPr lang="ru-RU" smtClean="0"/>
              <a:t>29.03.2021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D7A5F-4FC1-4742-A922-DC4CEFBF4FBF}" type="slidenum">
              <a:rPr lang="ru-RU" smtClean="0"/>
              <a:t>‹#›</a:t>
            </a:fld>
            <a:endParaRPr lang="ru-RU"/>
          </a:p>
        </p:txBody>
      </p:sp>
    </p:spTree>
    <p:extLst>
      <p:ext uri="{BB962C8B-B14F-4D97-AF65-F5344CB8AC3E}">
        <p14:creationId xmlns:p14="http://schemas.microsoft.com/office/powerpoint/2010/main" val="187190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F9D7A5F-4FC1-4742-A922-DC4CEFBF4FBF}" type="slidenum">
              <a:rPr lang="ru-RU" smtClean="0"/>
              <a:t>19</a:t>
            </a:fld>
            <a:endParaRPr lang="ru-RU"/>
          </a:p>
        </p:txBody>
      </p:sp>
    </p:spTree>
    <p:extLst>
      <p:ext uri="{BB962C8B-B14F-4D97-AF65-F5344CB8AC3E}">
        <p14:creationId xmlns:p14="http://schemas.microsoft.com/office/powerpoint/2010/main" val="149091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915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078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876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076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23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555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980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599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01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0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195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A87A34-81AB-432B-8DAE-1953F412C126}" type="datetimeFigureOut">
              <a:rPr lang="en-US" smtClean="0"/>
              <a:t>3/29/2021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787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3/29/2021</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37755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ch2000.ru/catalog/detail.php?ELEMENT_ID=617" TargetMode="Externa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xml"/><Relationship Id="rId1" Type="http://schemas.openxmlformats.org/officeDocument/2006/relationships/themeOverride" Target="../theme/themeOverride24.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9342" y="1534510"/>
            <a:ext cx="9144000" cy="2059536"/>
          </a:xfrm>
        </p:spPr>
        <p:txBody>
          <a:bodyPr>
            <a:normAutofit/>
          </a:bodyPr>
          <a:lstStyle/>
          <a:p>
            <a:pPr algn="ctr"/>
            <a:r>
              <a:rPr lang="ru-RU" sz="4000" b="1" dirty="0"/>
              <a:t>Методическая разработка раздела "Обыкновенные дроби в задачах ".</a:t>
            </a:r>
            <a:br>
              <a:rPr lang="ru-RU" sz="4000" b="1" dirty="0"/>
            </a:br>
            <a:r>
              <a:rPr lang="ru-RU" sz="4000" b="1" dirty="0"/>
              <a:t>«В гостях у сказки» 5 класс.</a:t>
            </a:r>
            <a:endParaRPr lang="ru-RU" sz="4000" dirty="0"/>
          </a:p>
        </p:txBody>
      </p:sp>
      <p:sp>
        <p:nvSpPr>
          <p:cNvPr id="3" name="Подзаголовок 2"/>
          <p:cNvSpPr>
            <a:spLocks noGrp="1"/>
          </p:cNvSpPr>
          <p:nvPr>
            <p:ph type="subTitle" idx="1"/>
          </p:nvPr>
        </p:nvSpPr>
        <p:spPr>
          <a:xfrm>
            <a:off x="1981527" y="4120055"/>
            <a:ext cx="9621894" cy="2543503"/>
          </a:xfrm>
        </p:spPr>
        <p:txBody>
          <a:bodyPr>
            <a:normAutofit/>
          </a:bodyPr>
          <a:lstStyle/>
          <a:p>
            <a:pPr algn="r"/>
            <a:r>
              <a:rPr lang="ru-RU" dirty="0">
                <a:latin typeface="Arial" panose="020B0604020202020204" pitchFamily="34" charset="0"/>
                <a:cs typeface="Arial" panose="020B0604020202020204" pitchFamily="34" charset="0"/>
              </a:rPr>
              <a:t>Выполнила:</a:t>
            </a:r>
          </a:p>
          <a:p>
            <a:pPr algn="r"/>
            <a:r>
              <a:rPr lang="ru-RU" dirty="0">
                <a:latin typeface="Arial" panose="020B0604020202020204" pitchFamily="34" charset="0"/>
                <a:cs typeface="Arial" panose="020B0604020202020204" pitchFamily="34" charset="0"/>
              </a:rPr>
              <a:t>учитель математики и информатики </a:t>
            </a:r>
          </a:p>
          <a:p>
            <a:pPr algn="r"/>
            <a:r>
              <a:rPr lang="ru-RU" dirty="0">
                <a:latin typeface="Arial" panose="020B0604020202020204" pitchFamily="34" charset="0"/>
                <a:cs typeface="Arial" panose="020B0604020202020204" pitchFamily="34" charset="0"/>
              </a:rPr>
              <a:t>Герасимова Елена </a:t>
            </a:r>
            <a:r>
              <a:rPr lang="ru-RU" dirty="0" smtClean="0">
                <a:latin typeface="Arial" panose="020B0604020202020204" pitchFamily="34" charset="0"/>
                <a:cs typeface="Arial" panose="020B0604020202020204" pitchFamily="34" charset="0"/>
              </a:rPr>
              <a:t>Юрьевна</a:t>
            </a:r>
          </a:p>
          <a:p>
            <a:pPr algn="ctr"/>
            <a:endParaRPr lang="ru-RU" dirty="0" smtClean="0"/>
          </a:p>
          <a:p>
            <a:pPr algn="ctr"/>
            <a:r>
              <a:rPr lang="ru-RU" dirty="0" smtClean="0"/>
              <a:t>2021</a:t>
            </a:r>
            <a:endParaRPr lang="ru-RU" dirty="0"/>
          </a:p>
        </p:txBody>
      </p:sp>
      <p:sp>
        <p:nvSpPr>
          <p:cNvPr id="4" name="TextBox 3"/>
          <p:cNvSpPr txBox="1"/>
          <p:nvPr/>
        </p:nvSpPr>
        <p:spPr>
          <a:xfrm>
            <a:off x="1579342" y="263319"/>
            <a:ext cx="9385738" cy="400110"/>
          </a:xfrm>
          <a:prstGeom prst="rect">
            <a:avLst/>
          </a:prstGeom>
          <a:noFill/>
        </p:spPr>
        <p:txBody>
          <a:bodyPr wrap="square" rtlCol="0">
            <a:spAutoFit/>
          </a:bodyPr>
          <a:lstStyle/>
          <a:p>
            <a:pPr algn="ctr"/>
            <a:r>
              <a:rPr lang="ru-RU" sz="2000" dirty="0"/>
              <a:t>Образовательная организация МБОУ лицей города Лобни</a:t>
            </a:r>
          </a:p>
        </p:txBody>
      </p:sp>
    </p:spTree>
    <p:extLst>
      <p:ext uri="{BB962C8B-B14F-4D97-AF65-F5344CB8AC3E}">
        <p14:creationId xmlns:p14="http://schemas.microsoft.com/office/powerpoint/2010/main" val="606832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a:t>Для решения задач они применяли следующие правила:</a:t>
            </a:r>
            <a:r>
              <a:rPr lang="ru-RU" dirty="0"/>
              <a:t/>
            </a:r>
            <a:br>
              <a:rPr lang="ru-RU" dirty="0"/>
            </a:br>
            <a:endParaRPr lang="ru-RU" dirty="0"/>
          </a:p>
        </p:txBody>
      </p:sp>
      <p:sp>
        <p:nvSpPr>
          <p:cNvPr id="3" name="Объект 2"/>
          <p:cNvSpPr>
            <a:spLocks noGrp="1"/>
          </p:cNvSpPr>
          <p:nvPr>
            <p:ph sz="half" idx="1"/>
          </p:nvPr>
        </p:nvSpPr>
        <p:spPr>
          <a:xfrm>
            <a:off x="283403" y="1385692"/>
            <a:ext cx="5538951" cy="4351338"/>
          </a:xfrm>
        </p:spPr>
        <p:txBody>
          <a:bodyPr>
            <a:normAutofit fontScale="92500" lnSpcReduction="10000"/>
          </a:bodyPr>
          <a:lstStyle/>
          <a:p>
            <a:pPr marL="0" indent="0">
              <a:buNone/>
            </a:pPr>
            <a:r>
              <a:rPr lang="ru-RU" dirty="0" smtClean="0"/>
              <a:t>1) </a:t>
            </a:r>
            <a:r>
              <a:rPr lang="ru-RU" b="1" dirty="0" smtClean="0"/>
              <a:t>Задачи на нахождение части от числа, выраженной дробью</a:t>
            </a:r>
            <a:r>
              <a:rPr lang="ru-RU" dirty="0" smtClean="0"/>
              <a:t>:</a:t>
            </a:r>
          </a:p>
          <a:p>
            <a:pPr marL="0" indent="0">
              <a:buNone/>
            </a:pPr>
            <a:r>
              <a:rPr lang="ru-RU" dirty="0" smtClean="0"/>
              <a:t>1 – а</a:t>
            </a:r>
          </a:p>
          <a:p>
            <a:pPr marL="0" indent="0">
              <a:buNone/>
            </a:pPr>
            <a:r>
              <a:rPr lang="ru-RU" dirty="0" smtClean="0"/>
              <a:t> </a:t>
            </a:r>
            <a:r>
              <a:rPr lang="en-US" dirty="0" smtClean="0"/>
              <a:t>m</a:t>
            </a:r>
            <a:r>
              <a:rPr lang="ru-RU" dirty="0" smtClean="0"/>
              <a:t>/</a:t>
            </a:r>
            <a:r>
              <a:rPr lang="en-US" dirty="0" smtClean="0"/>
              <a:t>n</a:t>
            </a:r>
            <a:r>
              <a:rPr lang="ru-RU" dirty="0" smtClean="0"/>
              <a:t>– ?</a:t>
            </a:r>
          </a:p>
          <a:p>
            <a:pPr marL="0" indent="0">
              <a:buNone/>
            </a:pPr>
            <a:r>
              <a:rPr lang="ru-RU" b="1" dirty="0" smtClean="0"/>
              <a:t>Чтобы найти часть от числа, выраженную дробью, можно это число разделить на знаменатель и умножить на числитель b = a : n • m</a:t>
            </a:r>
            <a:endParaRPr lang="en-US" b="1" dirty="0" smtClean="0"/>
          </a:p>
          <a:p>
            <a:pPr marL="0" indent="0">
              <a:buNone/>
            </a:pPr>
            <a:r>
              <a:rPr lang="ru-RU" dirty="0" smtClean="0"/>
              <a:t>Данное определение давалось в курсе математики за 4 класс;</a:t>
            </a:r>
            <a:endParaRPr lang="ru-RU" dirty="0"/>
          </a:p>
        </p:txBody>
      </p:sp>
      <p:sp>
        <p:nvSpPr>
          <p:cNvPr id="4" name="Объект 3"/>
          <p:cNvSpPr>
            <a:spLocks noGrp="1"/>
          </p:cNvSpPr>
          <p:nvPr>
            <p:ph sz="half" idx="2"/>
          </p:nvPr>
        </p:nvSpPr>
        <p:spPr>
          <a:xfrm>
            <a:off x="6215742" y="1385692"/>
            <a:ext cx="5799083" cy="4351338"/>
          </a:xfrm>
        </p:spPr>
        <p:txBody>
          <a:bodyPr>
            <a:normAutofit fontScale="92500" lnSpcReduction="10000"/>
          </a:bodyPr>
          <a:lstStyle/>
          <a:p>
            <a:pPr marL="0" indent="0">
              <a:buNone/>
            </a:pPr>
            <a:r>
              <a:rPr lang="ru-RU" dirty="0" smtClean="0"/>
              <a:t>2) </a:t>
            </a:r>
            <a:r>
              <a:rPr lang="ru-RU" b="1" dirty="0" smtClean="0"/>
              <a:t>Задачи на нахождение числа по его части, выраженной дробью:</a:t>
            </a:r>
          </a:p>
          <a:p>
            <a:pPr marL="0" indent="0">
              <a:buNone/>
            </a:pPr>
            <a:r>
              <a:rPr lang="ru-RU" dirty="0" smtClean="0"/>
              <a:t>1 – ?</a:t>
            </a:r>
          </a:p>
          <a:p>
            <a:pPr marL="0" indent="0">
              <a:buNone/>
            </a:pPr>
            <a:r>
              <a:rPr lang="en-US" dirty="0" smtClean="0"/>
              <a:t>m</a:t>
            </a:r>
            <a:r>
              <a:rPr lang="ru-RU" dirty="0" smtClean="0"/>
              <a:t>/</a:t>
            </a:r>
            <a:r>
              <a:rPr lang="en-US" dirty="0" smtClean="0"/>
              <a:t>n</a:t>
            </a:r>
            <a:r>
              <a:rPr lang="ru-RU" dirty="0" smtClean="0"/>
              <a:t> – </a:t>
            </a:r>
            <a:r>
              <a:rPr lang="en-US" dirty="0" smtClean="0"/>
              <a:t>b</a:t>
            </a:r>
            <a:endParaRPr lang="ru-RU" dirty="0" smtClean="0"/>
          </a:p>
          <a:p>
            <a:pPr marL="0" indent="0">
              <a:buNone/>
            </a:pPr>
            <a:r>
              <a:rPr lang="ru-RU" b="1" dirty="0" smtClean="0"/>
              <a:t>Чтобы найти число по его части, выраженной дробью, можно эту часть разделить на числитель дроби и умножить на ее знаменатель:</a:t>
            </a:r>
          </a:p>
          <a:p>
            <a:pPr marL="0" indent="0">
              <a:buNone/>
            </a:pPr>
            <a:r>
              <a:rPr lang="ru-RU" dirty="0" smtClean="0"/>
              <a:t>a = </a:t>
            </a:r>
            <a:r>
              <a:rPr lang="en-US" dirty="0" smtClean="0"/>
              <a:t>b</a:t>
            </a:r>
            <a:r>
              <a:rPr lang="ru-RU" dirty="0" smtClean="0"/>
              <a:t> : </a:t>
            </a:r>
            <a:r>
              <a:rPr lang="en-US" dirty="0" smtClean="0"/>
              <a:t>m</a:t>
            </a:r>
            <a:r>
              <a:rPr lang="ru-RU" dirty="0" smtClean="0"/>
              <a:t> • </a:t>
            </a:r>
            <a:r>
              <a:rPr lang="en-US" dirty="0" smtClean="0"/>
              <a:t>n</a:t>
            </a:r>
            <a:endParaRPr lang="ru-RU" dirty="0" smtClean="0"/>
          </a:p>
          <a:p>
            <a:pPr marL="0" indent="0">
              <a:buNone/>
            </a:pPr>
            <a:r>
              <a:rPr lang="ru-RU" dirty="0" smtClean="0"/>
              <a:t>Данное определение давалось в курсе математики за 4 класс;</a:t>
            </a:r>
          </a:p>
          <a:p>
            <a:endParaRPr lang="ru-RU" dirty="0"/>
          </a:p>
        </p:txBody>
      </p:sp>
      <p:grpSp>
        <p:nvGrpSpPr>
          <p:cNvPr id="11" name="Group 7"/>
          <p:cNvGrpSpPr>
            <a:grpSpLocks/>
          </p:cNvGrpSpPr>
          <p:nvPr/>
        </p:nvGrpSpPr>
        <p:grpSpPr bwMode="auto">
          <a:xfrm>
            <a:off x="1248455" y="5552086"/>
            <a:ext cx="2909887" cy="794285"/>
            <a:chOff x="1422" y="8238"/>
            <a:chExt cx="3240" cy="582"/>
          </a:xfrm>
        </p:grpSpPr>
        <p:sp>
          <p:nvSpPr>
            <p:cNvPr id="12" name="Line 8"/>
            <p:cNvSpPr>
              <a:spLocks noChangeShapeType="1"/>
            </p:cNvSpPr>
            <p:nvPr/>
          </p:nvSpPr>
          <p:spPr bwMode="auto">
            <a:xfrm flipV="1">
              <a:off x="1424" y="8588"/>
              <a:ext cx="2131" cy="14"/>
            </a:xfrm>
            <a:prstGeom prst="line">
              <a:avLst/>
            </a:prstGeom>
            <a:noFill/>
            <a:ln w="31750">
              <a:solidFill>
                <a:srgbClr val="000000"/>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189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13" name="Line 9"/>
            <p:cNvSpPr>
              <a:spLocks noChangeShapeType="1"/>
            </p:cNvSpPr>
            <p:nvPr/>
          </p:nvSpPr>
          <p:spPr bwMode="auto">
            <a:xfrm flipV="1">
              <a:off x="3582" y="8593"/>
              <a:ext cx="1080" cy="0"/>
            </a:xfrm>
            <a:prstGeom prst="line">
              <a:avLst/>
            </a:prstGeom>
            <a:noFill/>
            <a:ln w="12700">
              <a:solidFill>
                <a:srgbClr val="000000"/>
              </a:solidFill>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14" name="Group 10"/>
            <p:cNvGrpSpPr>
              <a:grpSpLocks/>
            </p:cNvGrpSpPr>
            <p:nvPr/>
          </p:nvGrpSpPr>
          <p:grpSpPr bwMode="auto">
            <a:xfrm>
              <a:off x="1422" y="8238"/>
              <a:ext cx="3240" cy="582"/>
              <a:chOff x="1881" y="4678"/>
              <a:chExt cx="3240" cy="582"/>
            </a:xfrm>
          </p:grpSpPr>
          <p:sp>
            <p:nvSpPr>
              <p:cNvPr id="15" name="Arc 11"/>
              <p:cNvSpPr>
                <a:spLocks/>
              </p:cNvSpPr>
              <p:nvPr/>
            </p:nvSpPr>
            <p:spPr bwMode="auto">
              <a:xfrm>
                <a:off x="1881" y="4678"/>
                <a:ext cx="3240" cy="361"/>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16" name="Arc 12"/>
              <p:cNvSpPr>
                <a:spLocks/>
              </p:cNvSpPr>
              <p:nvPr/>
            </p:nvSpPr>
            <p:spPr bwMode="auto">
              <a:xfrm flipV="1">
                <a:off x="1881" y="5080"/>
                <a:ext cx="2160" cy="180"/>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17" name="Group 13"/>
          <p:cNvGrpSpPr>
            <a:grpSpLocks/>
          </p:cNvGrpSpPr>
          <p:nvPr/>
        </p:nvGrpSpPr>
        <p:grpSpPr bwMode="auto">
          <a:xfrm>
            <a:off x="1248455" y="5552086"/>
            <a:ext cx="2909887" cy="794285"/>
            <a:chOff x="1422" y="8238"/>
            <a:chExt cx="3240" cy="582"/>
          </a:xfrm>
        </p:grpSpPr>
        <p:sp>
          <p:nvSpPr>
            <p:cNvPr id="18" name="Line 14"/>
            <p:cNvSpPr>
              <a:spLocks noChangeShapeType="1"/>
            </p:cNvSpPr>
            <p:nvPr/>
          </p:nvSpPr>
          <p:spPr bwMode="auto">
            <a:xfrm flipV="1">
              <a:off x="1424" y="8588"/>
              <a:ext cx="2131" cy="14"/>
            </a:xfrm>
            <a:prstGeom prst="line">
              <a:avLst/>
            </a:prstGeom>
            <a:noFill/>
            <a:ln w="31750">
              <a:solidFill>
                <a:srgbClr val="000000"/>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189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19" name="Line 15"/>
            <p:cNvSpPr>
              <a:spLocks noChangeShapeType="1"/>
            </p:cNvSpPr>
            <p:nvPr/>
          </p:nvSpPr>
          <p:spPr bwMode="auto">
            <a:xfrm flipV="1">
              <a:off x="3582" y="8593"/>
              <a:ext cx="1080" cy="0"/>
            </a:xfrm>
            <a:prstGeom prst="line">
              <a:avLst/>
            </a:prstGeom>
            <a:noFill/>
            <a:ln w="12700">
              <a:solidFill>
                <a:srgbClr val="000000"/>
              </a:solidFill>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20" name="Group 16"/>
            <p:cNvGrpSpPr>
              <a:grpSpLocks/>
            </p:cNvGrpSpPr>
            <p:nvPr/>
          </p:nvGrpSpPr>
          <p:grpSpPr bwMode="auto">
            <a:xfrm>
              <a:off x="1422" y="8238"/>
              <a:ext cx="3240" cy="582"/>
              <a:chOff x="1881" y="4678"/>
              <a:chExt cx="3240" cy="582"/>
            </a:xfrm>
          </p:grpSpPr>
          <p:sp>
            <p:nvSpPr>
              <p:cNvPr id="21" name="Arc 17"/>
              <p:cNvSpPr>
                <a:spLocks/>
              </p:cNvSpPr>
              <p:nvPr/>
            </p:nvSpPr>
            <p:spPr bwMode="auto">
              <a:xfrm>
                <a:off x="1881" y="4678"/>
                <a:ext cx="3240" cy="361"/>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22" name="Arc 18"/>
              <p:cNvSpPr>
                <a:spLocks/>
              </p:cNvSpPr>
              <p:nvPr/>
            </p:nvSpPr>
            <p:spPr bwMode="auto">
              <a:xfrm flipV="1">
                <a:off x="1881" y="5080"/>
                <a:ext cx="2160" cy="180"/>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sp>
        <p:nvSpPr>
          <p:cNvPr id="25" name="TextBox 24"/>
          <p:cNvSpPr txBox="1"/>
          <p:nvPr/>
        </p:nvSpPr>
        <p:spPr>
          <a:xfrm>
            <a:off x="2449286" y="5034466"/>
            <a:ext cx="947057" cy="461665"/>
          </a:xfrm>
          <a:prstGeom prst="rect">
            <a:avLst/>
          </a:prstGeom>
          <a:noFill/>
        </p:spPr>
        <p:txBody>
          <a:bodyPr wrap="square" rtlCol="0">
            <a:spAutoFit/>
          </a:bodyPr>
          <a:lstStyle/>
          <a:p>
            <a:r>
              <a:rPr lang="ru-RU" sz="2400" dirty="0" smtClean="0"/>
              <a:t>1-а</a:t>
            </a:r>
            <a:endParaRPr lang="ru-RU" sz="2400" dirty="0"/>
          </a:p>
        </p:txBody>
      </p:sp>
      <p:sp>
        <p:nvSpPr>
          <p:cNvPr id="26" name="TextBox 25"/>
          <p:cNvSpPr txBox="1"/>
          <p:nvPr/>
        </p:nvSpPr>
        <p:spPr>
          <a:xfrm rot="10800000" flipV="1">
            <a:off x="1077765" y="6322434"/>
            <a:ext cx="1394161" cy="461665"/>
          </a:xfrm>
          <a:prstGeom prst="rect">
            <a:avLst/>
          </a:prstGeom>
          <a:noFill/>
        </p:spPr>
        <p:txBody>
          <a:bodyPr wrap="square" rtlCol="0">
            <a:spAutoFit/>
          </a:bodyPr>
          <a:lstStyle/>
          <a:p>
            <a:r>
              <a:rPr lang="en-US" sz="2400" dirty="0" smtClean="0"/>
              <a:t>m</a:t>
            </a:r>
            <a:r>
              <a:rPr lang="ru-RU" sz="2400" dirty="0" smtClean="0"/>
              <a:t>/</a:t>
            </a:r>
            <a:r>
              <a:rPr lang="en-US" sz="2400" dirty="0" smtClean="0"/>
              <a:t>n-</a:t>
            </a:r>
            <a:r>
              <a:rPr lang="ru-RU" sz="2400" dirty="0" smtClean="0"/>
              <a:t>?</a:t>
            </a:r>
            <a:endParaRPr lang="ru-RU" sz="2400" dirty="0"/>
          </a:p>
        </p:txBody>
      </p:sp>
      <p:grpSp>
        <p:nvGrpSpPr>
          <p:cNvPr id="27" name="Group 13"/>
          <p:cNvGrpSpPr>
            <a:grpSpLocks/>
          </p:cNvGrpSpPr>
          <p:nvPr/>
        </p:nvGrpSpPr>
        <p:grpSpPr bwMode="auto">
          <a:xfrm>
            <a:off x="6930798" y="5689943"/>
            <a:ext cx="2909887" cy="794285"/>
            <a:chOff x="1422" y="8238"/>
            <a:chExt cx="3240" cy="582"/>
          </a:xfrm>
        </p:grpSpPr>
        <p:sp>
          <p:nvSpPr>
            <p:cNvPr id="28" name="Line 14"/>
            <p:cNvSpPr>
              <a:spLocks noChangeShapeType="1"/>
            </p:cNvSpPr>
            <p:nvPr/>
          </p:nvSpPr>
          <p:spPr bwMode="auto">
            <a:xfrm flipV="1">
              <a:off x="1424" y="8588"/>
              <a:ext cx="2131" cy="14"/>
            </a:xfrm>
            <a:prstGeom prst="line">
              <a:avLst/>
            </a:prstGeom>
            <a:noFill/>
            <a:ln w="31750">
              <a:solidFill>
                <a:srgbClr val="000000"/>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189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29" name="Line 15"/>
            <p:cNvSpPr>
              <a:spLocks noChangeShapeType="1"/>
            </p:cNvSpPr>
            <p:nvPr/>
          </p:nvSpPr>
          <p:spPr bwMode="auto">
            <a:xfrm flipV="1">
              <a:off x="3582" y="8593"/>
              <a:ext cx="1080" cy="0"/>
            </a:xfrm>
            <a:prstGeom prst="line">
              <a:avLst/>
            </a:prstGeom>
            <a:noFill/>
            <a:ln w="12700">
              <a:solidFill>
                <a:srgbClr val="000000"/>
              </a:solidFill>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30" name="Group 16"/>
            <p:cNvGrpSpPr>
              <a:grpSpLocks/>
            </p:cNvGrpSpPr>
            <p:nvPr/>
          </p:nvGrpSpPr>
          <p:grpSpPr bwMode="auto">
            <a:xfrm>
              <a:off x="1422" y="8238"/>
              <a:ext cx="3240" cy="582"/>
              <a:chOff x="1881" y="4678"/>
              <a:chExt cx="3240" cy="582"/>
            </a:xfrm>
          </p:grpSpPr>
          <p:sp>
            <p:nvSpPr>
              <p:cNvPr id="31" name="Arc 17"/>
              <p:cNvSpPr>
                <a:spLocks/>
              </p:cNvSpPr>
              <p:nvPr/>
            </p:nvSpPr>
            <p:spPr bwMode="auto">
              <a:xfrm>
                <a:off x="1881" y="4678"/>
                <a:ext cx="3240" cy="361"/>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32" name="Arc 18"/>
              <p:cNvSpPr>
                <a:spLocks/>
              </p:cNvSpPr>
              <p:nvPr/>
            </p:nvSpPr>
            <p:spPr bwMode="auto">
              <a:xfrm flipV="1">
                <a:off x="1881" y="5080"/>
                <a:ext cx="2160" cy="180"/>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sp>
        <p:nvSpPr>
          <p:cNvPr id="33" name="TextBox 32"/>
          <p:cNvSpPr txBox="1"/>
          <p:nvPr/>
        </p:nvSpPr>
        <p:spPr>
          <a:xfrm>
            <a:off x="7925010" y="5720953"/>
            <a:ext cx="947057" cy="461665"/>
          </a:xfrm>
          <a:prstGeom prst="rect">
            <a:avLst/>
          </a:prstGeom>
          <a:noFill/>
        </p:spPr>
        <p:txBody>
          <a:bodyPr wrap="square" rtlCol="0">
            <a:spAutoFit/>
          </a:bodyPr>
          <a:lstStyle/>
          <a:p>
            <a:r>
              <a:rPr lang="ru-RU" sz="2400" dirty="0" smtClean="0"/>
              <a:t>1-</a:t>
            </a:r>
            <a:r>
              <a:rPr lang="ru-RU" sz="2400" dirty="0"/>
              <a:t>?</a:t>
            </a:r>
          </a:p>
        </p:txBody>
      </p:sp>
      <p:sp>
        <p:nvSpPr>
          <p:cNvPr id="34" name="TextBox 33"/>
          <p:cNvSpPr txBox="1"/>
          <p:nvPr/>
        </p:nvSpPr>
        <p:spPr>
          <a:xfrm rot="10800000" flipV="1">
            <a:off x="8658623" y="6305255"/>
            <a:ext cx="1394161" cy="461665"/>
          </a:xfrm>
          <a:prstGeom prst="rect">
            <a:avLst/>
          </a:prstGeom>
          <a:noFill/>
        </p:spPr>
        <p:txBody>
          <a:bodyPr wrap="square" rtlCol="0">
            <a:spAutoFit/>
          </a:bodyPr>
          <a:lstStyle/>
          <a:p>
            <a:r>
              <a:rPr lang="en-US" sz="2400" dirty="0" smtClean="0"/>
              <a:t>m</a:t>
            </a:r>
            <a:r>
              <a:rPr lang="ru-RU" sz="2400" dirty="0" smtClean="0"/>
              <a:t>/</a:t>
            </a:r>
            <a:r>
              <a:rPr lang="en-US" sz="2400" dirty="0" smtClean="0"/>
              <a:t>n-</a:t>
            </a:r>
            <a:r>
              <a:rPr lang="en-US" sz="2400" dirty="0"/>
              <a:t>b</a:t>
            </a:r>
            <a:endParaRPr lang="ru-RU" sz="2400" dirty="0"/>
          </a:p>
        </p:txBody>
      </p:sp>
    </p:spTree>
    <p:extLst>
      <p:ext uri="{BB962C8B-B14F-4D97-AF65-F5344CB8AC3E}">
        <p14:creationId xmlns:p14="http://schemas.microsoft.com/office/powerpoint/2010/main" val="2922298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669" y="4936084"/>
            <a:ext cx="11175124" cy="1921916"/>
          </a:xfrm>
        </p:spPr>
        <p:txBody>
          <a:bodyPr>
            <a:normAutofit/>
          </a:bodyPr>
          <a:lstStyle/>
          <a:p>
            <a:r>
              <a:rPr lang="ru-RU" sz="2800" dirty="0">
                <a:latin typeface="+mn-lt"/>
              </a:rPr>
              <a:t>В 5 классе в теме «Задачи на дроби» учащиеся узнают, что </a:t>
            </a:r>
            <a:r>
              <a:rPr lang="ru-RU" sz="2800" b="1" u="sng" dirty="0">
                <a:latin typeface="+mn-lt"/>
              </a:rPr>
              <a:t>часть от числа находится умножением на дробь, число по части – делением на дробь.</a:t>
            </a:r>
            <a:r>
              <a:rPr lang="ru-RU" sz="2800" dirty="0">
                <a:latin typeface="+mn-lt"/>
              </a:rPr>
              <a:t> </a:t>
            </a:r>
          </a:p>
        </p:txBody>
      </p:sp>
      <p:sp>
        <p:nvSpPr>
          <p:cNvPr id="3" name="Объект 2"/>
          <p:cNvSpPr>
            <a:spLocks noGrp="1"/>
          </p:cNvSpPr>
          <p:nvPr>
            <p:ph idx="1"/>
          </p:nvPr>
        </p:nvSpPr>
        <p:spPr>
          <a:xfrm>
            <a:off x="680544" y="456544"/>
            <a:ext cx="6634656" cy="4351338"/>
          </a:xfrm>
        </p:spPr>
        <p:txBody>
          <a:bodyPr/>
          <a:lstStyle/>
          <a:p>
            <a:pPr marL="0" indent="0">
              <a:buNone/>
            </a:pPr>
            <a:r>
              <a:rPr lang="ru-RU" sz="2400" dirty="0" smtClean="0"/>
              <a:t>3) </a:t>
            </a:r>
            <a:r>
              <a:rPr lang="ru-RU" sz="2400" b="1" dirty="0" smtClean="0"/>
              <a:t>Задачи на нахождение дроби, которую одно число составляет от другого.</a:t>
            </a:r>
          </a:p>
          <a:p>
            <a:pPr marL="0" indent="0">
              <a:buNone/>
            </a:pPr>
            <a:r>
              <a:rPr lang="ru-RU" sz="2400" dirty="0" smtClean="0"/>
              <a:t>1 – а</a:t>
            </a:r>
          </a:p>
          <a:p>
            <a:pPr marL="0" indent="0">
              <a:buNone/>
            </a:pPr>
            <a:r>
              <a:rPr lang="ru-RU" sz="2400" dirty="0" smtClean="0"/>
              <a:t>? – </a:t>
            </a:r>
            <a:r>
              <a:rPr lang="en-US" sz="2400" dirty="0" smtClean="0"/>
              <a:t>b</a:t>
            </a:r>
            <a:endParaRPr lang="ru-RU" sz="2400" dirty="0" smtClean="0"/>
          </a:p>
          <a:p>
            <a:pPr marL="0" indent="0">
              <a:buNone/>
            </a:pPr>
            <a:r>
              <a:rPr lang="ru-RU" sz="2400" b="1" dirty="0" smtClean="0"/>
              <a:t>Чтобы найти дробь, которую одно число составляет от другого, можно первое число разделить на второе</a:t>
            </a:r>
            <a:r>
              <a:rPr lang="ru-RU" sz="2400" dirty="0" smtClean="0"/>
              <a:t>:</a:t>
            </a:r>
          </a:p>
          <a:p>
            <a:pPr marL="0" indent="0">
              <a:buNone/>
            </a:pPr>
            <a:r>
              <a:rPr lang="en-US" sz="2400" dirty="0" smtClean="0"/>
              <a:t>m</a:t>
            </a:r>
            <a:r>
              <a:rPr lang="ru-RU" sz="2400" dirty="0" smtClean="0"/>
              <a:t>/</a:t>
            </a:r>
            <a:r>
              <a:rPr lang="en-US" sz="2400" dirty="0" smtClean="0"/>
              <a:t>n</a:t>
            </a:r>
            <a:r>
              <a:rPr lang="ru-RU" sz="2400" dirty="0" smtClean="0"/>
              <a:t> = а: в</a:t>
            </a:r>
          </a:p>
          <a:p>
            <a:pPr marL="0" indent="0">
              <a:buNone/>
            </a:pPr>
            <a:r>
              <a:rPr lang="ru-RU" sz="2400" dirty="0" smtClean="0"/>
              <a:t>Данное определение давалось в курсе математики за 4 класс</a:t>
            </a:r>
            <a:r>
              <a:rPr lang="ru-RU" dirty="0" smtClean="0"/>
              <a:t>.</a:t>
            </a:r>
          </a:p>
          <a:p>
            <a:endParaRPr lang="ru-RU" dirty="0"/>
          </a:p>
        </p:txBody>
      </p:sp>
      <p:grpSp>
        <p:nvGrpSpPr>
          <p:cNvPr id="4" name="Group 2"/>
          <p:cNvGrpSpPr>
            <a:grpSpLocks/>
          </p:cNvGrpSpPr>
          <p:nvPr/>
        </p:nvGrpSpPr>
        <p:grpSpPr bwMode="auto">
          <a:xfrm>
            <a:off x="7674429" y="1549173"/>
            <a:ext cx="4307364" cy="1074284"/>
            <a:chOff x="1422" y="8238"/>
            <a:chExt cx="3240" cy="582"/>
          </a:xfrm>
        </p:grpSpPr>
        <p:sp>
          <p:nvSpPr>
            <p:cNvPr id="5" name="Line 3"/>
            <p:cNvSpPr>
              <a:spLocks noChangeShapeType="1"/>
            </p:cNvSpPr>
            <p:nvPr/>
          </p:nvSpPr>
          <p:spPr bwMode="auto">
            <a:xfrm flipV="1">
              <a:off x="1424" y="8588"/>
              <a:ext cx="2131" cy="14"/>
            </a:xfrm>
            <a:prstGeom prst="line">
              <a:avLst/>
            </a:prstGeom>
            <a:noFill/>
            <a:ln w="31750">
              <a:solidFill>
                <a:srgbClr val="000000"/>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189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6" name="Line 4"/>
            <p:cNvSpPr>
              <a:spLocks noChangeShapeType="1"/>
            </p:cNvSpPr>
            <p:nvPr/>
          </p:nvSpPr>
          <p:spPr bwMode="auto">
            <a:xfrm flipV="1">
              <a:off x="3582" y="8593"/>
              <a:ext cx="1080" cy="0"/>
            </a:xfrm>
            <a:prstGeom prst="line">
              <a:avLst/>
            </a:prstGeom>
            <a:noFill/>
            <a:ln w="12700">
              <a:solidFill>
                <a:srgbClr val="000000"/>
              </a:solidFill>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7" name="Group 5"/>
            <p:cNvGrpSpPr>
              <a:grpSpLocks/>
            </p:cNvGrpSpPr>
            <p:nvPr/>
          </p:nvGrpSpPr>
          <p:grpSpPr bwMode="auto">
            <a:xfrm>
              <a:off x="1422" y="8238"/>
              <a:ext cx="3240" cy="582"/>
              <a:chOff x="1881" y="4678"/>
              <a:chExt cx="3240" cy="582"/>
            </a:xfrm>
          </p:grpSpPr>
          <p:sp>
            <p:nvSpPr>
              <p:cNvPr id="8" name="Arc 6"/>
              <p:cNvSpPr>
                <a:spLocks/>
              </p:cNvSpPr>
              <p:nvPr/>
            </p:nvSpPr>
            <p:spPr bwMode="auto">
              <a:xfrm>
                <a:off x="1881" y="4678"/>
                <a:ext cx="3240" cy="361"/>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9" name="Arc 7"/>
              <p:cNvSpPr>
                <a:spLocks/>
              </p:cNvSpPr>
              <p:nvPr/>
            </p:nvSpPr>
            <p:spPr bwMode="auto">
              <a:xfrm flipV="1">
                <a:off x="1881" y="5080"/>
                <a:ext cx="2160" cy="180"/>
              </a:xfrm>
              <a:custGeom>
                <a:avLst/>
                <a:gdLst>
                  <a:gd name="G0" fmla="+- 21483 0 0"/>
                  <a:gd name="G1" fmla="+- 21600 0 0"/>
                  <a:gd name="G2" fmla="+- 21600 0 0"/>
                  <a:gd name="T0" fmla="*/ 0 w 43083"/>
                  <a:gd name="T1" fmla="*/ 19351 h 21600"/>
                  <a:gd name="T2" fmla="*/ 43083 w 43083"/>
                  <a:gd name="T3" fmla="*/ 21600 h 21600"/>
                  <a:gd name="T4" fmla="*/ 21483 w 43083"/>
                  <a:gd name="T5" fmla="*/ 21600 h 21600"/>
                </a:gdLst>
                <a:ahLst/>
                <a:cxnLst>
                  <a:cxn ang="0">
                    <a:pos x="T0" y="T1"/>
                  </a:cxn>
                  <a:cxn ang="0">
                    <a:pos x="T2" y="T3"/>
                  </a:cxn>
                  <a:cxn ang="0">
                    <a:pos x="T4" y="T5"/>
                  </a:cxn>
                </a:cxnLst>
                <a:rect l="0" t="0" r="r" b="b"/>
                <a:pathLst>
                  <a:path w="43083" h="21600" fill="none" extrusionOk="0">
                    <a:moveTo>
                      <a:pt x="0" y="19351"/>
                    </a:moveTo>
                    <a:cubicBezTo>
                      <a:pt x="1151" y="8352"/>
                      <a:pt x="10424" y="0"/>
                      <a:pt x="21483" y="0"/>
                    </a:cubicBezTo>
                    <a:cubicBezTo>
                      <a:pt x="33412" y="0"/>
                      <a:pt x="43083" y="9670"/>
                      <a:pt x="43083" y="21600"/>
                    </a:cubicBezTo>
                  </a:path>
                  <a:path w="43083" h="21600" stroke="0" extrusionOk="0">
                    <a:moveTo>
                      <a:pt x="0" y="19351"/>
                    </a:moveTo>
                    <a:cubicBezTo>
                      <a:pt x="1151" y="8352"/>
                      <a:pt x="10424" y="0"/>
                      <a:pt x="21483" y="0"/>
                    </a:cubicBezTo>
                    <a:cubicBezTo>
                      <a:pt x="33412" y="0"/>
                      <a:pt x="43083" y="9670"/>
                      <a:pt x="43083" y="21600"/>
                    </a:cubicBezTo>
                    <a:lnTo>
                      <a:pt x="21483"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TextBox 9"/>
          <p:cNvSpPr txBox="1"/>
          <p:nvPr/>
        </p:nvSpPr>
        <p:spPr>
          <a:xfrm>
            <a:off x="9405257" y="1142001"/>
            <a:ext cx="947057" cy="461665"/>
          </a:xfrm>
          <a:prstGeom prst="rect">
            <a:avLst/>
          </a:prstGeom>
          <a:noFill/>
        </p:spPr>
        <p:txBody>
          <a:bodyPr wrap="square" rtlCol="0">
            <a:spAutoFit/>
          </a:bodyPr>
          <a:lstStyle/>
          <a:p>
            <a:r>
              <a:rPr lang="ru-RU" sz="2400" dirty="0" smtClean="0"/>
              <a:t>1-а</a:t>
            </a:r>
            <a:endParaRPr lang="ru-RU" sz="2400" dirty="0"/>
          </a:p>
        </p:txBody>
      </p:sp>
      <p:sp>
        <p:nvSpPr>
          <p:cNvPr id="11" name="TextBox 10"/>
          <p:cNvSpPr txBox="1"/>
          <p:nvPr/>
        </p:nvSpPr>
        <p:spPr>
          <a:xfrm>
            <a:off x="8490857" y="2817839"/>
            <a:ext cx="1828800" cy="461665"/>
          </a:xfrm>
          <a:prstGeom prst="rect">
            <a:avLst/>
          </a:prstGeom>
          <a:noFill/>
        </p:spPr>
        <p:txBody>
          <a:bodyPr wrap="square" rtlCol="0">
            <a:spAutoFit/>
          </a:bodyPr>
          <a:lstStyle/>
          <a:p>
            <a:r>
              <a:rPr lang="ru-RU" sz="2400" dirty="0" smtClean="0"/>
              <a:t>? - </a:t>
            </a:r>
            <a:r>
              <a:rPr lang="en-US" sz="2400" dirty="0" smtClean="0"/>
              <a:t>b</a:t>
            </a:r>
            <a:endParaRPr lang="ru-RU" sz="2400" dirty="0"/>
          </a:p>
        </p:txBody>
      </p:sp>
    </p:spTree>
    <p:extLst>
      <p:ext uri="{BB962C8B-B14F-4D97-AF65-F5344CB8AC3E}">
        <p14:creationId xmlns:p14="http://schemas.microsoft.com/office/powerpoint/2010/main" val="661897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latin typeface="+mn-lt"/>
              </a:rPr>
              <a:t>Далее в данном пункте учебника пятиклассники учатся решать </a:t>
            </a:r>
            <a:r>
              <a:rPr lang="ru-RU" sz="3600" b="1" dirty="0">
                <a:latin typeface="+mn-lt"/>
              </a:rPr>
              <a:t>составные задачи на дроби</a:t>
            </a:r>
            <a:endParaRPr lang="ru-RU" sz="3600" dirty="0">
              <a:latin typeface="+mn-lt"/>
            </a:endParaRPr>
          </a:p>
        </p:txBody>
      </p:sp>
      <p:sp>
        <p:nvSpPr>
          <p:cNvPr id="3" name="Объект 2"/>
          <p:cNvSpPr>
            <a:spLocks noGrp="1"/>
          </p:cNvSpPr>
          <p:nvPr>
            <p:ph sz="half" idx="1"/>
          </p:nvPr>
        </p:nvSpPr>
        <p:spPr>
          <a:xfrm>
            <a:off x="105104" y="1825624"/>
            <a:ext cx="7977352" cy="4806403"/>
          </a:xfrm>
        </p:spPr>
        <p:txBody>
          <a:bodyPr>
            <a:normAutofit fontScale="92500" lnSpcReduction="10000"/>
          </a:bodyPr>
          <a:lstStyle/>
          <a:p>
            <a:pPr marL="0" indent="0">
              <a:buNone/>
            </a:pPr>
            <a:r>
              <a:rPr lang="ru-RU" dirty="0"/>
              <a:t>1. Первый тип комбинированной задачи, который следует рассмотреть с учащимися, можно назвать: </a:t>
            </a:r>
            <a:r>
              <a:rPr lang="ru-RU" b="1" dirty="0"/>
              <a:t>«Нахождение остатка заданной части</a:t>
            </a:r>
            <a:r>
              <a:rPr lang="ru-RU" b="1" dirty="0" smtClean="0"/>
              <a:t>».</a:t>
            </a:r>
          </a:p>
          <a:p>
            <a:pPr marL="0" indent="0">
              <a:buNone/>
            </a:pPr>
            <a:r>
              <a:rPr lang="ru-RU" u="sng" dirty="0"/>
              <a:t>1 способ.</a:t>
            </a:r>
            <a:endParaRPr lang="ru-RU" dirty="0"/>
          </a:p>
          <a:p>
            <a:pPr marL="0" indent="0">
              <a:buNone/>
            </a:pPr>
            <a:r>
              <a:rPr lang="ru-RU" dirty="0"/>
              <a:t>1) Решить простую задачу на дроби;</a:t>
            </a:r>
          </a:p>
          <a:p>
            <a:pPr marL="0" indent="0">
              <a:buNone/>
            </a:pPr>
            <a:r>
              <a:rPr lang="ru-RU" dirty="0"/>
              <a:t>2) Найти искомый остаток.</a:t>
            </a:r>
          </a:p>
          <a:p>
            <a:pPr marL="0" indent="0">
              <a:buNone/>
            </a:pPr>
            <a:r>
              <a:rPr lang="ru-RU" u="sng" dirty="0"/>
              <a:t>2 способ.</a:t>
            </a:r>
            <a:endParaRPr lang="ru-RU" dirty="0"/>
          </a:p>
          <a:p>
            <a:pPr marL="0" indent="0">
              <a:buNone/>
            </a:pPr>
            <a:r>
              <a:rPr lang="ru-RU" dirty="0"/>
              <a:t>1) Найти дробь, которая соответствует остатку (1 - m/n);</a:t>
            </a:r>
          </a:p>
          <a:p>
            <a:pPr marL="0" indent="0">
              <a:buNone/>
            </a:pPr>
            <a:r>
              <a:rPr lang="ru-RU" dirty="0"/>
              <a:t>2) Дополнить схему;</a:t>
            </a:r>
          </a:p>
          <a:p>
            <a:pPr marL="0" indent="0">
              <a:buNone/>
            </a:pPr>
            <a:r>
              <a:rPr lang="ru-RU" dirty="0"/>
              <a:t>3) Решить простую задачу на дроби.</a:t>
            </a:r>
          </a:p>
          <a:p>
            <a:pPr marL="0" indent="0">
              <a:buNone/>
            </a:pPr>
            <a:endParaRPr lang="ru-RU" dirty="0"/>
          </a:p>
        </p:txBody>
      </p:sp>
      <p:pic>
        <p:nvPicPr>
          <p:cNvPr id="4098" name="Picture 2" descr="0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521" y="1690688"/>
            <a:ext cx="4298731" cy="441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065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3985" y="493986"/>
            <a:ext cx="11603421" cy="1177159"/>
          </a:xfrm>
        </p:spPr>
        <p:txBody>
          <a:bodyPr>
            <a:noAutofit/>
          </a:bodyPr>
          <a:lstStyle/>
          <a:p>
            <a:pPr algn="l"/>
            <a:r>
              <a:rPr lang="ru-RU" sz="3200" dirty="0"/>
              <a:t>Этот тип задач следует рассмотреть с учащимися, его можно назвать: </a:t>
            </a:r>
            <a:r>
              <a:rPr lang="ru-RU" sz="3200" b="1" dirty="0"/>
              <a:t>«Нахождение части от части величины».</a:t>
            </a:r>
          </a:p>
        </p:txBody>
      </p:sp>
      <p:sp>
        <p:nvSpPr>
          <p:cNvPr id="3" name="Подзаголовок 2"/>
          <p:cNvSpPr>
            <a:spLocks noGrp="1"/>
          </p:cNvSpPr>
          <p:nvPr>
            <p:ph type="subTitle" idx="1"/>
          </p:nvPr>
        </p:nvSpPr>
        <p:spPr>
          <a:xfrm>
            <a:off x="367862" y="1902372"/>
            <a:ext cx="7367752" cy="4955628"/>
          </a:xfrm>
        </p:spPr>
        <p:txBody>
          <a:bodyPr>
            <a:normAutofit fontScale="47500" lnSpcReduction="20000"/>
          </a:bodyPr>
          <a:lstStyle/>
          <a:p>
            <a:pPr algn="l"/>
            <a:r>
              <a:rPr lang="ru-RU" sz="5100" dirty="0"/>
              <a:t>Отсюда возникают следующие способы решения:</a:t>
            </a:r>
          </a:p>
          <a:p>
            <a:pPr algn="l"/>
            <a:r>
              <a:rPr lang="ru-RU" sz="5100" u="sng" dirty="0"/>
              <a:t>Способ 1:</a:t>
            </a:r>
            <a:endParaRPr lang="ru-RU" sz="5100" dirty="0"/>
          </a:p>
          <a:p>
            <a:pPr algn="l"/>
            <a:r>
              <a:rPr lang="ru-RU" sz="5100" dirty="0"/>
              <a:t>1. Решить простую задачу на дроби.</a:t>
            </a:r>
          </a:p>
          <a:p>
            <a:pPr algn="l"/>
            <a:r>
              <a:rPr lang="ru-RU" sz="5100" dirty="0"/>
              <a:t>2. Найти первый остаток.</a:t>
            </a:r>
          </a:p>
          <a:p>
            <a:pPr algn="l"/>
            <a:r>
              <a:rPr lang="ru-RU" sz="5100" dirty="0"/>
              <a:t>3. Дополнить схему.</a:t>
            </a:r>
          </a:p>
          <a:p>
            <a:pPr algn="l"/>
            <a:r>
              <a:rPr lang="ru-RU" sz="5100" dirty="0"/>
              <a:t>4. Решить простую задачу на дроби.</a:t>
            </a:r>
          </a:p>
          <a:p>
            <a:pPr algn="l"/>
            <a:r>
              <a:rPr lang="ru-RU" sz="5100" dirty="0"/>
              <a:t>5. Ответить на вопрос задачи.</a:t>
            </a:r>
          </a:p>
          <a:p>
            <a:pPr algn="l"/>
            <a:r>
              <a:rPr lang="ru-RU" sz="5100" u="sng" dirty="0"/>
              <a:t>Способ 2:</a:t>
            </a:r>
            <a:endParaRPr lang="ru-RU" sz="5100" dirty="0"/>
          </a:p>
          <a:p>
            <a:pPr algn="l"/>
            <a:r>
              <a:rPr lang="ru-RU" sz="5100" dirty="0"/>
              <a:t>1. Найти, какая дробь соответствует первому остатку.</a:t>
            </a:r>
          </a:p>
          <a:p>
            <a:pPr algn="l"/>
            <a:r>
              <a:rPr lang="ru-RU" sz="5100" dirty="0"/>
              <a:t>2. Решить простую задачу на дроби.</a:t>
            </a:r>
          </a:p>
          <a:p>
            <a:pPr algn="l"/>
            <a:r>
              <a:rPr lang="ru-RU" sz="5100" dirty="0"/>
              <a:t>3. Дополнить схему.</a:t>
            </a:r>
          </a:p>
          <a:p>
            <a:pPr algn="l"/>
            <a:r>
              <a:rPr lang="ru-RU" sz="5100" dirty="0"/>
              <a:t>4. Найти, какая дробь соответствует второму остатку.</a:t>
            </a:r>
          </a:p>
          <a:p>
            <a:pPr algn="l"/>
            <a:r>
              <a:rPr lang="ru-RU" sz="5100" dirty="0"/>
              <a:t>5. Ответить на вопрос задачи.</a:t>
            </a:r>
          </a:p>
          <a:p>
            <a:endParaRPr lang="ru-RU" dirty="0"/>
          </a:p>
        </p:txBody>
      </p:sp>
      <p:pic>
        <p:nvPicPr>
          <p:cNvPr id="4" name="Picture 2" descr="0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366" y="1823713"/>
            <a:ext cx="4298731" cy="441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957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6142" y="1549089"/>
            <a:ext cx="7059561" cy="3785419"/>
          </a:xfrm>
        </p:spPr>
        <p:txBody>
          <a:bodyPr>
            <a:normAutofit/>
          </a:bodyPr>
          <a:lstStyle/>
          <a:p>
            <a:pPr algn="l"/>
            <a:r>
              <a:rPr lang="ru-RU" dirty="0" smtClean="0"/>
              <a:t>Задачу </a:t>
            </a:r>
            <a:r>
              <a:rPr lang="ru-RU" u="sng" dirty="0"/>
              <a:t>решают с конца, постепенно поднимаясь по схеме</a:t>
            </a:r>
            <a:r>
              <a:rPr lang="ru-RU" dirty="0" smtClean="0"/>
              <a:t>.</a:t>
            </a:r>
          </a:p>
          <a:p>
            <a:pPr algn="l"/>
            <a:r>
              <a:rPr lang="ru-RU" dirty="0" smtClean="0"/>
              <a:t/>
            </a:r>
            <a:br>
              <a:rPr lang="ru-RU" dirty="0" smtClean="0"/>
            </a:br>
            <a:r>
              <a:rPr lang="ru-RU" dirty="0" smtClean="0"/>
              <a:t>Алгоритм </a:t>
            </a:r>
            <a:r>
              <a:rPr lang="ru-RU" dirty="0"/>
              <a:t>решения задачи на нахождение целого по остатку может иметь вид:</a:t>
            </a:r>
          </a:p>
          <a:p>
            <a:pPr algn="l"/>
            <a:r>
              <a:rPr lang="ru-RU" dirty="0"/>
              <a:t>1) Найти дробь, которая соответствует остатку (1 − m/n)</a:t>
            </a:r>
          </a:p>
          <a:p>
            <a:pPr algn="l"/>
            <a:r>
              <a:rPr lang="ru-RU" dirty="0"/>
              <a:t>2) Дополнить схему;</a:t>
            </a:r>
          </a:p>
          <a:p>
            <a:pPr algn="l"/>
            <a:r>
              <a:rPr lang="ru-RU" dirty="0"/>
              <a:t>3) Решить простую задачу на дроби.</a:t>
            </a:r>
          </a:p>
          <a:p>
            <a:pPr algn="l"/>
            <a:endParaRPr lang="ru-RU" b="1" dirty="0"/>
          </a:p>
        </p:txBody>
      </p:sp>
      <p:pic>
        <p:nvPicPr>
          <p:cNvPr id="5122" name="Picture 2" descr="0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141" y="1775247"/>
            <a:ext cx="4160259" cy="289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6142" y="471948"/>
            <a:ext cx="11090787" cy="830997"/>
          </a:xfrm>
          <a:prstGeom prst="rect">
            <a:avLst/>
          </a:prstGeom>
          <a:noFill/>
        </p:spPr>
        <p:txBody>
          <a:bodyPr wrap="square" rtlCol="0">
            <a:spAutoFit/>
          </a:bodyPr>
          <a:lstStyle/>
          <a:p>
            <a:r>
              <a:rPr lang="ru-RU" sz="2400" dirty="0"/>
              <a:t>Второй тип комбинированной задачи, который следует рассмотреть с учащимися, можно назвать: </a:t>
            </a:r>
            <a:r>
              <a:rPr lang="ru-RU" sz="2400" b="1" dirty="0"/>
              <a:t>«Нахождение целого по части от части величины». </a:t>
            </a:r>
          </a:p>
        </p:txBody>
      </p:sp>
      <p:sp>
        <p:nvSpPr>
          <p:cNvPr id="6" name="TextBox 5"/>
          <p:cNvSpPr txBox="1"/>
          <p:nvPr/>
        </p:nvSpPr>
        <p:spPr>
          <a:xfrm>
            <a:off x="363795" y="5580652"/>
            <a:ext cx="11444747" cy="1107996"/>
          </a:xfrm>
          <a:prstGeom prst="rect">
            <a:avLst/>
          </a:prstGeom>
          <a:noFill/>
        </p:spPr>
        <p:txBody>
          <a:bodyPr wrap="square" rtlCol="0">
            <a:spAutoFit/>
          </a:bodyPr>
          <a:lstStyle/>
          <a:p>
            <a:r>
              <a:rPr lang="ru-RU" sz="2200" dirty="0"/>
              <a:t>При решении комбинированных задач второго типа учитель должен заострять внимание учащихся, как от задачи к задаче схема усложняется, как простая схема, становится частью «двухэтажной», а затем и «трехэтажной» схемы</a:t>
            </a:r>
          </a:p>
        </p:txBody>
      </p:sp>
    </p:spTree>
    <p:extLst>
      <p:ext uri="{BB962C8B-B14F-4D97-AF65-F5344CB8AC3E}">
        <p14:creationId xmlns:p14="http://schemas.microsoft.com/office/powerpoint/2010/main" val="27052345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7820" y="353961"/>
            <a:ext cx="5997678" cy="5161936"/>
          </a:xfrm>
        </p:spPr>
        <p:txBody>
          <a:bodyPr>
            <a:normAutofit/>
          </a:bodyPr>
          <a:lstStyle/>
          <a:p>
            <a:pPr algn="l"/>
            <a:r>
              <a:rPr lang="ru-RU" dirty="0"/>
              <a:t>На примере задания </a:t>
            </a:r>
            <a:r>
              <a:rPr lang="ru-RU" i="1" u="sng" dirty="0"/>
              <a:t>№</a:t>
            </a:r>
            <a:r>
              <a:rPr lang="ru-RU" u="sng" dirty="0"/>
              <a:t> 564 р</a:t>
            </a:r>
            <a:r>
              <a:rPr lang="ru-RU" dirty="0"/>
              <a:t>ассмотрим один из вариантов решения составной задачи:</a:t>
            </a:r>
          </a:p>
          <a:p>
            <a:pPr algn="l"/>
            <a:r>
              <a:rPr lang="ru-RU" sz="2200" b="1" dirty="0"/>
              <a:t>«Бабушка поставила перед тремя внуками вазочку с шоколадными батонами. За угощением внуки подходили поочерёдно. Первый, по просьбе бабушки, взял </a:t>
            </a:r>
            <a:r>
              <a:rPr lang="ru-RU" sz="2200" b="1" dirty="0" smtClean="0"/>
              <a:t>¼   всех </a:t>
            </a:r>
            <a:r>
              <a:rPr lang="ru-RU" sz="2200" b="1" dirty="0"/>
              <a:t>батонов и ещё 1 батон</a:t>
            </a:r>
            <a:r>
              <a:rPr lang="ru-RU" sz="2200" b="1" dirty="0" smtClean="0"/>
              <a:t>.</a:t>
            </a:r>
            <a:br>
              <a:rPr lang="ru-RU" sz="2200" b="1" dirty="0" smtClean="0"/>
            </a:br>
            <a:r>
              <a:rPr lang="ru-RU" sz="2200" b="1" dirty="0" smtClean="0"/>
              <a:t> </a:t>
            </a:r>
            <a:r>
              <a:rPr lang="ru-RU" sz="2200" b="1" dirty="0"/>
              <a:t>Второму было предложено взять </a:t>
            </a:r>
            <a:r>
              <a:rPr lang="ru-RU" sz="2200" b="1" dirty="0" smtClean="0"/>
              <a:t>¼  того</a:t>
            </a:r>
            <a:r>
              <a:rPr lang="ru-RU" sz="2200" b="1" dirty="0"/>
              <a:t>, что осталось, и ещё 2 батона. </a:t>
            </a:r>
            <a:r>
              <a:rPr lang="ru-RU" sz="2200" b="1" dirty="0" smtClean="0"/>
              <a:t/>
            </a:r>
            <a:br>
              <a:rPr lang="ru-RU" sz="2200" b="1" dirty="0" smtClean="0"/>
            </a:br>
            <a:r>
              <a:rPr lang="ru-RU" sz="2200" b="1" dirty="0" smtClean="0"/>
              <a:t>Третьему </a:t>
            </a:r>
            <a:r>
              <a:rPr lang="ru-RU" sz="2200" b="1" dirty="0"/>
              <a:t>полагалось взять также ¼ остатка и ещё 3 батона. </a:t>
            </a:r>
            <a:r>
              <a:rPr lang="ru-RU" sz="2200" b="1" dirty="0" smtClean="0"/>
              <a:t/>
            </a:r>
            <a:br>
              <a:rPr lang="ru-RU" sz="2200" b="1" dirty="0" smtClean="0"/>
            </a:br>
            <a:r>
              <a:rPr lang="ru-RU" sz="2200" b="1" dirty="0" smtClean="0"/>
              <a:t>После </a:t>
            </a:r>
            <a:r>
              <a:rPr lang="ru-RU" sz="2200" b="1" dirty="0"/>
              <a:t>чего ваза опустела. </a:t>
            </a:r>
            <a:r>
              <a:rPr lang="ru-RU" sz="2200" b="1" dirty="0" smtClean="0"/>
              <a:t/>
            </a:r>
            <a:br>
              <a:rPr lang="ru-RU" sz="2200" b="1" dirty="0" smtClean="0"/>
            </a:br>
            <a:r>
              <a:rPr lang="ru-RU" sz="2200" b="1" dirty="0" smtClean="0"/>
              <a:t>Докажи</a:t>
            </a:r>
            <a:r>
              <a:rPr lang="ru-RU" sz="2200" b="1" dirty="0"/>
              <a:t>, что всем внукам досталось поровну».</a:t>
            </a:r>
          </a:p>
        </p:txBody>
      </p:sp>
      <p:pic>
        <p:nvPicPr>
          <p:cNvPr id="6146" name="Picture 2" descr="03-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400" y="353961"/>
            <a:ext cx="5400323" cy="488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7923" y="5417574"/>
            <a:ext cx="10609006" cy="1200329"/>
          </a:xfrm>
          <a:prstGeom prst="rect">
            <a:avLst/>
          </a:prstGeom>
          <a:noFill/>
        </p:spPr>
        <p:txBody>
          <a:bodyPr wrap="square" rtlCol="0">
            <a:spAutoFit/>
          </a:bodyPr>
          <a:lstStyle/>
          <a:p>
            <a:r>
              <a:rPr lang="ru-RU" sz="2400" dirty="0"/>
              <a:t>Анализируя решение задачи, ясно, что оно содержит в себе решение трех простых задач на нахождение числа по его части (по остатку) и двух простых задач на нахождение части от числа. </a:t>
            </a:r>
          </a:p>
        </p:txBody>
      </p:sp>
    </p:spTree>
    <p:extLst>
      <p:ext uri="{BB962C8B-B14F-4D97-AF65-F5344CB8AC3E}">
        <p14:creationId xmlns:p14="http://schemas.microsoft.com/office/powerpoint/2010/main" val="31004203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164" y="374217"/>
            <a:ext cx="9144000" cy="1011237"/>
          </a:xfrm>
        </p:spPr>
        <p:txBody>
          <a:bodyPr/>
          <a:lstStyle/>
          <a:p>
            <a:r>
              <a:rPr lang="ru-RU" dirty="0"/>
              <a:t>Эталоны</a:t>
            </a:r>
          </a:p>
        </p:txBody>
      </p:sp>
      <p:sp>
        <p:nvSpPr>
          <p:cNvPr id="3" name="Подзаголовок 2"/>
          <p:cNvSpPr>
            <a:spLocks noGrp="1"/>
          </p:cNvSpPr>
          <p:nvPr>
            <p:ph type="subTitle" idx="1"/>
          </p:nvPr>
        </p:nvSpPr>
        <p:spPr>
          <a:xfrm>
            <a:off x="517236" y="1551711"/>
            <a:ext cx="5606473" cy="5190835"/>
          </a:xfrm>
        </p:spPr>
        <p:txBody>
          <a:bodyPr>
            <a:noAutofit/>
          </a:bodyPr>
          <a:lstStyle/>
          <a:p>
            <a:pPr algn="l"/>
            <a:r>
              <a:rPr lang="ru-RU" dirty="0"/>
              <a:t>В результате изучения данных тем у учащихся появляются следующие эталоны</a:t>
            </a:r>
            <a:r>
              <a:rPr lang="ru-RU" dirty="0" smtClean="0"/>
              <a:t>:</a:t>
            </a:r>
          </a:p>
          <a:p>
            <a:pPr marL="342900" indent="-342900" algn="l">
              <a:buFont typeface="Arial" panose="020B0604020202020204" pitchFamily="34" charset="0"/>
              <a:buChar char="•"/>
            </a:pPr>
            <a:r>
              <a:rPr lang="ru-RU" dirty="0" smtClean="0"/>
              <a:t> </a:t>
            </a:r>
            <a:r>
              <a:rPr lang="ru-RU" dirty="0"/>
              <a:t>алгоритмы решения задач на </a:t>
            </a:r>
            <a:r>
              <a:rPr lang="ru-RU" dirty="0" smtClean="0"/>
              <a:t>дроби</a:t>
            </a:r>
          </a:p>
          <a:p>
            <a:pPr marL="342900" indent="-342900" algn="l">
              <a:buFont typeface="Wingdings" panose="05000000000000000000" pitchFamily="2" charset="2"/>
              <a:buChar char="§"/>
            </a:pPr>
            <a:r>
              <a:rPr lang="ru-RU" dirty="0" smtClean="0"/>
              <a:t>алгоритм </a:t>
            </a:r>
            <a:r>
              <a:rPr lang="ru-RU" dirty="0"/>
              <a:t>решения задач с помощью общей формулы</a:t>
            </a:r>
            <a:r>
              <a:rPr lang="ru-RU" dirty="0" smtClean="0"/>
              <a:t>,</a:t>
            </a:r>
          </a:p>
          <a:p>
            <a:pPr marL="342900" indent="-342900" algn="l">
              <a:buFont typeface="Wingdings" panose="05000000000000000000" pitchFamily="2" charset="2"/>
              <a:buChar char="§"/>
            </a:pPr>
            <a:r>
              <a:rPr lang="ru-RU" dirty="0" smtClean="0"/>
              <a:t> </a:t>
            </a:r>
            <a:r>
              <a:rPr lang="ru-RU" dirty="0"/>
              <a:t>формулы решения задач на совместную </a:t>
            </a:r>
            <a:r>
              <a:rPr lang="ru-RU" dirty="0" smtClean="0"/>
              <a:t>работу.</a:t>
            </a:r>
          </a:p>
          <a:p>
            <a:pPr algn="l"/>
            <a:r>
              <a:rPr lang="ru-RU" dirty="0" smtClean="0"/>
              <a:t>Данные </a:t>
            </a:r>
            <a:r>
              <a:rPr lang="ru-RU" dirty="0"/>
              <a:t>эталоны приведены в учебном пособии </a:t>
            </a:r>
            <a:r>
              <a:rPr lang="ru-RU" u="sng" dirty="0">
                <a:hlinkClick r:id="rId3"/>
              </a:rPr>
              <a:t>Л.Г. </a:t>
            </a:r>
            <a:r>
              <a:rPr lang="ru-RU" u="sng" dirty="0" err="1">
                <a:hlinkClick r:id="rId3"/>
              </a:rPr>
              <a:t>Петерсон</a:t>
            </a:r>
            <a:r>
              <a:rPr lang="ru-RU" u="sng" dirty="0">
                <a:hlinkClick r:id="rId3"/>
              </a:rPr>
              <a:t>, Л.А. Грушевской «Построй свою математику»</a:t>
            </a:r>
            <a:r>
              <a:rPr lang="ru-RU" dirty="0"/>
              <a:t>, которое предусматривает специальную работу с ними.</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799" y="1385454"/>
            <a:ext cx="3810000" cy="5080000"/>
          </a:xfrm>
          <a:prstGeom prst="rect">
            <a:avLst/>
          </a:prstGeom>
        </p:spPr>
      </p:pic>
    </p:spTree>
    <p:extLst>
      <p:ext uri="{BB962C8B-B14F-4D97-AF65-F5344CB8AC3E}">
        <p14:creationId xmlns:p14="http://schemas.microsoft.com/office/powerpoint/2010/main" val="3613408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127" y="2807855"/>
            <a:ext cx="6982690" cy="983528"/>
          </a:xfrm>
        </p:spPr>
        <p:txBody>
          <a:bodyPr>
            <a:normAutofit fontScale="90000"/>
          </a:bodyPr>
          <a:lstStyle/>
          <a:p>
            <a:r>
              <a:rPr lang="ru-RU" sz="4000" b="1" dirty="0"/>
              <a:t>Приведем пример </a:t>
            </a:r>
            <a:r>
              <a:rPr lang="ru-RU" sz="4000" b="1" dirty="0" smtClean="0"/>
              <a:t>эталона</a:t>
            </a:r>
            <a:br>
              <a:rPr lang="ru-RU" sz="4000" b="1" dirty="0" smtClean="0"/>
            </a:br>
            <a:r>
              <a:rPr lang="ru-RU" sz="4000" b="1" dirty="0" smtClean="0"/>
              <a:t> </a:t>
            </a:r>
            <a:r>
              <a:rPr lang="ru-RU" sz="4000" b="1" dirty="0"/>
              <a:t>из указанного пособия</a:t>
            </a:r>
            <a:r>
              <a:rPr lang="ru-RU" sz="4000" b="1" dirty="0" smtClean="0"/>
              <a:t>:</a:t>
            </a:r>
            <a:endParaRPr lang="ru-RU" b="1" dirty="0"/>
          </a:p>
        </p:txBody>
      </p:sp>
      <p:pic>
        <p:nvPicPr>
          <p:cNvPr id="4" name="Рисунок 3"/>
          <p:cNvPicPr>
            <a:picLocks noChangeAspect="1"/>
          </p:cNvPicPr>
          <p:nvPr/>
        </p:nvPicPr>
        <p:blipFill>
          <a:blip r:embed="rId3"/>
          <a:stretch>
            <a:fillRect/>
          </a:stretch>
        </p:blipFill>
        <p:spPr>
          <a:xfrm>
            <a:off x="7065817" y="226147"/>
            <a:ext cx="4830617" cy="6719486"/>
          </a:xfrm>
          <a:prstGeom prst="rect">
            <a:avLst/>
          </a:prstGeom>
        </p:spPr>
      </p:pic>
    </p:spTree>
    <p:extLst>
      <p:ext uri="{BB962C8B-B14F-4D97-AF65-F5344CB8AC3E}">
        <p14:creationId xmlns:p14="http://schemas.microsoft.com/office/powerpoint/2010/main" val="3808007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3844" y="-119753"/>
            <a:ext cx="11563928" cy="1431781"/>
          </a:xfrm>
        </p:spPr>
        <p:txBody>
          <a:bodyPr>
            <a:noAutofit/>
          </a:bodyPr>
          <a:lstStyle/>
          <a:p>
            <a:r>
              <a:rPr lang="ru-RU" sz="4000" b="1" dirty="0"/>
              <a:t>Методика обучения школьников решению </a:t>
            </a:r>
            <a:br>
              <a:rPr lang="ru-RU" sz="4000" b="1" dirty="0"/>
            </a:br>
            <a:r>
              <a:rPr lang="ru-RU" sz="4000" b="1" dirty="0"/>
              <a:t>сюжетных задач по математике в 5-6 классах</a:t>
            </a:r>
            <a:endParaRPr lang="ru-RU" sz="4000" dirty="0"/>
          </a:p>
        </p:txBody>
      </p:sp>
      <p:sp>
        <p:nvSpPr>
          <p:cNvPr id="3" name="Подзаголовок 2"/>
          <p:cNvSpPr>
            <a:spLocks noGrp="1"/>
          </p:cNvSpPr>
          <p:nvPr>
            <p:ph type="subTitle" idx="1"/>
          </p:nvPr>
        </p:nvSpPr>
        <p:spPr>
          <a:xfrm>
            <a:off x="581891" y="1312028"/>
            <a:ext cx="11369964" cy="5356627"/>
          </a:xfrm>
        </p:spPr>
        <p:txBody>
          <a:bodyPr>
            <a:normAutofit fontScale="92500" lnSpcReduction="10000"/>
          </a:bodyPr>
          <a:lstStyle/>
          <a:p>
            <a:pPr algn="l"/>
            <a:r>
              <a:rPr lang="ru-RU" sz="2600" b="1" dirty="0"/>
              <a:t>Текстовой задачей</a:t>
            </a:r>
            <a:r>
              <a:rPr lang="ru-RU" sz="2600" dirty="0"/>
              <a:t> называют такую математическую задачу, в которой зависимость между условием и требованием сформулирована словами. </a:t>
            </a:r>
          </a:p>
          <a:p>
            <a:pPr algn="l"/>
            <a:r>
              <a:rPr lang="ru-RU" sz="2600" b="1" dirty="0"/>
              <a:t>Сюжетная задача</a:t>
            </a:r>
            <a:r>
              <a:rPr lang="ru-RU" sz="2600" dirty="0"/>
              <a:t> – это текстовая задача, в которой речь идет о реальных объектах, процессах, связях и отношениях. </a:t>
            </a:r>
            <a:endParaRPr lang="ru-RU" sz="2600" dirty="0" smtClean="0"/>
          </a:p>
          <a:p>
            <a:pPr algn="l"/>
            <a:r>
              <a:rPr lang="ru-RU" sz="2600" b="1" dirty="0"/>
              <a:t>Общий прием решения текстовых задач</a:t>
            </a:r>
            <a:r>
              <a:rPr lang="ru-RU" sz="2600" dirty="0"/>
              <a:t>.</a:t>
            </a:r>
          </a:p>
          <a:p>
            <a:pPr algn="l"/>
            <a:r>
              <a:rPr lang="ru-RU" sz="2600" dirty="0"/>
              <a:t>Большое значение при обучении математике имеет формирование общего приема решения задач</a:t>
            </a:r>
          </a:p>
          <a:p>
            <a:pPr algn="l"/>
            <a:r>
              <a:rPr lang="ru-RU" sz="2600" dirty="0"/>
              <a:t>Общий прием решения задач включает: </a:t>
            </a:r>
          </a:p>
          <a:p>
            <a:pPr marL="342900" lvl="0" indent="-342900" algn="l">
              <a:buFont typeface="Arial" panose="020B0604020202020204" pitchFamily="34" charset="0"/>
              <a:buChar char="•"/>
            </a:pPr>
            <a:r>
              <a:rPr lang="ru-RU" sz="2600" dirty="0"/>
              <a:t>знание этапов решения,</a:t>
            </a:r>
          </a:p>
          <a:p>
            <a:pPr marL="342900" lvl="0" indent="-342900" algn="l">
              <a:buFont typeface="Arial" panose="020B0604020202020204" pitchFamily="34" charset="0"/>
              <a:buChar char="•"/>
            </a:pPr>
            <a:r>
              <a:rPr lang="ru-RU" sz="2600" dirty="0"/>
              <a:t>методов (способов) решения, </a:t>
            </a:r>
          </a:p>
          <a:p>
            <a:pPr marL="342900" lvl="0" indent="-342900" algn="l">
              <a:buFont typeface="Arial" panose="020B0604020202020204" pitchFamily="34" charset="0"/>
              <a:buChar char="•"/>
            </a:pPr>
            <a:r>
              <a:rPr lang="ru-RU" sz="2600" dirty="0"/>
              <a:t>типов задач, </a:t>
            </a:r>
          </a:p>
          <a:p>
            <a:pPr marL="342900" lvl="0" indent="-342900" algn="l">
              <a:buFont typeface="Arial" panose="020B0604020202020204" pitchFamily="34" charset="0"/>
              <a:buChar char="•"/>
            </a:pPr>
            <a:r>
              <a:rPr lang="ru-RU" sz="2600" dirty="0"/>
              <a:t>обоснование выбора способа решения на основании анализа текста задачи, </a:t>
            </a:r>
          </a:p>
          <a:p>
            <a:pPr marL="342900" lvl="0" indent="-342900" algn="l">
              <a:buFont typeface="Arial" panose="020B0604020202020204" pitchFamily="34" charset="0"/>
              <a:buChar char="•"/>
            </a:pPr>
            <a:r>
              <a:rPr lang="ru-RU" sz="2600" dirty="0"/>
              <a:t>владение предметными знаниями: понятиями, определениями терминов, правилами, формулами, логическими приемами и операциями</a:t>
            </a:r>
          </a:p>
          <a:p>
            <a:pPr algn="l"/>
            <a:endParaRPr lang="ru-RU" dirty="0"/>
          </a:p>
        </p:txBody>
      </p:sp>
    </p:spTree>
    <p:extLst>
      <p:ext uri="{BB962C8B-B14F-4D97-AF65-F5344CB8AC3E}">
        <p14:creationId xmlns:p14="http://schemas.microsoft.com/office/powerpoint/2010/main" val="891492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3598" y="535709"/>
            <a:ext cx="6082305" cy="4893647"/>
          </a:xfrm>
          <a:prstGeom prst="rect">
            <a:avLst/>
          </a:prstGeom>
          <a:noFill/>
        </p:spPr>
        <p:txBody>
          <a:bodyPr wrap="square" rtlCol="0">
            <a:spAutoFit/>
          </a:bodyPr>
          <a:lstStyle/>
          <a:p>
            <a:r>
              <a:rPr lang="ru-RU" sz="2400" b="1" i="1" dirty="0"/>
              <a:t>3 основных этапа решения задачи:</a:t>
            </a:r>
            <a:endParaRPr lang="ru-RU" sz="2400" dirty="0"/>
          </a:p>
          <a:p>
            <a:r>
              <a:rPr lang="ru-RU" sz="2400" dirty="0"/>
              <a:t>1) анализ текста задачи;</a:t>
            </a:r>
          </a:p>
          <a:p>
            <a:r>
              <a:rPr lang="ru-RU" sz="2400" dirty="0"/>
              <a:t>2) перевод текста на язык математики (составление и работа с математической моделью);</a:t>
            </a:r>
          </a:p>
          <a:p>
            <a:pPr marL="809625" lvl="0" indent="-342900">
              <a:buFont typeface="Arial" panose="020B0604020202020204" pitchFamily="34" charset="0"/>
              <a:buChar char="•"/>
            </a:pPr>
            <a:r>
              <a:rPr lang="ru-RU" sz="2400" dirty="0"/>
              <a:t>установление отношений между данными и вопросом;</a:t>
            </a:r>
          </a:p>
          <a:p>
            <a:pPr marL="809625" lvl="0" indent="-342900">
              <a:buFont typeface="Arial" panose="020B0604020202020204" pitchFamily="34" charset="0"/>
              <a:buChar char="•"/>
            </a:pPr>
            <a:r>
              <a:rPr lang="ru-RU" sz="2400" dirty="0"/>
              <a:t>составление плана решения задачи;</a:t>
            </a:r>
          </a:p>
          <a:p>
            <a:pPr marL="809625" lvl="0" indent="-342900">
              <a:buFont typeface="Arial" panose="020B0604020202020204" pitchFamily="34" charset="0"/>
              <a:buChar char="•"/>
            </a:pPr>
            <a:r>
              <a:rPr lang="ru-RU" sz="2400" dirty="0"/>
              <a:t>осуществление плана решения;</a:t>
            </a:r>
          </a:p>
          <a:p>
            <a:r>
              <a:rPr lang="ru-RU" sz="2400" dirty="0"/>
              <a:t>3) проверка и оценка решения задачи (возможен переход от математической модели к условию задачи).</a:t>
            </a:r>
          </a:p>
          <a:p>
            <a:endParaRPr lang="ru-RU" sz="2400" dirty="0"/>
          </a:p>
        </p:txBody>
      </p:sp>
      <p:sp>
        <p:nvSpPr>
          <p:cNvPr id="6" name="TextBox 5"/>
          <p:cNvSpPr txBox="1"/>
          <p:nvPr/>
        </p:nvSpPr>
        <p:spPr>
          <a:xfrm>
            <a:off x="6043448" y="535709"/>
            <a:ext cx="6243145" cy="5847755"/>
          </a:xfrm>
          <a:prstGeom prst="rect">
            <a:avLst/>
          </a:prstGeom>
          <a:noFill/>
        </p:spPr>
        <p:txBody>
          <a:bodyPr wrap="square" rtlCol="0">
            <a:spAutoFit/>
          </a:bodyPr>
          <a:lstStyle/>
          <a:p>
            <a:r>
              <a:rPr lang="ru-RU" sz="2200" b="1" i="1" dirty="0"/>
              <a:t>Способы решения задач.</a:t>
            </a:r>
            <a:endParaRPr lang="ru-RU" sz="2200" dirty="0"/>
          </a:p>
          <a:p>
            <a:r>
              <a:rPr lang="ru-RU" sz="2200" dirty="0"/>
              <a:t>Различные типы задач требуют использования разных методов и приемов решения. Решение задач в 5-6 классах осуществляется в основном тремя способами:</a:t>
            </a:r>
          </a:p>
          <a:p>
            <a:pPr marL="342900" lvl="0" indent="-342900">
              <a:buFont typeface="Wingdings" panose="05000000000000000000" pitchFamily="2" charset="2"/>
              <a:buChar char="ü"/>
            </a:pPr>
            <a:r>
              <a:rPr lang="ru-RU" sz="2200" u="sng" dirty="0"/>
              <a:t>Арифметическим</a:t>
            </a:r>
            <a:r>
              <a:rPr lang="ru-RU" sz="2200" dirty="0"/>
              <a:t>, состоящим в нахождении значений неизвестной</a:t>
            </a:r>
            <a:br>
              <a:rPr lang="ru-RU" sz="2200" dirty="0"/>
            </a:br>
            <a:r>
              <a:rPr lang="ru-RU" sz="2200" dirty="0"/>
              <a:t>величины посредством составления числового выражения</a:t>
            </a:r>
            <a:br>
              <a:rPr lang="ru-RU" sz="2200" dirty="0"/>
            </a:br>
            <a:r>
              <a:rPr lang="ru-RU" sz="2200" dirty="0"/>
              <a:t> (числовой формулы) и подсчета результата;</a:t>
            </a:r>
          </a:p>
          <a:p>
            <a:pPr marL="342900" lvl="0" indent="-342900">
              <a:buFont typeface="Wingdings" panose="05000000000000000000" pitchFamily="2" charset="2"/>
              <a:buChar char="ü"/>
            </a:pPr>
            <a:r>
              <a:rPr lang="ru-RU" sz="2200" u="sng" dirty="0"/>
              <a:t>Алгебраическим</a:t>
            </a:r>
            <a:r>
              <a:rPr lang="ru-RU" sz="2200" dirty="0"/>
              <a:t>, при котором составляется уравнение , </a:t>
            </a:r>
            <a:br>
              <a:rPr lang="ru-RU" sz="2200" dirty="0"/>
            </a:br>
            <a:r>
              <a:rPr lang="ru-RU" sz="2200" dirty="0"/>
              <a:t>решение которого основано на свойствах уравнений;</a:t>
            </a:r>
          </a:p>
          <a:p>
            <a:pPr marL="342900" lvl="0" indent="-342900">
              <a:buFont typeface="Wingdings" panose="05000000000000000000" pitchFamily="2" charset="2"/>
              <a:buChar char="ü"/>
            </a:pPr>
            <a:r>
              <a:rPr lang="ru-RU" sz="2200" u="sng" dirty="0"/>
              <a:t>Комбинированным</a:t>
            </a:r>
            <a:r>
              <a:rPr lang="ru-RU" sz="2200" dirty="0"/>
              <a:t>, который включает как арифметический, так и алгебраический способы решения.</a:t>
            </a:r>
          </a:p>
        </p:txBody>
      </p:sp>
    </p:spTree>
    <p:extLst>
      <p:ext uri="{BB962C8B-B14F-4D97-AF65-F5344CB8AC3E}">
        <p14:creationId xmlns:p14="http://schemas.microsoft.com/office/powerpoint/2010/main" val="2193699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811" y="409904"/>
            <a:ext cx="10515600" cy="840828"/>
          </a:xfrm>
        </p:spPr>
        <p:txBody>
          <a:bodyPr>
            <a:normAutofit/>
          </a:bodyPr>
          <a:lstStyle/>
          <a:p>
            <a:pPr algn="ctr"/>
            <a:r>
              <a:rPr lang="ru-RU" b="1" i="1" dirty="0" smtClean="0">
                <a:latin typeface="+mn-lt"/>
              </a:rPr>
              <a:t>Содержание</a:t>
            </a:r>
            <a:endParaRPr lang="ru-RU" dirty="0">
              <a:solidFill>
                <a:schemeClr val="bg1"/>
              </a:solidFill>
            </a:endParaRPr>
          </a:p>
        </p:txBody>
      </p:sp>
      <p:sp>
        <p:nvSpPr>
          <p:cNvPr id="3" name="Объект 2"/>
          <p:cNvSpPr>
            <a:spLocks noGrp="1"/>
          </p:cNvSpPr>
          <p:nvPr>
            <p:ph idx="1"/>
          </p:nvPr>
        </p:nvSpPr>
        <p:spPr>
          <a:xfrm>
            <a:off x="1141412" y="1713186"/>
            <a:ext cx="9905999" cy="4361793"/>
          </a:xfrm>
        </p:spPr>
        <p:txBody>
          <a:bodyPr>
            <a:normAutofit/>
          </a:bodyPr>
          <a:lstStyle/>
          <a:p>
            <a:pPr marL="457200" lvl="0" indent="-457200">
              <a:buFont typeface="+mj-lt"/>
              <a:buAutoNum type="arabicPeriod"/>
            </a:pPr>
            <a:r>
              <a:rPr lang="ru-RU" sz="2600" dirty="0" smtClean="0"/>
              <a:t>Введение</a:t>
            </a:r>
            <a:r>
              <a:rPr lang="ru-RU" sz="2600" dirty="0"/>
              <a:t>.</a:t>
            </a:r>
          </a:p>
          <a:p>
            <a:pPr marL="457200" lvl="0" indent="-457200">
              <a:buFont typeface="+mj-lt"/>
              <a:buAutoNum type="arabicPeriod"/>
            </a:pPr>
            <a:r>
              <a:rPr lang="ru-RU" sz="2600" dirty="0"/>
              <a:t>Цели раздела математики «Задачи на дроби»</a:t>
            </a:r>
            <a:r>
              <a:rPr lang="ru-RU" sz="2600" i="1" dirty="0"/>
              <a:t>.</a:t>
            </a:r>
            <a:endParaRPr lang="ru-RU" sz="2600" dirty="0"/>
          </a:p>
          <a:p>
            <a:pPr marL="457200" lvl="0" indent="-457200">
              <a:buFont typeface="+mj-lt"/>
              <a:buAutoNum type="arabicPeriod"/>
            </a:pPr>
            <a:r>
              <a:rPr lang="ru-RU" sz="2600" dirty="0"/>
              <a:t>Содержание темы «Дроби» в школьном курсе математики.</a:t>
            </a:r>
          </a:p>
          <a:p>
            <a:pPr marL="457200" lvl="0" indent="-457200">
              <a:buFont typeface="+mj-lt"/>
              <a:buAutoNum type="arabicPeriod"/>
            </a:pPr>
            <a:r>
              <a:rPr lang="ru-RU" sz="2600" dirty="0"/>
              <a:t>Методика обучения школьников решению сюжетных задач по математике в 5-6 классах. </a:t>
            </a:r>
          </a:p>
          <a:p>
            <a:pPr marL="457200" lvl="0" indent="-457200">
              <a:buFont typeface="+mj-lt"/>
              <a:buAutoNum type="arabicPeriod"/>
            </a:pPr>
            <a:r>
              <a:rPr lang="ru-RU" sz="2600" dirty="0"/>
              <a:t>Математическая сказка как разновидность сюжетных задач.</a:t>
            </a:r>
          </a:p>
          <a:p>
            <a:pPr marL="457200" lvl="0" indent="-457200">
              <a:buFont typeface="+mj-lt"/>
              <a:buAutoNum type="arabicPeriod"/>
            </a:pPr>
            <a:r>
              <a:rPr lang="ru-RU" sz="2600" dirty="0"/>
              <a:t>Заключение.</a:t>
            </a:r>
          </a:p>
          <a:p>
            <a:pPr marL="457200" indent="-457200">
              <a:buFont typeface="+mj-lt"/>
              <a:buAutoNum type="arabicPeriod"/>
            </a:pPr>
            <a:r>
              <a:rPr lang="ru-RU" sz="2600" dirty="0" smtClean="0"/>
              <a:t>Список </a:t>
            </a:r>
            <a:r>
              <a:rPr lang="ru-RU" sz="2600" dirty="0"/>
              <a:t>литературы.</a:t>
            </a:r>
          </a:p>
          <a:p>
            <a:endParaRPr lang="ru-RU" dirty="0"/>
          </a:p>
        </p:txBody>
      </p:sp>
    </p:spTree>
    <p:extLst>
      <p:ext uri="{BB962C8B-B14F-4D97-AF65-F5344CB8AC3E}">
        <p14:creationId xmlns:p14="http://schemas.microsoft.com/office/powerpoint/2010/main" val="3603925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25517" y="735725"/>
            <a:ext cx="7683062" cy="5875281"/>
          </a:xfrm>
        </p:spPr>
        <p:txBody>
          <a:bodyPr>
            <a:normAutofit/>
          </a:bodyPr>
          <a:lstStyle/>
          <a:p>
            <a:pPr algn="l"/>
            <a:r>
              <a:rPr lang="ru-RU" b="1" dirty="0"/>
              <a:t>Задачи "на проценты", "на дроби" можно изучать в комплексе:</a:t>
            </a:r>
          </a:p>
          <a:p>
            <a:pPr algn="l"/>
            <a:r>
              <a:rPr lang="ru-RU" dirty="0"/>
              <a:t>- вместе все три вида задач на проценты;</a:t>
            </a:r>
            <a:br>
              <a:rPr lang="ru-RU" dirty="0"/>
            </a:br>
            <a:r>
              <a:rPr lang="ru-RU" dirty="0"/>
              <a:t>- вместе нахождение дроби от числа и числа по дроби</a:t>
            </a:r>
            <a:r>
              <a:rPr lang="ru-RU" dirty="0" smtClean="0"/>
              <a:t>.</a:t>
            </a:r>
            <a:br>
              <a:rPr lang="ru-RU" dirty="0" smtClean="0"/>
            </a:br>
            <a:endParaRPr lang="ru-RU" dirty="0"/>
          </a:p>
          <a:p>
            <a:pPr algn="just">
              <a:lnSpc>
                <a:spcPct val="150000"/>
              </a:lnSpc>
            </a:pPr>
            <a:r>
              <a:rPr lang="ru-RU" dirty="0"/>
              <a:t>Дети учатся находить отличие в формулировке задач, в данных задачи, в вопросе. В решении также помогает правильно составленная по условию задачи схема, прикидка ответа и соответствие полученного ответа условию задачи. Нужно добиваться, чтобы дети при решении не пропускали ни одного из этих шагов. Тогда успех будет обеспечен.</a:t>
            </a:r>
          </a:p>
          <a:p>
            <a:pPr algn="l"/>
            <a:endParaRPr lang="ru-RU" dirty="0"/>
          </a:p>
        </p:txBody>
      </p:sp>
      <p:pic>
        <p:nvPicPr>
          <p:cNvPr id="4" name="Рисунок 3"/>
          <p:cNvPicPr>
            <a:picLocks noChangeAspect="1"/>
          </p:cNvPicPr>
          <p:nvPr/>
        </p:nvPicPr>
        <p:blipFill>
          <a:blip r:embed="rId3"/>
          <a:stretch>
            <a:fillRect/>
          </a:stretch>
        </p:blipFill>
        <p:spPr>
          <a:xfrm>
            <a:off x="8376745" y="3479626"/>
            <a:ext cx="3476489" cy="3378374"/>
          </a:xfrm>
          <a:prstGeom prst="rect">
            <a:avLst/>
          </a:prstGeom>
        </p:spPr>
      </p:pic>
    </p:spTree>
    <p:extLst>
      <p:ext uri="{BB962C8B-B14F-4D97-AF65-F5344CB8AC3E}">
        <p14:creationId xmlns:p14="http://schemas.microsoft.com/office/powerpoint/2010/main" val="1325085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50428" y="323577"/>
            <a:ext cx="9144000" cy="874603"/>
          </a:xfrm>
        </p:spPr>
        <p:txBody>
          <a:bodyPr>
            <a:normAutofit fontScale="90000"/>
          </a:bodyPr>
          <a:lstStyle/>
          <a:p>
            <a:r>
              <a:rPr lang="ru-RU" sz="4000" b="1" dirty="0">
                <a:latin typeface="+mn-lt"/>
              </a:rPr>
              <a:t>Математическая сказка как разновидность </a:t>
            </a:r>
            <a:br>
              <a:rPr lang="ru-RU" sz="4000" b="1" dirty="0">
                <a:latin typeface="+mn-lt"/>
              </a:rPr>
            </a:br>
            <a:r>
              <a:rPr lang="ru-RU" sz="4000" b="1" dirty="0">
                <a:latin typeface="+mn-lt"/>
              </a:rPr>
              <a:t>сюжетных задач.</a:t>
            </a:r>
          </a:p>
        </p:txBody>
      </p:sp>
      <p:sp>
        <p:nvSpPr>
          <p:cNvPr id="3" name="Подзаголовок 2"/>
          <p:cNvSpPr>
            <a:spLocks noGrp="1"/>
          </p:cNvSpPr>
          <p:nvPr>
            <p:ph type="subTitle" idx="1"/>
          </p:nvPr>
        </p:nvSpPr>
        <p:spPr>
          <a:xfrm>
            <a:off x="261257" y="1110343"/>
            <a:ext cx="7217229" cy="4147457"/>
          </a:xfrm>
        </p:spPr>
        <p:txBody>
          <a:bodyPr>
            <a:noAutofit/>
          </a:bodyPr>
          <a:lstStyle/>
          <a:p>
            <a:pPr algn="l"/>
            <a:r>
              <a:rPr lang="ru-RU" b="1" i="1" dirty="0"/>
              <a:t>Нахождение части от числа</a:t>
            </a:r>
            <a:r>
              <a:rPr lang="ru-RU" dirty="0"/>
              <a:t>.</a:t>
            </a:r>
          </a:p>
          <a:p>
            <a:pPr algn="l"/>
            <a:r>
              <a:rPr lang="ru-RU" b="1" dirty="0"/>
              <a:t>1.</a:t>
            </a:r>
            <a:r>
              <a:rPr lang="ru-RU" dirty="0"/>
              <a:t> Лампа вместе с джинном весила 750. Граммов. Сколько весил джинн, если его вес составляет 2\15 общего веса?</a:t>
            </a:r>
          </a:p>
          <a:p>
            <a:pPr algn="l"/>
            <a:r>
              <a:rPr lang="ru-RU" dirty="0"/>
              <a:t>(Что неизвестно? Как находим? Решение на доске: </a:t>
            </a:r>
            <a:r>
              <a:rPr lang="ru-RU" b="1" dirty="0"/>
              <a:t>750 </a:t>
            </a:r>
            <a:r>
              <a:rPr lang="ru-RU" dirty="0"/>
              <a:t>Х</a:t>
            </a:r>
            <a:r>
              <a:rPr lang="ru-RU" b="1" dirty="0"/>
              <a:t> 2/15 = 100г</a:t>
            </a:r>
            <a:r>
              <a:rPr lang="ru-RU" dirty="0"/>
              <a:t>)</a:t>
            </a:r>
            <a:br>
              <a:rPr lang="ru-RU" dirty="0"/>
            </a:br>
            <a:endParaRPr lang="ru-RU" dirty="0"/>
          </a:p>
          <a:p>
            <a:pPr algn="l"/>
            <a:r>
              <a:rPr lang="ru-RU" b="1" dirty="0"/>
              <a:t>2.</a:t>
            </a:r>
            <a:r>
              <a:rPr lang="ru-RU" dirty="0"/>
              <a:t> Аладдин встретил царевну </a:t>
            </a:r>
            <a:r>
              <a:rPr lang="ru-RU" dirty="0" err="1"/>
              <a:t>Будур</a:t>
            </a:r>
            <a:r>
              <a:rPr lang="ru-RU" dirty="0"/>
              <a:t>. Теперь он  не спал, 3\4 суток вздыхал по царевне, 3\12 суток читал книги, а в остальное время помогал маме. Сколько часов он помогал маме?</a:t>
            </a:r>
          </a:p>
          <a:p>
            <a:pPr algn="l"/>
            <a:r>
              <a:rPr lang="ru-RU" dirty="0"/>
              <a:t> - Что узнаём, части или целое. - Что найдём первым действием? Вторым? Третьим? (решение задачи самостоятельно с последующей проверкой. 1 человек за доской. </a:t>
            </a:r>
            <a:r>
              <a:rPr lang="ru-RU" b="1" dirty="0"/>
              <a:t>24-24х3/4 – 24 х 3/12 = 0</a:t>
            </a:r>
            <a:r>
              <a:rPr lang="ru-RU" dirty="0"/>
              <a:t>)</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214" y="3951515"/>
            <a:ext cx="4835272" cy="2819400"/>
          </a:xfrm>
          <a:prstGeom prst="rect">
            <a:avLst/>
          </a:prstGeom>
        </p:spPr>
      </p:pic>
    </p:spTree>
    <p:extLst>
      <p:ext uri="{BB962C8B-B14F-4D97-AF65-F5344CB8AC3E}">
        <p14:creationId xmlns:p14="http://schemas.microsoft.com/office/powerpoint/2010/main" val="478505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68086" y="195943"/>
            <a:ext cx="5649685" cy="6416449"/>
          </a:xfrm>
        </p:spPr>
        <p:txBody>
          <a:bodyPr>
            <a:normAutofit fontScale="92500" lnSpcReduction="20000"/>
          </a:bodyPr>
          <a:lstStyle/>
          <a:p>
            <a:r>
              <a:rPr lang="ru-RU" b="1" i="1" dirty="0"/>
              <a:t>Нахождение числа по его части</a:t>
            </a:r>
            <a:r>
              <a:rPr lang="ru-RU" i="1" dirty="0"/>
              <a:t>.</a:t>
            </a:r>
            <a:endParaRPr lang="ru-RU" dirty="0"/>
          </a:p>
          <a:p>
            <a:r>
              <a:rPr lang="ru-RU" dirty="0"/>
              <a:t> </a:t>
            </a:r>
          </a:p>
          <a:p>
            <a:r>
              <a:rPr lang="ru-RU" b="1" dirty="0"/>
              <a:t>1.</a:t>
            </a:r>
            <a:r>
              <a:rPr lang="ru-RU" dirty="0"/>
              <a:t> Шкатулка, которую Аладдин нашёл в пещере, весила 15 кг. Это составило 3% от всего золота пещеры. Сколько там было золота?</a:t>
            </a:r>
          </a:p>
          <a:p>
            <a:r>
              <a:rPr lang="ru-RU" dirty="0"/>
              <a:t> - Надо найти часть или целое. Как можно записать  3% дробью? (решаем устно с записью на доске: </a:t>
            </a:r>
            <a:r>
              <a:rPr lang="ru-RU" b="1" dirty="0"/>
              <a:t>3% = 3\100     15 : 3 / 100 = 500</a:t>
            </a:r>
            <a:r>
              <a:rPr lang="ru-RU" dirty="0"/>
              <a:t>)</a:t>
            </a:r>
            <a:br>
              <a:rPr lang="ru-RU" dirty="0"/>
            </a:br>
            <a:endParaRPr lang="ru-RU" dirty="0"/>
          </a:p>
          <a:p>
            <a:r>
              <a:rPr lang="ru-RU" b="1" dirty="0"/>
              <a:t>2.</a:t>
            </a:r>
            <a:r>
              <a:rPr lang="ru-RU" dirty="0"/>
              <a:t> Принцесса </a:t>
            </a:r>
            <a:r>
              <a:rPr lang="ru-RU" dirty="0" err="1"/>
              <a:t>Будур</a:t>
            </a:r>
            <a:r>
              <a:rPr lang="ru-RU" dirty="0"/>
              <a:t> , тоскуя по Аладдину, похудела на 6 кг, что составило 3\23 её нынешнего веса. Сколько она весила раньше? (самостоятельное решение 1 человек за доской, последующая взаимопроверка  </a:t>
            </a:r>
            <a:r>
              <a:rPr lang="ru-RU" b="1" dirty="0"/>
              <a:t>6: 3 / 23 + 6 =52 кг</a:t>
            </a:r>
            <a:r>
              <a:rPr lang="ru-RU" dirty="0"/>
              <a:t>)</a:t>
            </a:r>
          </a:p>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354" y="1225867"/>
            <a:ext cx="4065301" cy="5386525"/>
          </a:xfrm>
          <a:prstGeom prst="rect">
            <a:avLst/>
          </a:prstGeom>
        </p:spPr>
      </p:pic>
    </p:spTree>
    <p:extLst>
      <p:ext uri="{BB962C8B-B14F-4D97-AF65-F5344CB8AC3E}">
        <p14:creationId xmlns:p14="http://schemas.microsoft.com/office/powerpoint/2010/main" val="2389170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5943" y="152400"/>
            <a:ext cx="4855028" cy="6564086"/>
          </a:xfrm>
        </p:spPr>
        <p:txBody>
          <a:bodyPr>
            <a:normAutofit fontScale="92500" lnSpcReduction="20000"/>
          </a:bodyPr>
          <a:lstStyle/>
          <a:p>
            <a:r>
              <a:rPr lang="ru-RU" sz="3000" b="1" i="1" dirty="0"/>
              <a:t>Примеры задач.</a:t>
            </a:r>
            <a:endParaRPr lang="ru-RU" sz="3000" dirty="0"/>
          </a:p>
          <a:p>
            <a:pPr algn="l"/>
            <a:r>
              <a:rPr lang="ru-RU" sz="3000" dirty="0"/>
              <a:t> </a:t>
            </a:r>
          </a:p>
          <a:p>
            <a:pPr lvl="0" algn="l"/>
            <a:r>
              <a:rPr lang="ru-RU" dirty="0" smtClean="0"/>
              <a:t>1. Алеша </a:t>
            </a:r>
            <a:r>
              <a:rPr lang="ru-RU" dirty="0"/>
              <a:t>Попович проехал на коне 3/6 пути, Илья Муромец проехал 6/9 пути, несмотря на то, что место отправления и назначения у них одинаковое. Сколько осталось ехать каждому из богатырей? Кто проехал больше?</a:t>
            </a:r>
          </a:p>
          <a:p>
            <a:pPr lvl="0" algn="l"/>
            <a:r>
              <a:rPr lang="ru-RU" dirty="0" smtClean="0"/>
              <a:t>2. В </a:t>
            </a:r>
            <a:r>
              <a:rPr lang="ru-RU" dirty="0"/>
              <a:t>царском саду стала Жар-птица яблочки воровать. Пошел ее искать младший сын царя Иван. По дороге встретил он серого волка, который стал ему служить, чтобы загладить вину за съеденного им коня. Вместе герои смогли найти Жар-птицу, лошадь с золотой гривой и Елену Прекрасную.</a:t>
            </a:r>
          </a:p>
          <a:p>
            <a:pPr algn="l"/>
            <a:r>
              <a:rPr lang="ru-RU" dirty="0"/>
              <a:t> </a:t>
            </a:r>
          </a:p>
          <a:p>
            <a:pPr algn="l"/>
            <a:r>
              <a:rPr lang="ru-RU" dirty="0"/>
              <a:t>Задача: Иван-Царевич проскакал на коне 1/4 часть своего пути и еще 12км ,а на волке 3/8 пути и еще 9км . Как велик его путь? Какая часть пути больше?</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621" y="3549401"/>
            <a:ext cx="4999265" cy="316708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621" y="476249"/>
            <a:ext cx="4999265" cy="2812087"/>
          </a:xfrm>
          <a:prstGeom prst="rect">
            <a:avLst/>
          </a:prstGeom>
        </p:spPr>
      </p:pic>
    </p:spTree>
    <p:extLst>
      <p:ext uri="{BB962C8B-B14F-4D97-AF65-F5344CB8AC3E}">
        <p14:creationId xmlns:p14="http://schemas.microsoft.com/office/powerpoint/2010/main" val="2321842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4542" y="381000"/>
            <a:ext cx="4844143" cy="5845629"/>
          </a:xfrm>
        </p:spPr>
        <p:txBody>
          <a:bodyPr>
            <a:normAutofit/>
          </a:bodyPr>
          <a:lstStyle/>
          <a:p>
            <a:pPr lvl="0" algn="l">
              <a:lnSpc>
                <a:spcPct val="150000"/>
              </a:lnSpc>
            </a:pPr>
            <a:r>
              <a:rPr lang="ru-RU" dirty="0" smtClean="0"/>
              <a:t>3. Жили </a:t>
            </a:r>
            <a:r>
              <a:rPr lang="ru-RU" dirty="0"/>
              <a:t>у Бабуси 30 гусей и 25 гусят. 4/5 гусей  и 3/5 гусят  были белые. Сколько белых птиц было у Бабуси?</a:t>
            </a:r>
          </a:p>
          <a:p>
            <a:pPr algn="l">
              <a:lnSpc>
                <a:spcPct val="150000"/>
              </a:lnSpc>
            </a:pPr>
            <a:r>
              <a:rPr lang="ru-RU" dirty="0" smtClean="0"/>
              <a:t>4. Поехал </a:t>
            </a:r>
            <a:r>
              <a:rPr lang="ru-RU" dirty="0"/>
              <a:t>Емеля на печке к царю-батюшке. Когда проехал третью часть пути, остановился. Осталось ему ехать на 12км больше, чем уже проехал. Каково расстояние до царева дворца?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286" y="3303814"/>
            <a:ext cx="3358242" cy="335824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685" y="340179"/>
            <a:ext cx="5220304" cy="2936421"/>
          </a:xfrm>
          <a:prstGeom prst="rect">
            <a:avLst/>
          </a:prstGeom>
        </p:spPr>
      </p:pic>
    </p:spTree>
    <p:extLst>
      <p:ext uri="{BB962C8B-B14F-4D97-AF65-F5344CB8AC3E}">
        <p14:creationId xmlns:p14="http://schemas.microsoft.com/office/powerpoint/2010/main" val="812108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536373" y="1360714"/>
            <a:ext cx="10091056" cy="1015663"/>
          </a:xfrm>
          <a:prstGeom prst="rect">
            <a:avLst/>
          </a:prstGeom>
          <a:noFill/>
        </p:spPr>
        <p:txBody>
          <a:bodyPr wrap="square" rtlCol="0">
            <a:spAutoFit/>
          </a:bodyPr>
          <a:lstStyle/>
          <a:p>
            <a:r>
              <a:rPr lang="ru-RU" sz="6000" b="1" dirty="0" smtClean="0"/>
              <a:t>Спасибо за внимание!</a:t>
            </a:r>
            <a:endParaRPr lang="ru-RU" sz="6000" b="1"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86" y="3646714"/>
            <a:ext cx="4093028" cy="3069771"/>
          </a:xfrm>
          <a:prstGeom prst="rect">
            <a:avLst/>
          </a:prstGeom>
        </p:spPr>
      </p:pic>
    </p:spTree>
    <p:extLst>
      <p:ext uri="{BB962C8B-B14F-4D97-AF65-F5344CB8AC3E}">
        <p14:creationId xmlns:p14="http://schemas.microsoft.com/office/powerpoint/2010/main" val="2062404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7838" y="125140"/>
            <a:ext cx="9906000" cy="1477961"/>
          </a:xfrm>
        </p:spPr>
        <p:txBody>
          <a:bodyPr>
            <a:normAutofit fontScale="90000"/>
          </a:bodyPr>
          <a:lstStyle/>
          <a:p>
            <a:r>
              <a:rPr lang="ru-RU" dirty="0"/>
              <a:t/>
            </a:r>
            <a:br>
              <a:rPr lang="ru-RU" dirty="0"/>
            </a:br>
            <a:r>
              <a:rPr lang="ru-RU" dirty="0"/>
              <a:t> </a:t>
            </a:r>
            <a:r>
              <a:rPr lang="ru-RU" sz="3100" dirty="0" smtClean="0">
                <a:latin typeface="Arial" panose="020B0604020202020204" pitchFamily="34" charset="0"/>
                <a:cs typeface="Arial" panose="020B0604020202020204" pitchFamily="34" charset="0"/>
              </a:rPr>
              <a:t>Марк </a:t>
            </a:r>
            <a:r>
              <a:rPr lang="ru-RU" sz="3100" dirty="0">
                <a:latin typeface="Arial" panose="020B0604020202020204" pitchFamily="34" charset="0"/>
                <a:cs typeface="Arial" panose="020B0604020202020204" pitchFamily="34" charset="0"/>
              </a:rPr>
              <a:t>Туллий Цицерон </a:t>
            </a:r>
            <a:r>
              <a:rPr lang="ru-RU" sz="3100" dirty="0" smtClean="0">
                <a:latin typeface="Arial" panose="020B0604020202020204" pitchFamily="34" charset="0"/>
                <a:cs typeface="Arial" panose="020B0604020202020204" pitchFamily="34" charset="0"/>
              </a:rPr>
              <a:t/>
            </a:r>
            <a:br>
              <a:rPr lang="ru-RU" sz="3100" dirty="0" smtClean="0">
                <a:latin typeface="Arial" panose="020B0604020202020204" pitchFamily="34" charset="0"/>
                <a:cs typeface="Arial" panose="020B0604020202020204" pitchFamily="34" charset="0"/>
              </a:rPr>
            </a:br>
            <a:r>
              <a:rPr lang="ru-RU" sz="3100" dirty="0" smtClean="0">
                <a:latin typeface="Arial" panose="020B0604020202020204" pitchFamily="34" charset="0"/>
                <a:cs typeface="Arial" panose="020B0604020202020204" pitchFamily="34" charset="0"/>
              </a:rPr>
              <a:t>(</a:t>
            </a:r>
            <a:r>
              <a:rPr lang="ru-RU" sz="3100" dirty="0">
                <a:latin typeface="Arial" panose="020B0604020202020204" pitchFamily="34" charset="0"/>
                <a:cs typeface="Arial" panose="020B0604020202020204" pitchFamily="34" charset="0"/>
              </a:rPr>
              <a:t>древнеримский оратор и философ)</a:t>
            </a:r>
            <a:r>
              <a:rPr lang="ru-RU" dirty="0"/>
              <a:t/>
            </a:r>
            <a:br>
              <a:rPr lang="ru-RU" dirty="0"/>
            </a:br>
            <a:endParaRPr lang="ru-RU" dirty="0"/>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1610" y="1837453"/>
            <a:ext cx="5559213" cy="4174464"/>
          </a:xfrm>
        </p:spPr>
      </p:pic>
      <p:sp>
        <p:nvSpPr>
          <p:cNvPr id="6" name="Объект 5"/>
          <p:cNvSpPr>
            <a:spLocks noGrp="1"/>
          </p:cNvSpPr>
          <p:nvPr>
            <p:ph sz="quarter" idx="4"/>
          </p:nvPr>
        </p:nvSpPr>
        <p:spPr>
          <a:xfrm>
            <a:off x="6526924" y="3073397"/>
            <a:ext cx="5665076" cy="2717801"/>
          </a:xfrm>
        </p:spPr>
        <p:txBody>
          <a:bodyPr>
            <a:normAutofit/>
          </a:bodyPr>
          <a:lstStyle/>
          <a:p>
            <a:pPr marL="0" indent="0" algn="just">
              <a:buNone/>
            </a:pPr>
            <a:r>
              <a:rPr lang="ru-RU" sz="3200" dirty="0"/>
              <a:t>«</a:t>
            </a:r>
            <a:r>
              <a:rPr lang="ru-RU" sz="3200" i="1" dirty="0"/>
              <a:t>Без знания дробей никто не может быть сведущим в математике»</a:t>
            </a:r>
            <a:endParaRPr lang="ru-RU" sz="3200" dirty="0"/>
          </a:p>
          <a:p>
            <a:r>
              <a:rPr lang="ru-RU" i="1" dirty="0"/>
              <a:t> </a:t>
            </a:r>
            <a:endParaRPr lang="ru-RU" dirty="0"/>
          </a:p>
        </p:txBody>
      </p:sp>
    </p:spTree>
    <p:extLst>
      <p:ext uri="{BB962C8B-B14F-4D97-AF65-F5344CB8AC3E}">
        <p14:creationId xmlns:p14="http://schemas.microsoft.com/office/powerpoint/2010/main" val="1948939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8957" y="807703"/>
            <a:ext cx="9905998" cy="1073648"/>
          </a:xfrm>
        </p:spPr>
        <p:txBody>
          <a:bodyPr>
            <a:normAutofit fontScale="90000"/>
          </a:bodyPr>
          <a:lstStyle/>
          <a:p>
            <a:pPr algn="ctr"/>
            <a:r>
              <a:rPr lang="ru-RU" b="1" dirty="0"/>
              <a:t>Введение</a:t>
            </a:r>
            <a:r>
              <a:rPr lang="ru-RU" dirty="0"/>
              <a:t/>
            </a:r>
            <a:br>
              <a:rPr lang="ru-RU" dirty="0"/>
            </a:br>
            <a:endParaRPr lang="ru-RU" dirty="0"/>
          </a:p>
        </p:txBody>
      </p:sp>
      <p:sp>
        <p:nvSpPr>
          <p:cNvPr id="3" name="Объект 2"/>
          <p:cNvSpPr>
            <a:spLocks noGrp="1"/>
          </p:cNvSpPr>
          <p:nvPr>
            <p:ph idx="1"/>
          </p:nvPr>
        </p:nvSpPr>
        <p:spPr>
          <a:xfrm>
            <a:off x="132420" y="1545293"/>
            <a:ext cx="8444021" cy="5065714"/>
          </a:xfrm>
        </p:spPr>
        <p:txBody>
          <a:bodyPr>
            <a:normAutofit/>
          </a:bodyPr>
          <a:lstStyle/>
          <a:p>
            <a:pPr marL="0" indent="0">
              <a:buNone/>
            </a:pPr>
            <a:r>
              <a:rPr lang="ru-RU" b="1" dirty="0"/>
              <a:t>Одна из центральных тем школьного курса математики –тема «Дроби</a:t>
            </a:r>
            <a:r>
              <a:rPr lang="ru-RU" b="1" dirty="0" smtClean="0"/>
              <a:t>».</a:t>
            </a:r>
            <a:endParaRPr lang="en-US" b="1" dirty="0" smtClean="0"/>
          </a:p>
          <a:p>
            <a:pPr marL="0" indent="0" algn="just">
              <a:buNone/>
            </a:pPr>
            <a:r>
              <a:rPr lang="ru-RU" dirty="0"/>
              <a:t>Знакомство учащихся с дробными числами происходит в начальных классах. Затем понятие дроби уточняется и расширяется в средней школе. Задачи на дроби и проценты присутствуют в первой части ОГЭ, ЕГЭ. </a:t>
            </a:r>
          </a:p>
          <a:p>
            <a:pPr marL="0" indent="0" algn="just">
              <a:buNone/>
            </a:pPr>
            <a:r>
              <a:rPr lang="ru-RU" dirty="0"/>
              <a:t>Основной «фундамент» изучения данной темы закладывается в 5 классах основной школы. И именно от того, насколько доступно и наглядно будет объяснена тема, зависит дальнейшее обучение математике учащихся. </a:t>
            </a:r>
          </a:p>
          <a:p>
            <a:pPr marL="0" indent="0">
              <a:buNone/>
            </a:pP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132" y="1734206"/>
            <a:ext cx="3811751" cy="2858813"/>
          </a:xfrm>
          <a:prstGeom prst="rect">
            <a:avLst/>
          </a:prstGeom>
        </p:spPr>
      </p:pic>
    </p:spTree>
    <p:extLst>
      <p:ext uri="{BB962C8B-B14F-4D97-AF65-F5344CB8AC3E}">
        <p14:creationId xmlns:p14="http://schemas.microsoft.com/office/powerpoint/2010/main" val="2022120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5759" y="-212939"/>
            <a:ext cx="9905998" cy="1905000"/>
          </a:xfrm>
        </p:spPr>
        <p:txBody>
          <a:bodyPr/>
          <a:lstStyle/>
          <a:p>
            <a:pPr algn="ctr"/>
            <a:r>
              <a:rPr lang="ru-RU" b="1" dirty="0">
                <a:latin typeface="+mn-lt"/>
                <a:cs typeface="Arial" panose="020B0604020202020204" pitchFamily="34" charset="0"/>
              </a:rPr>
              <a:t>Цели и задачи раздела математики «Задачи на дроби».</a:t>
            </a:r>
            <a:endParaRPr lang="ru-RU" dirty="0">
              <a:latin typeface="+mn-lt"/>
            </a:endParaRPr>
          </a:p>
        </p:txBody>
      </p:sp>
      <p:sp>
        <p:nvSpPr>
          <p:cNvPr id="3" name="Текст 2"/>
          <p:cNvSpPr>
            <a:spLocks noGrp="1"/>
          </p:cNvSpPr>
          <p:nvPr>
            <p:ph type="body" idx="1"/>
          </p:nvPr>
        </p:nvSpPr>
        <p:spPr>
          <a:xfrm>
            <a:off x="390539" y="1424195"/>
            <a:ext cx="5146758" cy="685800"/>
          </a:xfrm>
        </p:spPr>
        <p:txBody>
          <a:bodyPr/>
          <a:lstStyle/>
          <a:p>
            <a:r>
              <a:rPr lang="ru-RU" b="1" u="sng" dirty="0">
                <a:cs typeface="Arial" panose="020B0604020202020204" pitchFamily="34" charset="0"/>
              </a:rPr>
              <a:t>целей обучения</a:t>
            </a:r>
            <a:r>
              <a:rPr lang="ru-RU" u="sng" dirty="0">
                <a:cs typeface="Arial" panose="020B0604020202020204" pitchFamily="34" charset="0"/>
              </a:rPr>
              <a:t>:</a:t>
            </a:r>
            <a:endParaRPr lang="ru-RU" dirty="0">
              <a:cs typeface="Arial" panose="020B0604020202020204" pitchFamily="34" charset="0"/>
            </a:endParaRPr>
          </a:p>
        </p:txBody>
      </p:sp>
      <p:sp>
        <p:nvSpPr>
          <p:cNvPr id="6" name="Текст 5"/>
          <p:cNvSpPr>
            <a:spLocks noGrp="1"/>
          </p:cNvSpPr>
          <p:nvPr>
            <p:ph type="body" sz="half" idx="15"/>
          </p:nvPr>
        </p:nvSpPr>
        <p:spPr>
          <a:xfrm>
            <a:off x="6432331" y="2500336"/>
            <a:ext cx="5665076" cy="3229847"/>
          </a:xfrm>
        </p:spPr>
        <p:txBody>
          <a:bodyPr>
            <a:normAutofit/>
          </a:bodyPr>
          <a:lstStyle/>
          <a:p>
            <a:pPr marL="342900" lvl="0" indent="-342900">
              <a:buFont typeface="Arial" panose="020B0604020202020204" pitchFamily="34" charset="0"/>
              <a:buChar char="•"/>
            </a:pPr>
            <a:r>
              <a:rPr lang="ru-RU" sz="2400" dirty="0"/>
              <a:t>создать условия для формирования умения различать типы задач на дроби у учащихся 5 классов через работу над текстом задачи. </a:t>
            </a:r>
          </a:p>
          <a:p>
            <a:pPr marL="342900" lvl="0" indent="-342900">
              <a:buFont typeface="Arial" panose="020B0604020202020204" pitchFamily="34" charset="0"/>
              <a:buChar char="•"/>
            </a:pPr>
            <a:r>
              <a:rPr lang="ru-RU" sz="2400" dirty="0"/>
              <a:t>сформировать умение решать три типа простых задач на </a:t>
            </a:r>
            <a:r>
              <a:rPr lang="ru-RU" sz="2400" dirty="0" smtClean="0"/>
              <a:t>дроби</a:t>
            </a:r>
            <a:r>
              <a:rPr lang="ru-RU" sz="2400" dirty="0"/>
              <a:t>;</a:t>
            </a:r>
          </a:p>
          <a:p>
            <a:pPr marL="342900" indent="-342900">
              <a:buFont typeface="Arial" panose="020B0604020202020204" pitchFamily="34" charset="0"/>
              <a:buChar char="•"/>
            </a:pPr>
            <a:r>
              <a:rPr lang="ru-RU" sz="2400" dirty="0"/>
              <a:t>сформировать умение решать составные задачи на дроби;</a:t>
            </a:r>
          </a:p>
        </p:txBody>
      </p:sp>
      <p:sp>
        <p:nvSpPr>
          <p:cNvPr id="5" name="Текст 4"/>
          <p:cNvSpPr>
            <a:spLocks noGrp="1"/>
          </p:cNvSpPr>
          <p:nvPr>
            <p:ph type="body" sz="quarter" idx="3"/>
          </p:nvPr>
        </p:nvSpPr>
        <p:spPr>
          <a:xfrm>
            <a:off x="6432331" y="1476956"/>
            <a:ext cx="5475889" cy="1266077"/>
          </a:xfrm>
        </p:spPr>
        <p:txBody>
          <a:bodyPr/>
          <a:lstStyle/>
          <a:p>
            <a:r>
              <a:rPr lang="ru-RU" b="1" u="sng" dirty="0">
                <a:cs typeface="Arial" panose="020B0604020202020204" pitchFamily="34" charset="0"/>
              </a:rPr>
              <a:t>Основные </a:t>
            </a:r>
            <a:r>
              <a:rPr lang="ru-RU" b="1" u="sng" dirty="0" smtClean="0">
                <a:cs typeface="Arial" panose="020B0604020202020204" pitchFamily="34" charset="0"/>
              </a:rPr>
              <a:t>содержательные</a:t>
            </a:r>
          </a:p>
          <a:p>
            <a:r>
              <a:rPr lang="ru-RU" b="1" u="sng" dirty="0" smtClean="0">
                <a:cs typeface="Arial" panose="020B0604020202020204" pitchFamily="34" charset="0"/>
              </a:rPr>
              <a:t> </a:t>
            </a:r>
            <a:r>
              <a:rPr lang="ru-RU" b="1" u="sng" dirty="0">
                <a:cs typeface="Arial" panose="020B0604020202020204" pitchFamily="34" charset="0"/>
              </a:rPr>
              <a:t>цели:</a:t>
            </a:r>
            <a:endParaRPr lang="ru-RU" b="1" i="1" dirty="0">
              <a:cs typeface="Arial" panose="020B0604020202020204" pitchFamily="34" charset="0"/>
            </a:endParaRPr>
          </a:p>
          <a:p>
            <a:endParaRPr lang="ru-RU" dirty="0">
              <a:solidFill>
                <a:schemeClr val="bg1"/>
              </a:solidFill>
            </a:endParaRPr>
          </a:p>
        </p:txBody>
      </p:sp>
      <p:sp>
        <p:nvSpPr>
          <p:cNvPr id="4" name="Текст 3"/>
          <p:cNvSpPr>
            <a:spLocks noGrp="1"/>
          </p:cNvSpPr>
          <p:nvPr>
            <p:ph type="body" sz="quarter" idx="13"/>
          </p:nvPr>
        </p:nvSpPr>
        <p:spPr>
          <a:xfrm>
            <a:off x="210207" y="2109996"/>
            <a:ext cx="6222124" cy="4501012"/>
          </a:xfrm>
        </p:spPr>
        <p:txBody>
          <a:bodyPr>
            <a:normAutofit fontScale="25000" lnSpcReduction="20000"/>
          </a:bodyPr>
          <a:lstStyle/>
          <a:p>
            <a:pPr lvl="0" algn="just"/>
            <a:r>
              <a:rPr lang="ru-RU" sz="9600" u="sng" cap="none" dirty="0">
                <a:cs typeface="Times New Roman" panose="02020603050405020304" pitchFamily="18" charset="0"/>
              </a:rPr>
              <a:t>Предметные</a:t>
            </a:r>
            <a:r>
              <a:rPr lang="ru-RU" sz="9600" cap="none" dirty="0">
                <a:cs typeface="Times New Roman" panose="02020603050405020304" pitchFamily="18" charset="0"/>
              </a:rPr>
              <a:t> – систематическое развитие понятия числа; выработка умения выполнять устно и письменно арифметические действия с числами</a:t>
            </a:r>
            <a:r>
              <a:rPr lang="ru-RU" sz="9600" cap="none" dirty="0" smtClean="0">
                <a:cs typeface="Times New Roman" panose="02020603050405020304" pitchFamily="18" charset="0"/>
              </a:rPr>
              <a:t>.</a:t>
            </a:r>
            <a:endParaRPr lang="ru-RU" sz="9600" cap="none" dirty="0">
              <a:cs typeface="Times New Roman" panose="02020603050405020304" pitchFamily="18" charset="0"/>
            </a:endParaRPr>
          </a:p>
          <a:p>
            <a:pPr lvl="0" algn="just"/>
            <a:r>
              <a:rPr lang="ru-RU" sz="9600" u="sng" cap="none" dirty="0">
                <a:cs typeface="Times New Roman" panose="02020603050405020304" pitchFamily="18" charset="0"/>
              </a:rPr>
              <a:t>Метапредметные</a:t>
            </a:r>
            <a:r>
              <a:rPr lang="ru-RU" sz="9600" cap="none" dirty="0">
                <a:cs typeface="Times New Roman" panose="02020603050405020304" pitchFamily="18" charset="0"/>
              </a:rPr>
              <a:t> – создание условий для приобретения первоначального опыта математического моделирования; формирование общих способов интеллектуальной деятельности. </a:t>
            </a:r>
            <a:endParaRPr lang="en-US" sz="9600" cap="none" dirty="0" smtClean="0">
              <a:cs typeface="Times New Roman" panose="02020603050405020304" pitchFamily="18" charset="0"/>
            </a:endParaRPr>
          </a:p>
          <a:p>
            <a:pPr lvl="0" algn="just"/>
            <a:r>
              <a:rPr lang="ru-RU" sz="9600" u="sng" cap="none" dirty="0" smtClean="0">
                <a:cs typeface="Times New Roman" panose="02020603050405020304" pitchFamily="18" charset="0"/>
              </a:rPr>
              <a:t>Личностного </a:t>
            </a:r>
            <a:r>
              <a:rPr lang="ru-RU" sz="9600" u="sng" cap="none" dirty="0">
                <a:cs typeface="Times New Roman" panose="02020603050405020304" pitchFamily="18" charset="0"/>
              </a:rPr>
              <a:t>развития</a:t>
            </a:r>
            <a:r>
              <a:rPr lang="ru-RU" sz="9600" cap="none" dirty="0">
                <a:cs typeface="Times New Roman" panose="02020603050405020304" pitchFamily="18" charset="0"/>
              </a:rPr>
              <a:t> – развитие логического мышления; воспитание качеств личности, обеспечивающих социальную мобильность; развитие интереса к математическому творчеству.</a:t>
            </a:r>
          </a:p>
          <a:p>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666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6217" y="-210208"/>
            <a:ext cx="8791575" cy="1628611"/>
          </a:xfrm>
        </p:spPr>
        <p:txBody>
          <a:bodyPr>
            <a:normAutofit/>
          </a:bodyPr>
          <a:lstStyle/>
          <a:p>
            <a:pPr algn="ctr"/>
            <a:r>
              <a:rPr lang="ru-RU" sz="4000" b="1" dirty="0">
                <a:latin typeface="+mn-lt"/>
              </a:rPr>
              <a:t>Содержание темы «Дроби» в школьном курсе математики.</a:t>
            </a:r>
            <a:endParaRPr lang="ru-RU" sz="4000" dirty="0">
              <a:latin typeface="+mn-lt"/>
              <a:cs typeface="Arial" panose="020B0604020202020204" pitchFamily="34" charset="0"/>
            </a:endParaRPr>
          </a:p>
        </p:txBody>
      </p:sp>
      <p:sp>
        <p:nvSpPr>
          <p:cNvPr id="3" name="Подзаголовок 2"/>
          <p:cNvSpPr>
            <a:spLocks noGrp="1"/>
          </p:cNvSpPr>
          <p:nvPr>
            <p:ph type="subTitle" idx="1"/>
          </p:nvPr>
        </p:nvSpPr>
        <p:spPr>
          <a:xfrm>
            <a:off x="520590" y="1534510"/>
            <a:ext cx="11156403" cy="5181599"/>
          </a:xfrm>
        </p:spPr>
        <p:txBody>
          <a:bodyPr>
            <a:normAutofit/>
          </a:bodyPr>
          <a:lstStyle/>
          <a:p>
            <a:pPr algn="l"/>
            <a:r>
              <a:rPr lang="ru-RU" sz="2400" b="1" dirty="0">
                <a:cs typeface="Arial" panose="020B0604020202020204" pitchFamily="34" charset="0"/>
              </a:rPr>
              <a:t>На 2020–2021 учебный год </a:t>
            </a:r>
            <a:r>
              <a:rPr lang="ru-RU" sz="2400" dirty="0">
                <a:cs typeface="Arial" panose="020B0604020202020204" pitchFamily="34" charset="0"/>
              </a:rPr>
              <a:t>к использованию в образовательном процессе Министерством образования и науки Российской Федерации рекомендованы учебники по математике для 5 классов следующих авторских коллективов</a:t>
            </a:r>
            <a:r>
              <a:rPr lang="ru-RU" sz="2400" dirty="0" smtClean="0">
                <a:cs typeface="Arial" panose="020B0604020202020204" pitchFamily="34" charset="0"/>
              </a:rPr>
              <a:t>:</a:t>
            </a:r>
            <a:br>
              <a:rPr lang="ru-RU" sz="2400" dirty="0" smtClean="0">
                <a:cs typeface="Arial" panose="020B0604020202020204" pitchFamily="34" charset="0"/>
              </a:rPr>
            </a:br>
            <a:r>
              <a:rPr lang="ru-RU" sz="2400" dirty="0">
                <a:cs typeface="Arial" panose="020B0604020202020204" pitchFamily="34" charset="0"/>
              </a:rPr>
              <a:t/>
            </a:r>
            <a:br>
              <a:rPr lang="ru-RU" sz="2400" dirty="0">
                <a:cs typeface="Arial" panose="020B0604020202020204" pitchFamily="34" charset="0"/>
              </a:rPr>
            </a:br>
            <a:r>
              <a:rPr lang="ru-RU" sz="2400" dirty="0">
                <a:cs typeface="Arial" panose="020B0604020202020204" pitchFamily="34" charset="0"/>
              </a:rPr>
              <a:t>1.Башмаков М.И.</a:t>
            </a:r>
            <a:br>
              <a:rPr lang="ru-RU" sz="2400" dirty="0">
                <a:cs typeface="Arial" panose="020B0604020202020204" pitchFamily="34" charset="0"/>
              </a:rPr>
            </a:br>
            <a:r>
              <a:rPr lang="ru-RU" sz="2400" dirty="0">
                <a:cs typeface="Arial" panose="020B0604020202020204" pitchFamily="34" charset="0"/>
              </a:rPr>
              <a:t>2.Бунимович Е.А., Дорофеев Г.В., Суворова СБ. и др.</a:t>
            </a:r>
            <a:br>
              <a:rPr lang="ru-RU" sz="2400" dirty="0">
                <a:cs typeface="Arial" panose="020B0604020202020204" pitchFamily="34" charset="0"/>
              </a:rPr>
            </a:br>
            <a:r>
              <a:rPr lang="ru-RU" sz="2400" dirty="0">
                <a:cs typeface="Arial" panose="020B0604020202020204" pitchFamily="34" charset="0"/>
              </a:rPr>
              <a:t>3.Дорофеев Г.В., </a:t>
            </a:r>
            <a:r>
              <a:rPr lang="ru-RU" sz="2400" dirty="0" err="1">
                <a:cs typeface="Arial" panose="020B0604020202020204" pitchFamily="34" charset="0"/>
              </a:rPr>
              <a:t>Шарыгин</a:t>
            </a:r>
            <a:r>
              <a:rPr lang="ru-RU" sz="2400" dirty="0">
                <a:cs typeface="Arial" panose="020B0604020202020204" pitchFamily="34" charset="0"/>
              </a:rPr>
              <a:t> И.Ф., Суворова СБ. и др. / Под ред. Дорофеева Г.В., </a:t>
            </a:r>
            <a:r>
              <a:rPr lang="ru-RU" sz="2400" dirty="0" err="1">
                <a:cs typeface="Arial" panose="020B0604020202020204" pitchFamily="34" charset="0"/>
              </a:rPr>
              <a:t>Шарыгина</a:t>
            </a:r>
            <a:r>
              <a:rPr lang="ru-RU" sz="2400" dirty="0">
                <a:cs typeface="Arial" panose="020B0604020202020204" pitchFamily="34" charset="0"/>
              </a:rPr>
              <a:t> И.Ф.</a:t>
            </a:r>
            <a:br>
              <a:rPr lang="ru-RU" sz="2400" dirty="0">
                <a:cs typeface="Arial" panose="020B0604020202020204" pitchFamily="34" charset="0"/>
              </a:rPr>
            </a:br>
            <a:r>
              <a:rPr lang="ru-RU" sz="2400" dirty="0">
                <a:cs typeface="Arial" panose="020B0604020202020204" pitchFamily="34" charset="0"/>
              </a:rPr>
              <a:t>4.Дорофеев Г.В., </a:t>
            </a:r>
            <a:r>
              <a:rPr lang="ru-RU" sz="2400" dirty="0" err="1">
                <a:cs typeface="Arial" panose="020B0604020202020204" pitchFamily="34" charset="0"/>
              </a:rPr>
              <a:t>Петерсон</a:t>
            </a:r>
            <a:r>
              <a:rPr lang="ru-RU" sz="2400" dirty="0">
                <a:cs typeface="Arial" panose="020B0604020202020204" pitchFamily="34" charset="0"/>
              </a:rPr>
              <a:t> Л.Г.</a:t>
            </a:r>
            <a:br>
              <a:rPr lang="ru-RU" sz="2400" dirty="0">
                <a:cs typeface="Arial" panose="020B0604020202020204" pitchFamily="34" charset="0"/>
              </a:rPr>
            </a:br>
            <a:r>
              <a:rPr lang="ru-RU" sz="2400" dirty="0">
                <a:cs typeface="Arial" panose="020B0604020202020204" pitchFamily="34" charset="0"/>
              </a:rPr>
              <a:t>5.Козлов В.В., Никитин А.А., </a:t>
            </a:r>
            <a:r>
              <a:rPr lang="ru-RU" sz="2400" dirty="0" err="1">
                <a:cs typeface="Arial" panose="020B0604020202020204" pitchFamily="34" charset="0"/>
              </a:rPr>
              <a:t>БелоносовB.C</a:t>
            </a:r>
            <a:r>
              <a:rPr lang="ru-RU" sz="2400" dirty="0">
                <a:cs typeface="Arial" panose="020B0604020202020204" pitchFamily="34" charset="0"/>
              </a:rPr>
              <a:t>. и др. </a:t>
            </a:r>
            <a:r>
              <a:rPr lang="ru-RU" sz="2400" dirty="0" smtClean="0">
                <a:cs typeface="Arial" panose="020B0604020202020204" pitchFamily="34" charset="0"/>
              </a:rPr>
              <a:t>/ </a:t>
            </a:r>
            <a:r>
              <a:rPr lang="ru-RU" sz="2400" dirty="0">
                <a:cs typeface="Arial" panose="020B0604020202020204" pitchFamily="34" charset="0"/>
              </a:rPr>
              <a:t>Под ред. </a:t>
            </a:r>
            <a:r>
              <a:rPr lang="ru-RU" sz="2400" dirty="0" smtClean="0">
                <a:cs typeface="Arial" panose="020B0604020202020204" pitchFamily="34" charset="0"/>
              </a:rPr>
              <a:t>Козлова </a:t>
            </a:r>
            <a:r>
              <a:rPr lang="ru-RU" sz="2400" dirty="0">
                <a:cs typeface="Arial" panose="020B0604020202020204" pitchFamily="34" charset="0"/>
              </a:rPr>
              <a:t>В.В. </a:t>
            </a:r>
            <a:r>
              <a:rPr lang="ru-RU" sz="2400" dirty="0" smtClean="0">
                <a:cs typeface="Arial" panose="020B0604020202020204" pitchFamily="34" charset="0"/>
              </a:rPr>
              <a:t/>
            </a:r>
            <a:br>
              <a:rPr lang="ru-RU" sz="2400" dirty="0" smtClean="0">
                <a:cs typeface="Arial" panose="020B0604020202020204" pitchFamily="34" charset="0"/>
              </a:rPr>
            </a:br>
            <a:r>
              <a:rPr lang="ru-RU" sz="2400" dirty="0" smtClean="0">
                <a:cs typeface="Arial" panose="020B0604020202020204" pitchFamily="34" charset="0"/>
              </a:rPr>
              <a:t>и </a:t>
            </a:r>
            <a:r>
              <a:rPr lang="ru-RU" sz="2400" dirty="0">
                <a:cs typeface="Arial" panose="020B0604020202020204" pitchFamily="34" charset="0"/>
              </a:rPr>
              <a:t>Никитина А. А. Мерзляк А.Г., Полонский В.Б., Якир М.С.</a:t>
            </a:r>
            <a:br>
              <a:rPr lang="ru-RU" sz="2400" dirty="0">
                <a:cs typeface="Arial" panose="020B0604020202020204" pitchFamily="34" charset="0"/>
              </a:rPr>
            </a:br>
            <a:r>
              <a:rPr lang="ru-RU" sz="2400" dirty="0">
                <a:cs typeface="Arial" panose="020B0604020202020204" pitchFamily="34" charset="0"/>
              </a:rPr>
              <a:t>6.Муравин Г.К., </a:t>
            </a:r>
            <a:r>
              <a:rPr lang="ru-RU" sz="2400" dirty="0" err="1">
                <a:cs typeface="Arial" panose="020B0604020202020204" pitchFamily="34" charset="0"/>
              </a:rPr>
              <a:t>Муравина</a:t>
            </a:r>
            <a:r>
              <a:rPr lang="ru-RU" sz="2400" dirty="0">
                <a:cs typeface="Arial" panose="020B0604020202020204" pitchFamily="34" charset="0"/>
              </a:rPr>
              <a:t> О.В.</a:t>
            </a:r>
            <a:br>
              <a:rPr lang="ru-RU" sz="2400" dirty="0">
                <a:cs typeface="Arial" panose="020B0604020202020204" pitchFamily="34" charset="0"/>
              </a:rPr>
            </a:br>
            <a:r>
              <a:rPr lang="ru-RU" sz="2400" dirty="0">
                <a:cs typeface="Arial" panose="020B0604020202020204" pitchFamily="34" charset="0"/>
              </a:rPr>
              <a:t>7.Никольский С.М., Потапов М.К., Решетников Н.Н. и др.</a:t>
            </a:r>
            <a:br>
              <a:rPr lang="ru-RU" sz="2400" dirty="0">
                <a:cs typeface="Arial" panose="020B0604020202020204" pitchFamily="34" charset="0"/>
              </a:rPr>
            </a:br>
            <a:r>
              <a:rPr lang="ru-RU" sz="2400" dirty="0">
                <a:cs typeface="Arial" panose="020B0604020202020204" pitchFamily="34" charset="0"/>
              </a:rPr>
              <a:t>8.Шарыгин И.Ф., </a:t>
            </a:r>
            <a:r>
              <a:rPr lang="ru-RU" sz="2400" dirty="0" err="1">
                <a:cs typeface="Arial" panose="020B0604020202020204" pitchFamily="34" charset="0"/>
              </a:rPr>
              <a:t>Ерганжиева</a:t>
            </a:r>
            <a:r>
              <a:rPr lang="ru-RU" sz="2400" dirty="0">
                <a:cs typeface="Arial" panose="020B0604020202020204" pitchFamily="34" charset="0"/>
              </a:rPr>
              <a:t> Л.Н. </a:t>
            </a:r>
          </a:p>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2100" y="4771697"/>
            <a:ext cx="2047140" cy="1787250"/>
          </a:xfrm>
          <a:prstGeom prst="rect">
            <a:avLst/>
          </a:prstGeom>
        </p:spPr>
      </p:pic>
    </p:spTree>
    <p:extLst>
      <p:ext uri="{BB962C8B-B14F-4D97-AF65-F5344CB8AC3E}">
        <p14:creationId xmlns:p14="http://schemas.microsoft.com/office/powerpoint/2010/main" val="3323029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352" y="136634"/>
            <a:ext cx="11834648" cy="2585545"/>
          </a:xfrm>
        </p:spPr>
        <p:txBody>
          <a:bodyPr>
            <a:normAutofit/>
          </a:bodyPr>
          <a:lstStyle/>
          <a:p>
            <a:r>
              <a:rPr lang="ru-RU" sz="4000" b="1" dirty="0" smtClean="0"/>
              <a:t>Реализация темы «Задачи на дроби» в лицее </a:t>
            </a:r>
            <a:r>
              <a:rPr lang="ru-RU" sz="4000" b="1" dirty="0" err="1" smtClean="0"/>
              <a:t>г.Лобни</a:t>
            </a:r>
            <a:r>
              <a:rPr lang="ru-RU" sz="4000" b="1" dirty="0" smtClean="0"/>
              <a:t>  происходит через использование УМК Математика 5 класс, авторы Дорофеев Д.В., </a:t>
            </a:r>
            <a:r>
              <a:rPr lang="ru-RU" sz="4000" b="1" dirty="0" err="1" smtClean="0"/>
              <a:t>Петерсон</a:t>
            </a:r>
            <a:r>
              <a:rPr lang="ru-RU" sz="4000" b="1" dirty="0" smtClean="0"/>
              <a:t> Л.Г.</a:t>
            </a:r>
            <a:r>
              <a:rPr lang="ru-RU" dirty="0" smtClean="0"/>
              <a:t/>
            </a:r>
            <a:br>
              <a:rPr lang="ru-RU" dirty="0" smtClean="0"/>
            </a:br>
            <a:endParaRPr lang="ru-RU" dirty="0"/>
          </a:p>
        </p:txBody>
      </p:sp>
      <p:sp>
        <p:nvSpPr>
          <p:cNvPr id="3" name="Подзаголовок 2"/>
          <p:cNvSpPr>
            <a:spLocks noGrp="1"/>
          </p:cNvSpPr>
          <p:nvPr>
            <p:ph type="subTitle" idx="1"/>
          </p:nvPr>
        </p:nvSpPr>
        <p:spPr>
          <a:xfrm>
            <a:off x="273269" y="2635085"/>
            <a:ext cx="11771586" cy="4222915"/>
          </a:xfrm>
        </p:spPr>
        <p:txBody>
          <a:bodyPr>
            <a:normAutofit/>
          </a:bodyPr>
          <a:lstStyle/>
          <a:p>
            <a:pPr algn="l"/>
            <a:r>
              <a:rPr lang="ru-RU" dirty="0" smtClean="0"/>
              <a:t>В </a:t>
            </a:r>
            <a:r>
              <a:rPr lang="ru-RU" dirty="0"/>
              <a:t>рамках данного учебника  на весь курс математики  5 класса в лицее </a:t>
            </a:r>
            <a:r>
              <a:rPr lang="ru-RU" dirty="0" err="1" smtClean="0"/>
              <a:t>г.Лобня</a:t>
            </a:r>
            <a:r>
              <a:rPr lang="ru-RU" dirty="0" smtClean="0"/>
              <a:t> </a:t>
            </a:r>
            <a:r>
              <a:rPr lang="ru-RU" dirty="0"/>
              <a:t>дается 204 часа/6 часов в неделю, причем на главу 3 «Дроби» –59 часов. Из них на тему «Задачи на дроби» -9 уроков.</a:t>
            </a:r>
          </a:p>
          <a:p>
            <a:pPr algn="l"/>
            <a:r>
              <a:rPr lang="ru-RU" dirty="0"/>
              <a:t>Раздел «Задачи на дроби» подразделяется на два блока изучения темы: </a:t>
            </a:r>
          </a:p>
          <a:p>
            <a:pPr algn="l"/>
            <a:r>
              <a:rPr lang="ru-RU" i="1" u="sng" dirty="0"/>
              <a:t>1 блок – «Задачи на дроби (5ч)</a:t>
            </a:r>
            <a:endParaRPr lang="ru-RU" dirty="0"/>
          </a:p>
          <a:p>
            <a:pPr algn="l"/>
            <a:r>
              <a:rPr lang="ru-RU" dirty="0" smtClean="0"/>
              <a:t>В основные </a:t>
            </a:r>
            <a:r>
              <a:rPr lang="ru-RU" dirty="0"/>
              <a:t>содержательные </a:t>
            </a:r>
            <a:r>
              <a:rPr lang="ru-RU" dirty="0" smtClean="0"/>
              <a:t>цели входит сформировать </a:t>
            </a:r>
            <a:r>
              <a:rPr lang="ru-RU" dirty="0"/>
              <a:t>умение решать три типа </a:t>
            </a:r>
            <a:r>
              <a:rPr lang="ru-RU" b="1" u="sng" dirty="0"/>
              <a:t>простых задач</a:t>
            </a:r>
            <a:r>
              <a:rPr lang="ru-RU" dirty="0"/>
              <a:t> на дроби.</a:t>
            </a:r>
          </a:p>
          <a:p>
            <a:pPr algn="l"/>
            <a:r>
              <a:rPr lang="ru-RU" i="1" dirty="0"/>
              <a:t>2 блок – «Составные задачи на дроби» (4ч)</a:t>
            </a:r>
            <a:endParaRPr lang="ru-RU" dirty="0"/>
          </a:p>
          <a:p>
            <a:pPr algn="l"/>
            <a:r>
              <a:rPr lang="ru-RU" dirty="0" smtClean="0"/>
              <a:t>В основные содержательные цели входит сформировать умение </a:t>
            </a:r>
            <a:r>
              <a:rPr lang="ru-RU" dirty="0"/>
              <a:t>решать </a:t>
            </a:r>
            <a:r>
              <a:rPr lang="ru-RU" b="1" u="sng" dirty="0"/>
              <a:t>составные задачи</a:t>
            </a:r>
            <a:r>
              <a:rPr lang="ru-RU" dirty="0"/>
              <a:t> на дроби.</a:t>
            </a:r>
          </a:p>
          <a:p>
            <a:endParaRPr lang="ru-RU" dirty="0"/>
          </a:p>
        </p:txBody>
      </p:sp>
    </p:spTree>
    <p:extLst>
      <p:ext uri="{BB962C8B-B14F-4D97-AF65-F5344CB8AC3E}">
        <p14:creationId xmlns:p14="http://schemas.microsoft.com/office/powerpoint/2010/main" val="247747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18473"/>
            <a:ext cx="9144000" cy="1400120"/>
          </a:xfrm>
        </p:spPr>
        <p:txBody>
          <a:bodyPr>
            <a:normAutofit/>
          </a:bodyPr>
          <a:lstStyle/>
          <a:p>
            <a:r>
              <a:rPr lang="ru-RU" sz="4000" b="1" dirty="0">
                <a:latin typeface="+mn-lt"/>
              </a:rPr>
              <a:t>Методические основы преподавания темы «Дроби в задачах».</a:t>
            </a:r>
            <a:endParaRPr lang="ru-RU" sz="4000" dirty="0">
              <a:latin typeface="+mn-lt"/>
            </a:endParaRPr>
          </a:p>
        </p:txBody>
      </p:sp>
      <p:sp>
        <p:nvSpPr>
          <p:cNvPr id="3" name="Подзаголовок 2"/>
          <p:cNvSpPr>
            <a:spLocks noGrp="1"/>
          </p:cNvSpPr>
          <p:nvPr>
            <p:ph type="subTitle" idx="1"/>
          </p:nvPr>
        </p:nvSpPr>
        <p:spPr>
          <a:xfrm>
            <a:off x="1872342" y="2789745"/>
            <a:ext cx="9263743" cy="4508938"/>
          </a:xfrm>
        </p:spPr>
        <p:txBody>
          <a:bodyPr>
            <a:normAutofit/>
          </a:bodyPr>
          <a:lstStyle/>
          <a:p>
            <a:pPr algn="l"/>
            <a:r>
              <a:rPr lang="ru-RU" dirty="0" smtClean="0"/>
              <a:t>В </a:t>
            </a:r>
            <a:r>
              <a:rPr lang="ru-RU" dirty="0"/>
              <a:t>результате изучения курса математики учащиеся </a:t>
            </a:r>
            <a:r>
              <a:rPr lang="ru-RU" dirty="0" smtClean="0"/>
              <a:t>должны:</a:t>
            </a:r>
          </a:p>
          <a:p>
            <a:pPr marL="342900" indent="-342900" algn="l">
              <a:buFont typeface="Wingdings" panose="05000000000000000000" pitchFamily="2" charset="2"/>
              <a:buChar char="ü"/>
            </a:pPr>
            <a:r>
              <a:rPr lang="ru-RU" dirty="0"/>
              <a:t> </a:t>
            </a:r>
            <a:r>
              <a:rPr lang="ru-RU" b="1" dirty="0"/>
              <a:t>“решать основные задачи на дроби”, </a:t>
            </a:r>
            <a:endParaRPr lang="ru-RU" b="1" dirty="0" smtClean="0"/>
          </a:p>
          <a:p>
            <a:pPr marL="342900" indent="-342900" algn="l">
              <a:buFont typeface="Wingdings" panose="05000000000000000000" pitchFamily="2" charset="2"/>
              <a:buChar char="ü"/>
            </a:pPr>
            <a:r>
              <a:rPr lang="ru-RU" b="1" dirty="0" smtClean="0"/>
              <a:t>уметь </a:t>
            </a:r>
            <a:r>
              <a:rPr lang="ru-RU" b="1" dirty="0"/>
              <a:t>находить часть числа и числа по его части</a:t>
            </a:r>
            <a:r>
              <a:rPr lang="ru-RU" dirty="0"/>
              <a:t>,  </a:t>
            </a:r>
            <a:endParaRPr lang="ru-RU" dirty="0" smtClean="0"/>
          </a:p>
          <a:p>
            <a:pPr marL="342900" indent="-342900" algn="l">
              <a:buFont typeface="Wingdings" panose="05000000000000000000" pitchFamily="2" charset="2"/>
              <a:buChar char="ü"/>
            </a:pPr>
            <a:r>
              <a:rPr lang="ru-RU" b="1" dirty="0" smtClean="0"/>
              <a:t>“</a:t>
            </a:r>
            <a:r>
              <a:rPr lang="ru-RU" b="1" dirty="0"/>
              <a:t>с пониманием смысла дроби связаны три основные задачи на дроби, осознанного решения которых важно добиться от учащихся</a:t>
            </a:r>
            <a:r>
              <a:rPr lang="ru-RU" b="1" dirty="0" smtClean="0"/>
              <a:t>”</a:t>
            </a:r>
            <a:r>
              <a:rPr lang="ru-RU" dirty="0" smtClean="0"/>
              <a:t>.</a:t>
            </a:r>
          </a:p>
          <a:p>
            <a:pPr algn="l"/>
            <a:endParaRPr lang="ru-RU" dirty="0"/>
          </a:p>
          <a:p>
            <a:pPr algn="l"/>
            <a:endParaRPr lang="ru-RU" dirty="0"/>
          </a:p>
          <a:p>
            <a:pPr algn="r"/>
            <a:endParaRPr lang="ru-RU" dirty="0"/>
          </a:p>
        </p:txBody>
      </p:sp>
    </p:spTree>
    <p:extLst>
      <p:ext uri="{BB962C8B-B14F-4D97-AF65-F5344CB8AC3E}">
        <p14:creationId xmlns:p14="http://schemas.microsoft.com/office/powerpoint/2010/main" val="3110046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5930" y="168165"/>
            <a:ext cx="10289628" cy="1145628"/>
          </a:xfrm>
        </p:spPr>
        <p:txBody>
          <a:bodyPr>
            <a:normAutofit/>
          </a:bodyPr>
          <a:lstStyle/>
          <a:p>
            <a:r>
              <a:rPr lang="ru-RU" sz="2800" b="1" dirty="0" smtClean="0"/>
              <a:t>Тип задачи определяется тем, что неизвестно – а, в или </a:t>
            </a:r>
            <a:r>
              <a:rPr lang="en-US" sz="2800" b="1" dirty="0" smtClean="0"/>
              <a:t>m</a:t>
            </a:r>
            <a:r>
              <a:rPr lang="ru-RU" sz="2800" b="1" dirty="0" smtClean="0"/>
              <a:t>/</a:t>
            </a:r>
            <a:r>
              <a:rPr lang="en-US" sz="2800" b="1" dirty="0" smtClean="0"/>
              <a:t>n</a:t>
            </a:r>
            <a:r>
              <a:rPr lang="ru-RU" sz="2800" b="1" dirty="0" smtClean="0"/>
              <a:t>. Соответственно, выделяются три типа задач на дроби</a:t>
            </a:r>
            <a:endParaRPr lang="ru-RU" sz="2800" b="1" dirty="0"/>
          </a:p>
        </p:txBody>
      </p:sp>
      <p:sp>
        <p:nvSpPr>
          <p:cNvPr id="3" name="Подзаголовок 2"/>
          <p:cNvSpPr>
            <a:spLocks noGrp="1"/>
          </p:cNvSpPr>
          <p:nvPr>
            <p:ph type="subTitle" idx="1"/>
          </p:nvPr>
        </p:nvSpPr>
        <p:spPr>
          <a:xfrm>
            <a:off x="6190594" y="2354318"/>
            <a:ext cx="5686096" cy="3541985"/>
          </a:xfrm>
        </p:spPr>
        <p:txBody>
          <a:bodyPr/>
          <a:lstStyle/>
          <a:p>
            <a:pPr algn="l"/>
            <a:r>
              <a:rPr lang="ru-RU" dirty="0"/>
              <a:t>При решении задач на части учащиеся составляли схему – отрезок, на которой целый отрезок обозначал – некоторую величину </a:t>
            </a:r>
            <a:r>
              <a:rPr lang="ru-RU" i="1" dirty="0"/>
              <a:t>а</a:t>
            </a:r>
            <a:r>
              <a:rPr lang="ru-RU" dirty="0"/>
              <a:t>, принятую за 1 («целое»), дугой выделялась часть этого отрезка - </a:t>
            </a:r>
            <a:r>
              <a:rPr lang="ru-RU" i="1" dirty="0"/>
              <a:t>b</a:t>
            </a:r>
            <a:r>
              <a:rPr lang="ru-RU" dirty="0"/>
              <a:t>, которая обозначала часть, выраженную дробью m/n. Тип задачи определялся тем, что в ней неизвестно – часть (</a:t>
            </a:r>
            <a:r>
              <a:rPr lang="ru-RU" i="1" dirty="0"/>
              <a:t>b</a:t>
            </a:r>
            <a:r>
              <a:rPr lang="ru-RU" dirty="0"/>
              <a:t>), целое число (</a:t>
            </a:r>
            <a:r>
              <a:rPr lang="ru-RU" i="1" dirty="0"/>
              <a:t>а</a:t>
            </a:r>
            <a:r>
              <a:rPr lang="ru-RU" dirty="0"/>
              <a:t>) или дробь (m/n).</a:t>
            </a:r>
          </a:p>
          <a:p>
            <a:endParaRPr lang="ru-RU" dirty="0"/>
          </a:p>
        </p:txBody>
      </p:sp>
      <p:pic>
        <p:nvPicPr>
          <p:cNvPr id="4" name="Рисунок 3"/>
          <p:cNvPicPr>
            <a:picLocks noChangeAspect="1"/>
          </p:cNvPicPr>
          <p:nvPr/>
        </p:nvPicPr>
        <p:blipFill>
          <a:blip r:embed="rId3"/>
          <a:stretch>
            <a:fillRect/>
          </a:stretch>
        </p:blipFill>
        <p:spPr>
          <a:xfrm>
            <a:off x="196068" y="2563925"/>
            <a:ext cx="5537633" cy="1619191"/>
          </a:xfrm>
          <a:prstGeom prst="rect">
            <a:avLst/>
          </a:prstGeom>
        </p:spPr>
      </p:pic>
    </p:spTree>
    <p:extLst>
      <p:ext uri="{BB962C8B-B14F-4D97-AF65-F5344CB8AC3E}">
        <p14:creationId xmlns:p14="http://schemas.microsoft.com/office/powerpoint/2010/main" val="34506533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2312</TotalTime>
  <Words>1313</Words>
  <Application>Microsoft Office PowerPoint</Application>
  <PresentationFormat>Произвольный</PresentationFormat>
  <Paragraphs>161</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Методическая разработка раздела "Обыкновенные дроби в задачах ". «В гостях у сказки» 5 класс.</vt:lpstr>
      <vt:lpstr>Содержание</vt:lpstr>
      <vt:lpstr>  Марк Туллий Цицерон  (древнеримский оратор и философ) </vt:lpstr>
      <vt:lpstr>Введение </vt:lpstr>
      <vt:lpstr>Цели и задачи раздела математики «Задачи на дроби».</vt:lpstr>
      <vt:lpstr>Содержание темы «Дроби» в школьном курсе математики.</vt:lpstr>
      <vt:lpstr>Реализация темы «Задачи на дроби» в лицее г.Лобни  происходит через использование УМК Математика 5 класс, авторы Дорофеев Д.В., Петерсон Л.Г. </vt:lpstr>
      <vt:lpstr>Методические основы преподавания темы «Дроби в задачах».</vt:lpstr>
      <vt:lpstr>Тип задачи определяется тем, что неизвестно – а, в или m/n. Соответственно, выделяются три типа задач на дроби</vt:lpstr>
      <vt:lpstr>Для решения задач они применяли следующие правила: </vt:lpstr>
      <vt:lpstr>В 5 классе в теме «Задачи на дроби» учащиеся узнают, что часть от числа находится умножением на дробь, число по части – делением на дробь. </vt:lpstr>
      <vt:lpstr>Далее в данном пункте учебника пятиклассники учатся решать составные задачи на дроби</vt:lpstr>
      <vt:lpstr>Этот тип задач следует рассмотреть с учащимися, его можно назвать: «Нахождение части от части величины».</vt:lpstr>
      <vt:lpstr>Презентация PowerPoint</vt:lpstr>
      <vt:lpstr>Презентация PowerPoint</vt:lpstr>
      <vt:lpstr>Эталоны</vt:lpstr>
      <vt:lpstr>Приведем пример эталона  из указанного пособия:</vt:lpstr>
      <vt:lpstr>Методика обучения школьников решению  сюжетных задач по математике в 5-6 классах</vt:lpstr>
      <vt:lpstr>Презентация PowerPoint</vt:lpstr>
      <vt:lpstr>Презентация PowerPoint</vt:lpstr>
      <vt:lpstr>Математическая сказка как разновидность  сюжетных задач.</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Методическая разработка раздела "Обыкновенные дроби в задачах ". «В гостях у сказки» 5 класс.</dc:title>
  <dc:creator>Елена Герасимова</dc:creator>
  <cp:lastModifiedBy>1</cp:lastModifiedBy>
  <cp:revision>32</cp:revision>
  <dcterms:created xsi:type="dcterms:W3CDTF">2021-03-23T20:43:47Z</dcterms:created>
  <dcterms:modified xsi:type="dcterms:W3CDTF">2021-03-29T10:16:23Z</dcterms:modified>
</cp:coreProperties>
</file>