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AB32-67EB-49E0-802D-DF3179D13140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BB98-B1D3-472D-A7FD-B3729131D5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8063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AB32-67EB-49E0-802D-DF3179D13140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BB98-B1D3-472D-A7FD-B3729131D5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43490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AB32-67EB-49E0-802D-DF3179D13140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BB98-B1D3-472D-A7FD-B3729131D5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2075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AB32-67EB-49E0-802D-DF3179D13140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BB98-B1D3-472D-A7FD-B3729131D5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8036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AB32-67EB-49E0-802D-DF3179D13140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BB98-B1D3-472D-A7FD-B3729131D5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11030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AB32-67EB-49E0-802D-DF3179D13140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BB98-B1D3-472D-A7FD-B3729131D5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9047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AB32-67EB-49E0-802D-DF3179D13140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BB98-B1D3-472D-A7FD-B3729131D5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0973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AB32-67EB-49E0-802D-DF3179D13140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BB98-B1D3-472D-A7FD-B3729131D5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1069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AB32-67EB-49E0-802D-DF3179D13140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BB98-B1D3-472D-A7FD-B3729131D5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0106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AB32-67EB-49E0-802D-DF3179D13140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BB98-B1D3-472D-A7FD-B3729131D5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51692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AB32-67EB-49E0-802D-DF3179D13140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BB98-B1D3-472D-A7FD-B3729131D5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783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DAB32-67EB-49E0-802D-DF3179D13140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4BB98-B1D3-472D-A7FD-B3729131D5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5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35459770"/>
              </p:ext>
            </p:extLst>
          </p:nvPr>
        </p:nvGraphicFramePr>
        <p:xfrm>
          <a:off x="179512" y="548680"/>
          <a:ext cx="8102871" cy="6256986"/>
        </p:xfrm>
        <a:graphic>
          <a:graphicData uri="http://schemas.openxmlformats.org/drawingml/2006/table">
            <a:tbl>
              <a:tblPr/>
              <a:tblGrid>
                <a:gridCol w="8102871"/>
              </a:tblGrid>
              <a:tr h="2631009">
                <a:tc>
                  <a:txBody>
                    <a:bodyPr/>
                    <a:lstStyle/>
                    <a:p>
                      <a:pPr algn="l">
                        <a:buFont typeface="+mj-lt"/>
                        <a:buNone/>
                      </a:pPr>
                      <a:r>
                        <a:rPr lang="ru-RU" sz="1400" baseline="0" dirty="0" smtClean="0">
                          <a:effectLst/>
                          <a:latin typeface="Georgia"/>
                        </a:rPr>
                        <a:t> А что ВЫ</a:t>
                      </a:r>
                      <a:r>
                        <a:rPr lang="ru-RU" sz="1400" dirty="0" smtClean="0">
                          <a:effectLst/>
                          <a:latin typeface="Georgia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Georgia"/>
                        </a:rPr>
                        <a:t>знаете</a:t>
                      </a:r>
                      <a:r>
                        <a:rPr lang="ru-RU" sz="1400" baseline="0" dirty="0" smtClean="0">
                          <a:effectLst/>
                          <a:latin typeface="Georgia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Georgia"/>
                        </a:rPr>
                        <a:t>о </a:t>
                      </a:r>
                      <a:r>
                        <a:rPr lang="ru-RU" sz="1400" dirty="0">
                          <a:effectLst/>
                          <a:latin typeface="Georgia"/>
                        </a:rPr>
                        <a:t>модели взаимодействия </a:t>
                      </a:r>
                      <a:r>
                        <a:rPr lang="ru-RU" sz="1400" dirty="0">
                          <a:effectLst/>
                          <a:latin typeface="Times New Roman"/>
                        </a:rPr>
                        <a:t/>
                      </a:r>
                      <a:br>
                        <a:rPr lang="ru-RU" sz="1400" dirty="0">
                          <a:effectLst/>
                          <a:latin typeface="Times New Roman"/>
                        </a:rPr>
                      </a:br>
                      <a:r>
                        <a:rPr lang="ru-RU" sz="1400" dirty="0">
                          <a:effectLst/>
                          <a:latin typeface="Georgia"/>
                        </a:rPr>
                        <a:t>между людьми, признанной самой выгодной?</a:t>
                      </a:r>
                      <a:r>
                        <a:rPr lang="ru-RU" sz="1400" dirty="0">
                          <a:effectLst/>
                          <a:latin typeface="Times New Roman"/>
                        </a:rPr>
                        <a:t/>
                      </a:r>
                      <a:br>
                        <a:rPr lang="ru-RU" sz="1400" dirty="0">
                          <a:effectLst/>
                          <a:latin typeface="Times New Roman"/>
                        </a:rPr>
                      </a:br>
                      <a:r>
                        <a:rPr lang="ru-RU" sz="1400" dirty="0">
                          <a:effectLst/>
                          <a:latin typeface="Times New Roman"/>
                        </a:rPr>
                        <a:t/>
                      </a:r>
                      <a:br>
                        <a:rPr lang="ru-RU" sz="1400" dirty="0">
                          <a:effectLst/>
                          <a:latin typeface="Times New Roman"/>
                        </a:rPr>
                      </a:br>
                      <a:r>
                        <a:rPr lang="ru-RU" sz="1400" dirty="0">
                          <a:effectLst/>
                          <a:latin typeface="Georgia"/>
                        </a:rPr>
                        <a:t>Эту модель в 1974 году изобрёл философ и психолог </a:t>
                      </a:r>
                      <a:r>
                        <a:rPr lang="ru-RU" sz="1400" dirty="0">
                          <a:effectLst/>
                          <a:latin typeface="Times New Roman"/>
                        </a:rPr>
                        <a:t/>
                      </a:r>
                      <a:br>
                        <a:rPr lang="ru-RU" sz="1400" dirty="0">
                          <a:effectLst/>
                          <a:latin typeface="Times New Roman"/>
                        </a:rPr>
                      </a:br>
                      <a:r>
                        <a:rPr lang="ru-RU" sz="1400" dirty="0">
                          <a:effectLst/>
                          <a:latin typeface="Georgia"/>
                        </a:rPr>
                        <a:t>Анатолий </a:t>
                      </a:r>
                      <a:r>
                        <a:rPr lang="ru-RU" sz="1400" dirty="0" err="1">
                          <a:effectLst/>
                          <a:latin typeface="Georgia"/>
                        </a:rPr>
                        <a:t>Раппопорт</a:t>
                      </a:r>
                      <a:r>
                        <a:rPr lang="ru-RU" sz="1400" dirty="0">
                          <a:effectLst/>
                          <a:latin typeface="Georgia"/>
                        </a:rPr>
                        <a:t>, назвав ее </a:t>
                      </a:r>
                      <a:r>
                        <a:rPr lang="ru-RU" sz="1400" b="1" dirty="0">
                          <a:effectLst/>
                          <a:latin typeface="Arial"/>
                        </a:rPr>
                        <a:t>СВП</a:t>
                      </a:r>
                      <a:r>
                        <a:rPr lang="ru-RU" sz="1400" dirty="0">
                          <a:effectLst/>
                          <a:latin typeface="Georgia"/>
                        </a:rPr>
                        <a:t>.</a:t>
                      </a:r>
                      <a:r>
                        <a:rPr lang="ru-RU" sz="1400" dirty="0">
                          <a:effectLst/>
                          <a:latin typeface="Times New Roman"/>
                        </a:rPr>
                        <a:t/>
                      </a:r>
                      <a:br>
                        <a:rPr lang="ru-RU" sz="1400" dirty="0">
                          <a:effectLst/>
                          <a:latin typeface="Times New Roman"/>
                        </a:rPr>
                      </a:br>
                      <a:r>
                        <a:rPr lang="ru-RU" sz="1400" dirty="0">
                          <a:effectLst/>
                          <a:latin typeface="Georgia"/>
                        </a:rPr>
                        <a:t>Согласно этой модели, наиболее эффективный способ</a:t>
                      </a:r>
                      <a:r>
                        <a:rPr lang="ru-RU" sz="1400" dirty="0">
                          <a:effectLst/>
                          <a:latin typeface="Times New Roman"/>
                        </a:rPr>
                        <a:t/>
                      </a:r>
                      <a:br>
                        <a:rPr lang="ru-RU" sz="1400" dirty="0">
                          <a:effectLst/>
                          <a:latin typeface="Times New Roman"/>
                        </a:rPr>
                      </a:br>
                      <a:r>
                        <a:rPr lang="ru-RU" sz="1400" dirty="0">
                          <a:effectLst/>
                          <a:latin typeface="Georgia"/>
                        </a:rPr>
                        <a:t>взаимодействия между людьми - тот, что </a:t>
                      </a:r>
                      <a:r>
                        <a:rPr lang="ru-RU" sz="1400" dirty="0" smtClean="0">
                          <a:effectLst/>
                          <a:latin typeface="Georgia"/>
                        </a:rPr>
                        <a:t>содержит</a:t>
                      </a:r>
                      <a:endParaRPr lang="en-US" sz="1400" dirty="0" smtClean="0">
                        <a:effectLst/>
                        <a:latin typeface="Georgia"/>
                      </a:endParaRPr>
                    </a:p>
                    <a:p>
                      <a:pPr algn="l">
                        <a:buFont typeface="+mj-lt"/>
                        <a:buNone/>
                      </a:pPr>
                      <a:r>
                        <a:rPr lang="en-US" sz="1400" b="1" dirty="0" smtClean="0">
                          <a:effectLst/>
                          <a:latin typeface="Georgia"/>
                        </a:rPr>
                        <a:t>1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С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Georgia"/>
                        </a:rPr>
                        <a:t>отрудничество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Georgia"/>
                        </a:rPr>
                        <a:t>;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  <a:p>
                      <a:pPr algn="l">
                        <a:buFont typeface="+mj-lt"/>
                        <a:buNone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В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Georgia"/>
                        </a:rPr>
                        <a:t>заимоуважение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Georgia"/>
                        </a:rPr>
                        <a:t>;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  <a:p>
                      <a:pPr algn="l">
                        <a:buFont typeface="+mj-lt"/>
                        <a:buNone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П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Georgia"/>
                        </a:rPr>
                        <a:t>рощение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Georgia"/>
                        </a:rPr>
                        <a:t>.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  <a:p>
                      <a:pPr algn="l"/>
                      <a:r>
                        <a:rPr lang="ru-RU" sz="1400" dirty="0">
                          <a:effectLst/>
                          <a:latin typeface="Georgia"/>
                        </a:rPr>
                        <a:t>Другими словами, когда человек/структура/группа</a:t>
                      </a:r>
                      <a:br>
                        <a:rPr lang="ru-RU" sz="1400" dirty="0">
                          <a:effectLst/>
                          <a:latin typeface="Georgia"/>
                        </a:rPr>
                      </a:br>
                      <a:r>
                        <a:rPr lang="ru-RU" sz="1400" dirty="0">
                          <a:effectLst/>
                          <a:latin typeface="Georgia"/>
                        </a:rPr>
                        <a:t>встречают другого человека, структуру или группу,</a:t>
                      </a:r>
                      <a:br>
                        <a:rPr lang="ru-RU" sz="1400" dirty="0">
                          <a:effectLst/>
                          <a:latin typeface="Georgia"/>
                        </a:rPr>
                      </a:br>
                      <a:r>
                        <a:rPr lang="ru-RU" sz="1400" dirty="0">
                          <a:effectLst/>
                          <a:latin typeface="Georgia"/>
                        </a:rPr>
                        <a:t>они исходят из того, что самое практичное и выгодное -</a:t>
                      </a:r>
                      <a:br>
                        <a:rPr lang="ru-RU" sz="1400" dirty="0">
                          <a:effectLst/>
                          <a:latin typeface="Georgia"/>
                        </a:rPr>
                      </a:br>
                      <a:r>
                        <a:rPr lang="ru-RU" sz="1400" dirty="0">
                          <a:effectLst/>
                          <a:latin typeface="Georgia"/>
                        </a:rPr>
                        <a:t>это предложить альянс и соблюдать правило: </a:t>
                      </a:r>
                      <a:endParaRPr lang="ru-RU" sz="1400" dirty="0">
                        <a:effectLst/>
                        <a:latin typeface="Times New Roman"/>
                      </a:endParaRPr>
                    </a:p>
                  </a:txBody>
                  <a:tcPr marL="130506" marR="65253" marT="0" marB="0">
                    <a:lnL w="9525" cap="flat" cmpd="sng" algn="ctr">
                      <a:solidFill>
                        <a:srgbClr val="48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7929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48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6365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  <a:latin typeface="Georgia"/>
                        </a:rPr>
                        <a:t>Дать  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Georgia"/>
                        </a:rPr>
                        <a:t>другому то, 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  <a:latin typeface="Georgia"/>
                        </a:rPr>
                        <a:t>что  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Georgia"/>
                        </a:rPr>
                        <a:t>получил 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  <a:latin typeface="Georgia"/>
                        </a:rPr>
                        <a:t> от     него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Georgia"/>
                        </a:rPr>
                        <a:t>,</a:t>
                      </a:r>
                      <a:b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Georgia"/>
                        </a:rPr>
                      </a:b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Georgia"/>
                        </a:rPr>
                        <a:t>прибавив 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  <a:latin typeface="Georgia"/>
                        </a:rPr>
                        <a:t> к  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Georgia"/>
                        </a:rPr>
                        <a:t>этому 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  <a:latin typeface="Georgia"/>
                        </a:rPr>
                        <a:t> что-то     лучшее</a:t>
                      </a:r>
                    </a:p>
                    <a:p>
                      <a:pPr algn="ctr"/>
                      <a:endParaRPr lang="ru-RU" sz="1200" b="1" dirty="0" smtClean="0">
                        <a:solidFill>
                          <a:srgbClr val="FF0000"/>
                        </a:solidFill>
                        <a:effectLst/>
                        <a:latin typeface="Georgia"/>
                      </a:endParaRPr>
                    </a:p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деле это так.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Если другой помогает, ему тоже помогают, отдавая</a:t>
                      </a:r>
                      <a:b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больше, чем получено от него.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Если другой нападает, ему тоже дают по шее,</a:t>
                      </a:r>
                      <a:b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 затем прибавляют: 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прощение за проявленную</a:t>
                      </a:r>
                      <a:b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агрессию; 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предложение продолжить сотрудничество.</a:t>
                      </a:r>
                    </a:p>
                    <a:p>
                      <a:pPr algn="l"/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65253" marR="65253" marT="65253" marB="65253">
                    <a:lnL w="9525" cap="flat" cmpd="sng" algn="ctr">
                      <a:solidFill>
                        <a:srgbClr val="48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953232"/>
            <a:ext cx="1982808" cy="2354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04664"/>
            <a:ext cx="2069976" cy="1893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78810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11603523"/>
              </p:ext>
            </p:extLst>
          </p:nvPr>
        </p:nvGraphicFramePr>
        <p:xfrm>
          <a:off x="1763688" y="404664"/>
          <a:ext cx="6912768" cy="5314786"/>
        </p:xfrm>
        <a:graphic>
          <a:graphicData uri="http://schemas.openxmlformats.org/drawingml/2006/table">
            <a:tbl>
              <a:tblPr/>
              <a:tblGrid>
                <a:gridCol w="6912768"/>
              </a:tblGrid>
              <a:tr h="2640110"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effectLst/>
                          <a:latin typeface="Georgia"/>
                        </a:rPr>
                        <a:t>Сначала к этой идее отнеслись скептически:</a:t>
                      </a:r>
                      <a:br>
                        <a:rPr lang="ru-RU" sz="1600" dirty="0">
                          <a:effectLst/>
                          <a:latin typeface="Georgia"/>
                        </a:rPr>
                      </a:br>
                      <a:r>
                        <a:rPr lang="ru-RU" sz="1600" dirty="0">
                          <a:effectLst/>
                          <a:latin typeface="Georgia"/>
                        </a:rPr>
                        <a:t>мол, похоже на непротивление злу насилием.</a:t>
                      </a:r>
                      <a:br>
                        <a:rPr lang="ru-RU" sz="1600" dirty="0">
                          <a:effectLst/>
                          <a:latin typeface="Georgia"/>
                        </a:rPr>
                      </a:br>
                      <a:r>
                        <a:rPr lang="ru-RU" sz="1600" dirty="0">
                          <a:effectLst/>
                          <a:latin typeface="Georgia"/>
                        </a:rPr>
                        <a:t>И, хотя вторая щека не подставляется, но продолжать</a:t>
                      </a:r>
                      <a:br>
                        <a:rPr lang="ru-RU" sz="1600" dirty="0">
                          <a:effectLst/>
                          <a:latin typeface="Georgia"/>
                        </a:rPr>
                      </a:br>
                      <a:r>
                        <a:rPr lang="ru-RU" sz="1600" dirty="0">
                          <a:effectLst/>
                          <a:latin typeface="Georgia"/>
                        </a:rPr>
                        <a:t>сотрудничать с теми, кто нападает, - это как-то неестественно.</a:t>
                      </a:r>
                      <a:br>
                        <a:rPr lang="ru-RU" sz="1600" dirty="0">
                          <a:effectLst/>
                          <a:latin typeface="Georgia"/>
                        </a:rPr>
                      </a:br>
                      <a:r>
                        <a:rPr lang="ru-RU" sz="1600" dirty="0">
                          <a:effectLst/>
                          <a:latin typeface="Georgia"/>
                        </a:rPr>
                        <a:t/>
                      </a:r>
                      <a:br>
                        <a:rPr lang="ru-RU" sz="1600" dirty="0">
                          <a:effectLst/>
                          <a:latin typeface="Georgia"/>
                        </a:rPr>
                      </a:br>
                      <a:r>
                        <a:rPr lang="ru-RU" sz="1600" dirty="0">
                          <a:effectLst/>
                          <a:latin typeface="Georgia"/>
                        </a:rPr>
                        <a:t>Однако, как ни морщились, а модель СВП доказала свою продуктивность. И доказала </a:t>
                      </a:r>
                      <a:r>
                        <a:rPr lang="ru-RU" sz="1600" u="sng" dirty="0">
                          <a:effectLst/>
                          <a:latin typeface="Georgia"/>
                        </a:rPr>
                        <a:t>математически</a:t>
                      </a:r>
                      <a:r>
                        <a:rPr lang="ru-RU" sz="1600" dirty="0">
                          <a:effectLst/>
                          <a:latin typeface="Georgia"/>
                        </a:rPr>
                        <a:t>.</a:t>
                      </a:r>
                      <a:endParaRPr lang="ru-RU" sz="1600" dirty="0">
                        <a:effectLst/>
                        <a:latin typeface="Times New Roman"/>
                      </a:endParaRPr>
                    </a:p>
                  </a:txBody>
                  <a:tcPr marL="167753" marR="83876" marT="83876" marB="83876">
                    <a:lnL w="9525" cap="flat" cmpd="sng" algn="ctr">
                      <a:solidFill>
                        <a:srgbClr val="6011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1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1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1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2781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imes New Roman"/>
                        </a:rPr>
                        <a:t>А дело было так. Спустя 5 лет после изобретения модели СВП, в 1979 году</a:t>
                      </a:r>
                      <a:r>
                        <a:rPr lang="ru-RU" sz="1600" dirty="0" smtClean="0">
                          <a:effectLst/>
                          <a:latin typeface="Times New Roman"/>
                        </a:rPr>
                        <a:t>, математик </a:t>
                      </a:r>
                      <a:r>
                        <a:rPr lang="ru-RU" sz="1600" dirty="0">
                          <a:effectLst/>
                          <a:latin typeface="Times New Roman"/>
                        </a:rPr>
                        <a:t>Роберт </a:t>
                      </a:r>
                      <a:r>
                        <a:rPr lang="ru-RU" sz="1600" dirty="0" err="1">
                          <a:effectLst/>
                          <a:latin typeface="Times New Roman"/>
                        </a:rPr>
                        <a:t>Аксельрод</a:t>
                      </a:r>
                      <a:r>
                        <a:rPr lang="ru-RU" sz="1600" dirty="0">
                          <a:effectLst/>
                          <a:latin typeface="Times New Roman"/>
                        </a:rPr>
                        <a:t> организовал турнир между автономными компьютерными программами, способными вести себя как живые люди. И было главное требование: каждая программа должна быть снабжена подпрограммой, позволяющей взаимодействовать с соседями</a:t>
                      </a:r>
                      <a:r>
                        <a:rPr lang="ru-RU" sz="1600" dirty="0" smtClean="0">
                          <a:effectLst/>
                          <a:latin typeface="Times New Roman"/>
                        </a:rPr>
                        <a:t>.</a:t>
                      </a:r>
                    </a:p>
                    <a:p>
                      <a:pPr algn="ctr"/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турнире приняли участие 14 компьютерных программ.</a:t>
                      </a:r>
                      <a:r>
                        <a:rPr lang="ru-RU" sz="1600" dirty="0" smtClean="0"/>
                        <a:t/>
                      </a:r>
                      <a:br>
                        <a:rPr lang="ru-RU" sz="1600" dirty="0" smtClean="0"/>
                      </a:b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 программы были нацелены набрать как можно больше</a:t>
                      </a:r>
                      <a:r>
                        <a:rPr lang="ru-RU" sz="1600" dirty="0" smtClean="0"/>
                        <a:t/>
                      </a:r>
                      <a:br>
                        <a:rPr lang="ru-RU" sz="1600" dirty="0" smtClean="0"/>
                      </a:b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выигрышных очков. Но это и всё сходство между программами.</a:t>
                      </a:r>
                      <a:r>
                        <a:rPr lang="ru-RU" sz="1600" dirty="0" smtClean="0"/>
                        <a:t/>
                      </a:r>
                      <a:br>
                        <a:rPr lang="ru-RU" sz="1600" dirty="0" smtClean="0"/>
                      </a:b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Среди 14 программ ни одна не была похожа на другую</a:t>
                      </a:r>
                      <a:r>
                        <a:rPr lang="ru-RU" sz="1600" dirty="0" smtClean="0"/>
                        <a:t/>
                      </a:r>
                      <a:br>
                        <a:rPr lang="ru-RU" sz="1600" dirty="0" smtClean="0"/>
                      </a:b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стратегиям достижения цели.</a:t>
                      </a:r>
                      <a:endParaRPr lang="ru-RU" sz="1600" dirty="0">
                        <a:effectLst/>
                      </a:endParaRPr>
                    </a:p>
                  </a:txBody>
                  <a:tcPr marL="83876" marR="0" marT="0" marB="83876">
                    <a:lnL w="9525" cap="flat" cmpd="sng" algn="ctr">
                      <a:solidFill>
                        <a:srgbClr val="6011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11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11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11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2049" name="Picture 1" descr="https://proxy.imgsmail.ru/?email=sprangerlv%40mail.ru&amp;e=1567718034&amp;h=liLRaQMJIE5XtBPTvlmd-Q&amp;url171=bXVsdGltZWRpYS5nZXRyZXNwb25zZS5jb20vZ2V0cmVzcG9uc2UtQnVsbUkvcGhvdG9zLzI0OTJkOTRiLTdiZTAtNDg2MS1iYmZjLWFkZDRiNjM3ZmM0MC5qcGc_aW1nMTU2NjY3NTI0OTg2Nw~~&amp;is_https=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0688" y="404664"/>
            <a:ext cx="12573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41791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60648"/>
            <a:ext cx="80648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У одной программы была стратегия как можно быстрее </a:t>
            </a:r>
          </a:p>
          <a:p>
            <a:r>
              <a:rPr lang="ru-RU" sz="1400" dirty="0" smtClean="0"/>
              <a:t>вычислить лидера, прилепиться к нему, украсть его </a:t>
            </a:r>
          </a:p>
          <a:p>
            <a:r>
              <a:rPr lang="ru-RU" sz="1400" dirty="0" smtClean="0"/>
              <a:t>                выигрышные очки (выбить из лидеров), а потом</a:t>
            </a:r>
          </a:p>
          <a:p>
            <a:r>
              <a:rPr lang="ru-RU" sz="1400" dirty="0" smtClean="0"/>
              <a:t>                сменить партнера: прилепиться к другому лидеру.</a:t>
            </a:r>
          </a:p>
          <a:p>
            <a:r>
              <a:rPr lang="ru-RU" sz="1400" dirty="0" smtClean="0"/>
              <a:t>                И так, вышибая одного лидера за другим, стать</a:t>
            </a:r>
          </a:p>
          <a:p>
            <a:r>
              <a:rPr lang="ru-RU" sz="1400" dirty="0" smtClean="0"/>
              <a:t>                победителем на чужих заслугах;</a:t>
            </a:r>
          </a:p>
          <a:p>
            <a:endParaRPr lang="ru-RU" sz="1400" dirty="0" smtClean="0"/>
          </a:p>
          <a:p>
            <a:r>
              <a:rPr lang="ru-RU" sz="1400" dirty="0" smtClean="0"/>
              <a:t>Другая программа имела в себе строгое правило </a:t>
            </a:r>
          </a:p>
          <a:p>
            <a:r>
              <a:rPr lang="ru-RU" sz="1400" dirty="0" smtClean="0"/>
              <a:t>порядочности, поэтому играла честно, учась на своих </a:t>
            </a:r>
          </a:p>
          <a:p>
            <a:r>
              <a:rPr lang="ru-RU" sz="1400" dirty="0" smtClean="0"/>
              <a:t>               ошибках и перенимая удачный опыт соседей;</a:t>
            </a:r>
          </a:p>
          <a:p>
            <a:endParaRPr lang="ru-RU" sz="1400" dirty="0" smtClean="0"/>
          </a:p>
          <a:p>
            <a:r>
              <a:rPr lang="ru-RU" sz="1400" dirty="0" smtClean="0"/>
              <a:t>Были и такие, что играли честно, но до поры:</a:t>
            </a:r>
          </a:p>
          <a:p>
            <a:r>
              <a:rPr lang="ru-RU" sz="1400" dirty="0" smtClean="0"/>
              <a:t>пока не попадали в пятерку слабейших.</a:t>
            </a:r>
          </a:p>
          <a:p>
            <a:r>
              <a:rPr lang="ru-RU" sz="1400" dirty="0" smtClean="0"/>
              <a:t>                В этом случае программный протокол предписывал</a:t>
            </a:r>
          </a:p>
          <a:p>
            <a:r>
              <a:rPr lang="ru-RU" sz="1400" dirty="0" smtClean="0"/>
              <a:t>                вступить в сотрудничество с более успешным игроком,</a:t>
            </a:r>
          </a:p>
          <a:p>
            <a:r>
              <a:rPr lang="ru-RU" sz="1400" dirty="0" smtClean="0"/>
              <a:t>                а потом его предать и занять его место;</a:t>
            </a:r>
          </a:p>
          <a:p>
            <a:endParaRPr lang="ru-RU" sz="1400" dirty="0" smtClean="0"/>
          </a:p>
          <a:p>
            <a:r>
              <a:rPr lang="ru-RU" sz="1400" dirty="0" smtClean="0"/>
              <a:t>Еще была программа, которая большую часть времени</a:t>
            </a:r>
          </a:p>
          <a:p>
            <a:r>
              <a:rPr lang="ru-RU" sz="1400" dirty="0" smtClean="0"/>
              <a:t>тратила не на игру, а на «сохранность нажитого»:</a:t>
            </a:r>
          </a:p>
          <a:p>
            <a:r>
              <a:rPr lang="ru-RU" sz="1400" dirty="0" smtClean="0"/>
              <a:t>                постоянно сканировала свои рубежи, дабы обеспечить</a:t>
            </a:r>
          </a:p>
          <a:p>
            <a:r>
              <a:rPr lang="ru-RU" sz="1400" dirty="0" smtClean="0"/>
              <a:t>                защиту от воров своих выигрышных очков.</a:t>
            </a:r>
          </a:p>
          <a:p>
            <a:r>
              <a:rPr lang="ru-RU" sz="1400" dirty="0" smtClean="0"/>
              <a:t>Игра была долгой и тщательной.</a:t>
            </a:r>
          </a:p>
          <a:p>
            <a:r>
              <a:rPr lang="ru-RU" sz="1400" dirty="0" smtClean="0"/>
              <a:t>В процессе игры каждая программа была 200 раз </a:t>
            </a:r>
          </a:p>
          <a:p>
            <a:r>
              <a:rPr lang="ru-RU" sz="1400" dirty="0" smtClean="0"/>
              <a:t>противопоставлена каждому из конкурентов.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3795961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26703"/>
            <a:ext cx="835292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И что ты думаешь?</a:t>
            </a:r>
          </a:p>
          <a:p>
            <a:r>
              <a:rPr lang="ru-RU" sz="1400" dirty="0" smtClean="0"/>
              <a:t>Всех победила программа, оборудованная правилом поведения </a:t>
            </a:r>
          </a:p>
          <a:p>
            <a:r>
              <a:rPr lang="ru-RU" sz="1400" b="1" dirty="0" smtClean="0">
                <a:solidFill>
                  <a:srgbClr val="FF0000"/>
                </a:solidFill>
              </a:rPr>
              <a:t>СВП: сотрудничество, взаимоуважение, прощение.</a:t>
            </a:r>
          </a:p>
          <a:p>
            <a:endParaRPr lang="ru-RU" sz="1400" b="1" dirty="0" smtClean="0">
              <a:solidFill>
                <a:srgbClr val="FF0000"/>
              </a:solidFill>
            </a:endParaRPr>
          </a:p>
          <a:p>
            <a:r>
              <a:rPr lang="ru-RU" sz="1400" dirty="0" smtClean="0"/>
              <a:t>Более того. </a:t>
            </a:r>
          </a:p>
          <a:p>
            <a:r>
              <a:rPr lang="ru-RU" sz="1400" dirty="0" smtClean="0"/>
              <a:t>Программа СВП, когда она вступала в игру с агрессивными</a:t>
            </a:r>
          </a:p>
          <a:p>
            <a:r>
              <a:rPr lang="ru-RU" sz="1400" dirty="0" smtClean="0"/>
              <a:t>программами, до середины игры проигрывала почти всухую, </a:t>
            </a:r>
          </a:p>
          <a:p>
            <a:r>
              <a:rPr lang="ru-RU" sz="1400" dirty="0" smtClean="0"/>
              <a:t>но в итоге не только всегда побеждала, так ещё и становилась</a:t>
            </a:r>
          </a:p>
          <a:p>
            <a:r>
              <a:rPr lang="ru-RU" sz="1400" dirty="0" smtClean="0"/>
              <a:t>«заразной» - при взаимодействии с соседями передавала им</a:t>
            </a:r>
          </a:p>
          <a:p>
            <a:r>
              <a:rPr lang="ru-RU" sz="1400" dirty="0" smtClean="0"/>
              <a:t>пункты протокола, предписывающие вести себя по модели </a:t>
            </a:r>
          </a:p>
          <a:p>
            <a:r>
              <a:rPr lang="ru-RU" sz="1400" dirty="0" smtClean="0"/>
              <a:t>«сотрудничество/взаимоуважение/прощение».</a:t>
            </a:r>
          </a:p>
          <a:p>
            <a:endParaRPr lang="ru-RU" sz="1400" dirty="0" smtClean="0"/>
          </a:p>
          <a:p>
            <a:r>
              <a:rPr lang="ru-RU" sz="1400" dirty="0" smtClean="0"/>
              <a:t>…А соседи, кстати, и не сопротивлялись. Они «видели», </a:t>
            </a:r>
          </a:p>
          <a:p>
            <a:r>
              <a:rPr lang="ru-RU" sz="1400" dirty="0" smtClean="0"/>
              <a:t>что СВП - хорошая зараза, т.к. действует эффективно, </a:t>
            </a:r>
          </a:p>
          <a:p>
            <a:r>
              <a:rPr lang="ru-RU" sz="1400" dirty="0" smtClean="0"/>
              <a:t>вот и пополняли свои протоколы таким же поведением. </a:t>
            </a:r>
          </a:p>
          <a:p>
            <a:r>
              <a:rPr lang="ru-RU" sz="1400" dirty="0" smtClean="0"/>
              <a:t>Так было доказано:</a:t>
            </a:r>
          </a:p>
          <a:p>
            <a:endParaRPr lang="ru-RU" sz="1400" dirty="0" smtClean="0"/>
          </a:p>
          <a:p>
            <a:r>
              <a:rPr lang="ru-RU" sz="1400" dirty="0" smtClean="0"/>
              <a:t>в долговременной перспективе </a:t>
            </a:r>
          </a:p>
          <a:p>
            <a:r>
              <a:rPr lang="ru-RU" sz="1400" dirty="0" smtClean="0"/>
              <a:t>поведение по модели СВП </a:t>
            </a:r>
          </a:p>
          <a:p>
            <a:r>
              <a:rPr lang="ru-RU" sz="1400" dirty="0" smtClean="0"/>
              <a:t>является самым рентабельным</a:t>
            </a:r>
          </a:p>
          <a:p>
            <a:endParaRPr lang="ru-RU" sz="1400" dirty="0" smtClean="0"/>
          </a:p>
          <a:p>
            <a:r>
              <a:rPr lang="ru-RU" sz="1400" dirty="0" smtClean="0"/>
              <a:t>И что примечательно:</a:t>
            </a:r>
          </a:p>
          <a:p>
            <a:r>
              <a:rPr lang="ru-RU" sz="1400" b="1" dirty="0" smtClean="0">
                <a:solidFill>
                  <a:srgbClr val="FF0000"/>
                </a:solidFill>
              </a:rPr>
              <a:t>модель СВП не предписывает быть вежливым и уступчивым;</a:t>
            </a:r>
          </a:p>
          <a:p>
            <a:r>
              <a:rPr lang="ru-RU" sz="1400" b="1" dirty="0" smtClean="0">
                <a:solidFill>
                  <a:srgbClr val="FF0000"/>
                </a:solidFill>
              </a:rPr>
              <a:t>модель СВП ориентирована исключительно на выгоду.</a:t>
            </a:r>
          </a:p>
          <a:p>
            <a:r>
              <a:rPr lang="ru-RU" sz="1400" b="1" dirty="0" smtClean="0">
                <a:solidFill>
                  <a:srgbClr val="FF0000"/>
                </a:solidFill>
              </a:rPr>
              <a:t>Если приглядеться к модели СВП, то становится ясно:</a:t>
            </a:r>
          </a:p>
          <a:p>
            <a:r>
              <a:rPr lang="ru-RU" sz="1400" b="1" dirty="0" smtClean="0">
                <a:solidFill>
                  <a:srgbClr val="FF0000"/>
                </a:solidFill>
              </a:rPr>
              <a:t>Сотрудничество-Взаимоуважение-Прощение – это духовность.</a:t>
            </a:r>
          </a:p>
          <a:p>
            <a:r>
              <a:rPr lang="ru-RU" sz="1400" b="1" dirty="0" smtClean="0">
                <a:solidFill>
                  <a:srgbClr val="FF0000"/>
                </a:solidFill>
              </a:rPr>
              <a:t>И что же получается? Быть духовным человеком – выгодно?</a:t>
            </a:r>
          </a:p>
          <a:p>
            <a:r>
              <a:rPr lang="ru-RU" sz="1400" b="1" dirty="0" smtClean="0">
                <a:solidFill>
                  <a:srgbClr val="FF0000"/>
                </a:solidFill>
              </a:rPr>
              <a:t>Выходит, что так: как минимум, выгодно…</a:t>
            </a:r>
            <a:endParaRPr lang="ru-RU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33920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384</Words>
  <Application>Microsoft Office PowerPoint</Application>
  <PresentationFormat>Экран (4:3)</PresentationFormat>
  <Paragraphs>67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Админ</cp:lastModifiedBy>
  <cp:revision>3</cp:revision>
  <dcterms:created xsi:type="dcterms:W3CDTF">2019-09-02T21:22:04Z</dcterms:created>
  <dcterms:modified xsi:type="dcterms:W3CDTF">2019-09-04T08:16:07Z</dcterms:modified>
</cp:coreProperties>
</file>