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5" r:id="rId1"/>
    <p:sldMasterId id="2147483710" r:id="rId2"/>
  </p:sldMasterIdLst>
  <p:notesMasterIdLst>
    <p:notesMasterId r:id="rId49"/>
  </p:notesMasterIdLst>
  <p:handoutMasterIdLst>
    <p:handoutMasterId r:id="rId50"/>
  </p:handoutMasterIdLst>
  <p:sldIdLst>
    <p:sldId id="310" r:id="rId3"/>
    <p:sldId id="313" r:id="rId4"/>
    <p:sldId id="331" r:id="rId5"/>
    <p:sldId id="314" r:id="rId6"/>
    <p:sldId id="315" r:id="rId7"/>
    <p:sldId id="316" r:id="rId8"/>
    <p:sldId id="312" r:id="rId9"/>
    <p:sldId id="369" r:id="rId10"/>
    <p:sldId id="395" r:id="rId11"/>
    <p:sldId id="370" r:id="rId12"/>
    <p:sldId id="371" r:id="rId13"/>
    <p:sldId id="372" r:id="rId14"/>
    <p:sldId id="373" r:id="rId15"/>
    <p:sldId id="375" r:id="rId16"/>
    <p:sldId id="374" r:id="rId17"/>
    <p:sldId id="377" r:id="rId18"/>
    <p:sldId id="378" r:id="rId19"/>
    <p:sldId id="380" r:id="rId20"/>
    <p:sldId id="382" r:id="rId21"/>
    <p:sldId id="391" r:id="rId22"/>
    <p:sldId id="379" r:id="rId23"/>
    <p:sldId id="389" r:id="rId24"/>
    <p:sldId id="390" r:id="rId25"/>
    <p:sldId id="388" r:id="rId26"/>
    <p:sldId id="387" r:id="rId27"/>
    <p:sldId id="386" r:id="rId28"/>
    <p:sldId id="385" r:id="rId29"/>
    <p:sldId id="383" r:id="rId30"/>
    <p:sldId id="384" r:id="rId31"/>
    <p:sldId id="381" r:id="rId32"/>
    <p:sldId id="392" r:id="rId33"/>
    <p:sldId id="393" r:id="rId34"/>
    <p:sldId id="394" r:id="rId35"/>
    <p:sldId id="398" r:id="rId36"/>
    <p:sldId id="399" r:id="rId37"/>
    <p:sldId id="397" r:id="rId38"/>
    <p:sldId id="404" r:id="rId39"/>
    <p:sldId id="396" r:id="rId40"/>
    <p:sldId id="403" r:id="rId41"/>
    <p:sldId id="401" r:id="rId42"/>
    <p:sldId id="400" r:id="rId43"/>
    <p:sldId id="364" r:id="rId44"/>
    <p:sldId id="405" r:id="rId45"/>
    <p:sldId id="406" r:id="rId46"/>
    <p:sldId id="361" r:id="rId47"/>
    <p:sldId id="407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554596F-0AC1-449D-9914-9E4F882ED5C0}">
          <p14:sldIdLst/>
        </p14:section>
        <p14:section name="Раздел без заголовка" id="{B2A145C6-B0B6-4E60-ACB8-2F074CA8E2FA}">
          <p14:sldIdLst>
            <p14:sldId id="310"/>
            <p14:sldId id="313"/>
            <p14:sldId id="331"/>
            <p14:sldId id="314"/>
            <p14:sldId id="315"/>
            <p14:sldId id="316"/>
            <p14:sldId id="312"/>
            <p14:sldId id="369"/>
            <p14:sldId id="395"/>
            <p14:sldId id="370"/>
            <p14:sldId id="371"/>
            <p14:sldId id="372"/>
            <p14:sldId id="373"/>
            <p14:sldId id="375"/>
            <p14:sldId id="374"/>
            <p14:sldId id="377"/>
            <p14:sldId id="378"/>
            <p14:sldId id="380"/>
            <p14:sldId id="382"/>
            <p14:sldId id="391"/>
            <p14:sldId id="379"/>
            <p14:sldId id="389"/>
            <p14:sldId id="390"/>
            <p14:sldId id="388"/>
            <p14:sldId id="387"/>
            <p14:sldId id="386"/>
            <p14:sldId id="385"/>
            <p14:sldId id="383"/>
            <p14:sldId id="384"/>
            <p14:sldId id="381"/>
            <p14:sldId id="392"/>
            <p14:sldId id="393"/>
            <p14:sldId id="394"/>
            <p14:sldId id="398"/>
            <p14:sldId id="399"/>
            <p14:sldId id="397"/>
            <p14:sldId id="404"/>
            <p14:sldId id="396"/>
            <p14:sldId id="403"/>
            <p14:sldId id="401"/>
            <p14:sldId id="400"/>
            <p14:sldId id="364"/>
            <p14:sldId id="405"/>
            <p14:sldId id="406"/>
            <p14:sldId id="361"/>
            <p14:sldId id="40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D9E8F5"/>
    <a:srgbClr val="304269"/>
    <a:srgbClr val="FC7500"/>
    <a:srgbClr val="F25F29"/>
    <a:srgbClr val="91BED4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74" autoAdjust="0"/>
    <p:restoredTop sz="87368" autoAdjust="0"/>
  </p:normalViewPr>
  <p:slideViewPr>
    <p:cSldViewPr>
      <p:cViewPr varScale="1">
        <p:scale>
          <a:sx n="80" d="100"/>
          <a:sy n="80" d="100"/>
        </p:scale>
        <p:origin x="-1806" y="-84"/>
      </p:cViewPr>
      <p:guideLst>
        <p:guide orient="horz" pos="3168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09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ru-RU"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ru-RU" sz="1200"/>
            </a:lvl1pPr>
          </a:lstStyle>
          <a:p>
            <a:fld id="{744D7EC3-CD50-4DA5-B722-330229C0073D}" type="datetimeFigureOut">
              <a:rPr lang="ru-RU" smtClean="0"/>
              <a:t>17.02.2019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ru-RU" sz="1200"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ru-RU" sz="1200"/>
            </a:lvl1pPr>
          </a:lstStyle>
          <a:p>
            <a:fld id="{A9712E5A-FBEB-4329-9E4A-5F20B492F5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6952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ru-RU"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ru-RU" sz="1200"/>
            </a:lvl1pPr>
          </a:lstStyle>
          <a:p>
            <a:fld id="{85BE0011-04E0-4F3F-BFCE-633C944A425A}" type="datetimeFigureOut">
              <a:t>17.02.2019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ru-RU"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ru-RU" sz="1200"/>
            </a:lvl1pPr>
          </a:lstStyle>
          <a:p>
            <a:fld id="{DD7D2AD7-BD31-48B9-8C8A-7D4EAE7F6485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400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 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285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 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285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814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D2B4-868F-4681-9E70-FF7ECCDC67D4}" type="datetimeFigureOut">
              <a:rPr lang="ru-RU" smtClean="0"/>
              <a:t>17.02.2019</a:t>
            </a:fld>
            <a:endParaRPr kumimoji="0"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8FF4-1BD9-4AA8-B980-C7776087ABAF}" type="slidenum">
              <a:rPr lang="ru-RU" smtClean="0"/>
              <a:t>‹#›</a:t>
            </a:fld>
            <a:endParaRPr kumimoji="0" lang="ru-RU"/>
          </a:p>
        </p:txBody>
      </p:sp>
    </p:spTree>
    <p:extLst>
      <p:ext uri="{BB962C8B-B14F-4D97-AF65-F5344CB8AC3E}">
        <p14:creationId xmlns:p14="http://schemas.microsoft.com/office/powerpoint/2010/main" val="3859578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D2B4-868F-4681-9E70-FF7ECCDC67D4}" type="datetimeFigureOut">
              <a:rPr lang="ru-RU" smtClean="0"/>
              <a:t>17.02.2019</a:t>
            </a:fld>
            <a:endParaRPr kumimoji="0"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8FF4-1BD9-4AA8-B980-C7776087ABAF}" type="slidenum">
              <a:rPr lang="ru-RU" smtClean="0"/>
              <a:t>‹#›</a:t>
            </a:fld>
            <a:endParaRPr kumimoji="0" lang="ru-RU"/>
          </a:p>
        </p:txBody>
      </p:sp>
    </p:spTree>
    <p:extLst>
      <p:ext uri="{BB962C8B-B14F-4D97-AF65-F5344CB8AC3E}">
        <p14:creationId xmlns:p14="http://schemas.microsoft.com/office/powerpoint/2010/main" val="4180992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D2B4-868F-4681-9E70-FF7ECCDC67D4}" type="datetimeFigureOut">
              <a:rPr lang="ru-RU" smtClean="0"/>
              <a:t>17.02.2019</a:t>
            </a:fld>
            <a:endParaRPr kumimoji="0"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8FF4-1BD9-4AA8-B980-C7776087ABAF}" type="slidenum">
              <a:rPr lang="ru-RU" smtClean="0"/>
              <a:t>‹#›</a:t>
            </a:fld>
            <a:endParaRPr kumimoji="0" lang="ru-RU"/>
          </a:p>
        </p:txBody>
      </p:sp>
    </p:spTree>
    <p:extLst>
      <p:ext uri="{BB962C8B-B14F-4D97-AF65-F5344CB8AC3E}">
        <p14:creationId xmlns:p14="http://schemas.microsoft.com/office/powerpoint/2010/main" val="3924878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 с цве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t>17.02.2019</a:t>
            </a:fld>
            <a:endParaRPr kumimoji="0"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2895600" cy="304800"/>
          </a:xfrm>
        </p:spPr>
        <p:txBody>
          <a:bodyPr/>
          <a:lstStyle/>
          <a:p>
            <a:endParaRPr kumimoji="0"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t>‹#›</a:t>
            </a:fld>
            <a:endParaRPr kumimoji="0"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C22B0-55BA-4F19-950C-077D53F6F0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996A-EC34-461B-B7CB-42F05E69F8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2140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C22B0-55BA-4F19-950C-077D53F6F0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996A-EC34-461B-B7CB-42F05E69F8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102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C22B0-55BA-4F19-950C-077D53F6F0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996A-EC34-461B-B7CB-42F05E69F8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838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C22B0-55BA-4F19-950C-077D53F6F0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996A-EC34-461B-B7CB-42F05E69F8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7578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C22B0-55BA-4F19-950C-077D53F6F0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996A-EC34-461B-B7CB-42F05E69F8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6206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C22B0-55BA-4F19-950C-077D53F6F0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996A-EC34-461B-B7CB-42F05E69F8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018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C22B0-55BA-4F19-950C-077D53F6F0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996A-EC34-461B-B7CB-42F05E69F8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503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D2B4-868F-4681-9E70-FF7ECCDC67D4}" type="datetimeFigureOut">
              <a:rPr lang="ru-RU" smtClean="0"/>
              <a:t>17.02.2019</a:t>
            </a:fld>
            <a:endParaRPr kumimoji="0"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8FF4-1BD9-4AA8-B980-C7776087ABAF}" type="slidenum">
              <a:rPr lang="ru-RU" smtClean="0"/>
              <a:t>‹#›</a:t>
            </a:fld>
            <a:endParaRPr kumimoji="0" lang="ru-RU"/>
          </a:p>
        </p:txBody>
      </p:sp>
    </p:spTree>
    <p:extLst>
      <p:ext uri="{BB962C8B-B14F-4D97-AF65-F5344CB8AC3E}">
        <p14:creationId xmlns:p14="http://schemas.microsoft.com/office/powerpoint/2010/main" val="34908325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C22B0-55BA-4F19-950C-077D53F6F0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996A-EC34-461B-B7CB-42F05E69F8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5932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C22B0-55BA-4F19-950C-077D53F6F0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996A-EC34-461B-B7CB-42F05E69F8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0856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C22B0-55BA-4F19-950C-077D53F6F0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996A-EC34-461B-B7CB-42F05E69F8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7175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C22B0-55BA-4F19-950C-077D53F6F0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D996A-EC34-461B-B7CB-42F05E69F8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8230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 с цве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t>17.02.2019</a:t>
            </a:fld>
            <a:endParaRPr kumimoji="0"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2895600" cy="304800"/>
          </a:xfrm>
        </p:spPr>
        <p:txBody>
          <a:bodyPr/>
          <a:lstStyle/>
          <a:p>
            <a:endParaRPr kumimoji="0"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t>‹#›</a:t>
            </a:fld>
            <a:endParaRPr kumimoji="0" lang="ru-RU"/>
          </a:p>
        </p:txBody>
      </p:sp>
    </p:spTree>
    <p:extLst>
      <p:ext uri="{BB962C8B-B14F-4D97-AF65-F5344CB8AC3E}">
        <p14:creationId xmlns:p14="http://schemas.microsoft.com/office/powerpoint/2010/main" val="1323627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D2B4-868F-4681-9E70-FF7ECCDC67D4}" type="datetimeFigureOut">
              <a:rPr lang="ru-RU" smtClean="0"/>
              <a:t>17.02.2019</a:t>
            </a:fld>
            <a:endParaRPr kumimoji="0"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8FF4-1BD9-4AA8-B980-C7776087ABAF}" type="slidenum">
              <a:rPr lang="ru-RU" smtClean="0"/>
              <a:t>‹#›</a:t>
            </a:fld>
            <a:endParaRPr kumimoji="0" lang="ru-RU"/>
          </a:p>
        </p:txBody>
      </p:sp>
    </p:spTree>
    <p:extLst>
      <p:ext uri="{BB962C8B-B14F-4D97-AF65-F5344CB8AC3E}">
        <p14:creationId xmlns:p14="http://schemas.microsoft.com/office/powerpoint/2010/main" val="407665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D2B4-868F-4681-9E70-FF7ECCDC67D4}" type="datetimeFigureOut">
              <a:rPr lang="ru-RU" smtClean="0"/>
              <a:t>17.02.2019</a:t>
            </a:fld>
            <a:endParaRPr kumimoji="0"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8FF4-1BD9-4AA8-B980-C7776087ABAF}" type="slidenum">
              <a:rPr lang="ru-RU" smtClean="0"/>
              <a:t>‹#›</a:t>
            </a:fld>
            <a:endParaRPr kumimoji="0" lang="ru-RU"/>
          </a:p>
        </p:txBody>
      </p:sp>
    </p:spTree>
    <p:extLst>
      <p:ext uri="{BB962C8B-B14F-4D97-AF65-F5344CB8AC3E}">
        <p14:creationId xmlns:p14="http://schemas.microsoft.com/office/powerpoint/2010/main" val="821873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D2B4-868F-4681-9E70-FF7ECCDC67D4}" type="datetimeFigureOut">
              <a:rPr lang="ru-RU" smtClean="0"/>
              <a:t>17.02.2019</a:t>
            </a:fld>
            <a:endParaRPr kumimoji="0"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8FF4-1BD9-4AA8-B980-C7776087ABAF}" type="slidenum">
              <a:rPr lang="ru-RU" smtClean="0"/>
              <a:t>‹#›</a:t>
            </a:fld>
            <a:endParaRPr kumimoji="0" lang="ru-RU"/>
          </a:p>
        </p:txBody>
      </p:sp>
    </p:spTree>
    <p:extLst>
      <p:ext uri="{BB962C8B-B14F-4D97-AF65-F5344CB8AC3E}">
        <p14:creationId xmlns:p14="http://schemas.microsoft.com/office/powerpoint/2010/main" val="4220158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D2B4-868F-4681-9E70-FF7ECCDC67D4}" type="datetimeFigureOut">
              <a:rPr lang="ru-RU" smtClean="0"/>
              <a:t>17.02.2019</a:t>
            </a:fld>
            <a:endParaRPr kumimoji="0"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8FF4-1BD9-4AA8-B980-C7776087ABAF}" type="slidenum">
              <a:rPr lang="ru-RU" smtClean="0"/>
              <a:t>‹#›</a:t>
            </a:fld>
            <a:endParaRPr kumimoji="0" lang="ru-RU"/>
          </a:p>
        </p:txBody>
      </p:sp>
    </p:spTree>
    <p:extLst>
      <p:ext uri="{BB962C8B-B14F-4D97-AF65-F5344CB8AC3E}">
        <p14:creationId xmlns:p14="http://schemas.microsoft.com/office/powerpoint/2010/main" val="3319296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D2B4-868F-4681-9E70-FF7ECCDC67D4}" type="datetimeFigureOut">
              <a:rPr lang="ru-RU" smtClean="0"/>
              <a:t>17.02.2019</a:t>
            </a:fld>
            <a:endParaRPr kumimoji="0"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8FF4-1BD9-4AA8-B980-C7776087ABAF}" type="slidenum">
              <a:rPr lang="ru-RU" smtClean="0"/>
              <a:t>‹#›</a:t>
            </a:fld>
            <a:endParaRPr kumimoji="0" lang="ru-RU"/>
          </a:p>
        </p:txBody>
      </p:sp>
    </p:spTree>
    <p:extLst>
      <p:ext uri="{BB962C8B-B14F-4D97-AF65-F5344CB8AC3E}">
        <p14:creationId xmlns:p14="http://schemas.microsoft.com/office/powerpoint/2010/main" val="3646245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D2B4-868F-4681-9E70-FF7ECCDC67D4}" type="datetimeFigureOut">
              <a:rPr lang="ru-RU" smtClean="0"/>
              <a:t>17.02.2019</a:t>
            </a:fld>
            <a:endParaRPr kumimoji="0"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8FF4-1BD9-4AA8-B980-C7776087ABAF}" type="slidenum">
              <a:rPr lang="ru-RU" smtClean="0"/>
              <a:t>‹#›</a:t>
            </a:fld>
            <a:endParaRPr kumimoji="0" lang="ru-RU"/>
          </a:p>
        </p:txBody>
      </p:sp>
    </p:spTree>
    <p:extLst>
      <p:ext uri="{BB962C8B-B14F-4D97-AF65-F5344CB8AC3E}">
        <p14:creationId xmlns:p14="http://schemas.microsoft.com/office/powerpoint/2010/main" val="2959738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D2B4-868F-4681-9E70-FF7ECCDC67D4}" type="datetimeFigureOut">
              <a:rPr lang="ru-RU" smtClean="0"/>
              <a:t>17.02.2019</a:t>
            </a:fld>
            <a:endParaRPr kumimoji="0"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8FF4-1BD9-4AA8-B980-C7776087ABAF}" type="slidenum">
              <a:rPr lang="ru-RU" smtClean="0"/>
              <a:t>‹#›</a:t>
            </a:fld>
            <a:endParaRPr kumimoji="0" lang="ru-RU"/>
          </a:p>
        </p:txBody>
      </p:sp>
      <p:pic>
        <p:nvPicPr>
          <p:cNvPr id="8" name="Pictur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040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37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ED2B4-868F-4681-9E70-FF7ECCDC67D4}" type="datetimeFigureOut">
              <a:rPr lang="ru-RU" smtClean="0"/>
              <a:t>17.02.2019</a:t>
            </a:fld>
            <a:endParaRPr kumimoji="0"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88FF4-1BD9-4AA8-B980-C7776087ABAF}" type="slidenum">
              <a:rPr lang="ru-RU" smtClean="0"/>
              <a:t>‹#›</a:t>
            </a:fld>
            <a:endParaRPr kumimoji="0" lang="ru-RU"/>
          </a:p>
        </p:txBody>
      </p:sp>
    </p:spTree>
    <p:extLst>
      <p:ext uri="{BB962C8B-B14F-4D97-AF65-F5344CB8AC3E}">
        <p14:creationId xmlns:p14="http://schemas.microsoft.com/office/powerpoint/2010/main" val="3511059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C22B0-55BA-4F19-950C-077D53F6F0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17.02.2019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D996A-EC34-461B-B7CB-42F05E69F878}" type="slidenum">
              <a:rPr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176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84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4.jpe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admin\Desktop\&#1087;&#1088;&#1086;%20&#1082;&#1083;&#1091;&#1073;%20&#1080;%20&#1084;&#1086;&#1102;%20&#1088;&#1072;&#1073;&#1086;&#1090;&#1091;\&#1086;&#1090;&#1095;&#1077;&#1090;%20&#1060;&#1088;&#1072;&#1085;&#1082;&#1086;&#1092;&#1080;&#1083;%202016-17\&#1048;&#1074;&#1072;&#1085;&#1086;&#1074;&#1072;%20&#1071;&#1085;&#1072;.docx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&#1089;&#1077;&#1084;&#1080;&#1085;&#1072;&#1088;%20&#1076;&#1080;&#1088;&#1077;&#1082;&#1090;&#1086;&#1088;&#1086;&#1074;%2009.12.16/&#1069;&#1082;&#1079;&#1072;&#1084;&#1077;&#1085;&#1099;%20DELF%20junior%20&#1080;%20DELF%20prim%20&#1087;&#1088;&#1077;&#1079;&#1077;&#1085;&#1090;&#1072;&#1094;&#1080;&#1103;%20(online-video-cutter.com)%20(1).mp4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про клуб и мою работу\семинар директоров 09.12.16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764704"/>
            <a:ext cx="66247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Отчет клуба </a:t>
            </a:r>
            <a:endParaRPr lang="ru-RU" sz="5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любителей французского языка </a:t>
            </a:r>
          </a:p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«Франкофил» </a:t>
            </a:r>
          </a:p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за 2016-2017 уч. год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831" y="4290079"/>
            <a:ext cx="1928693" cy="18954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754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про клуб и мою работу\семинар директоров 09.12.16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277" y="4348824"/>
            <a:ext cx="19272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1600" y="477653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ru-RU" sz="3200" b="1" dirty="0">
                <a:solidFill>
                  <a:srgbClr val="C00000"/>
                </a:solidFill>
                <a:latin typeface="Segoe Script" pitchFamily="34" charset="0"/>
              </a:rPr>
              <a:t>Секция «Интеллектуал»</a:t>
            </a:r>
            <a:endParaRPr lang="ru-RU" altLang="ru-RU" sz="3200" dirty="0">
              <a:solidFill>
                <a:prstClr val="black"/>
              </a:solidFill>
            </a:endParaRPr>
          </a:p>
        </p:txBody>
      </p:sp>
      <p:pic>
        <p:nvPicPr>
          <p:cNvPr id="5122" name="Picture 2" descr="C:\Users\admin\Desktop\про клуб и мою работу\отчет Франкофил 2016-17\Cнейл 2016 Письмо PN\chapter_member_Bondarenko_Tatyana_2361654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90119"/>
            <a:ext cx="3145405" cy="444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про клуб и мою работу\отчет Франкофил 2016-17\Cнейл 2016 Письмо PN\chapter_member_Kolomeytseva_Alina_2361660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104" y="1412776"/>
            <a:ext cx="3136840" cy="443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dmin\Desktop\про клуб и мою работу\отчет Франкофил 2016-17\Cнейл 2016 Письмо PN\chapter_member_Usikov_Ivan_2361651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031" y="2060848"/>
            <a:ext cx="3136840" cy="443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7504" y="990119"/>
            <a:ext cx="20882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latin typeface="Georgia" panose="02040502050405020303" pitchFamily="18" charset="0"/>
              </a:rPr>
              <a:t>ЦДО « </a:t>
            </a:r>
            <a:r>
              <a:rPr lang="ru-RU" sz="1600" b="1" i="1" dirty="0" err="1">
                <a:latin typeface="Georgia" panose="02040502050405020303" pitchFamily="18" charset="0"/>
              </a:rPr>
              <a:t>Снейл</a:t>
            </a:r>
            <a:r>
              <a:rPr lang="ru-RU" sz="1600" b="1" i="1" dirty="0">
                <a:latin typeface="Georgia" panose="02040502050405020303" pitchFamily="18" charset="0"/>
              </a:rPr>
              <a:t>»</a:t>
            </a:r>
          </a:p>
          <a:p>
            <a:r>
              <a:rPr lang="ru-RU" sz="1600" b="1" i="1" dirty="0" smtClean="0">
                <a:latin typeface="Georgia" panose="02040502050405020303" pitchFamily="18" charset="0"/>
              </a:rPr>
              <a:t>07.10.2016 </a:t>
            </a:r>
          </a:p>
          <a:p>
            <a:r>
              <a:rPr lang="ru-RU" sz="1600" b="1" i="1" dirty="0" smtClean="0">
                <a:latin typeface="Georgia" panose="02040502050405020303" pitchFamily="18" charset="0"/>
              </a:rPr>
              <a:t>Участие в </a:t>
            </a:r>
            <a:r>
              <a:rPr lang="en-US" sz="1600" b="1" i="1" dirty="0" smtClean="0">
                <a:latin typeface="Georgia" panose="02040502050405020303" pitchFamily="18" charset="0"/>
              </a:rPr>
              <a:t>VIII</a:t>
            </a:r>
            <a:r>
              <a:rPr lang="ru-RU" sz="1600" b="1" i="1" dirty="0" smtClean="0">
                <a:latin typeface="Georgia" panose="02040502050405020303" pitchFamily="18" charset="0"/>
              </a:rPr>
              <a:t> Международной олимпиаде по французскому языку</a:t>
            </a:r>
            <a:endParaRPr lang="ru-RU" sz="1600" b="1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83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про клуб и мою работу\семинар директоров 09.12.16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277" y="4348824"/>
            <a:ext cx="19272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1600" y="477653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ru-RU" sz="3200" b="1" dirty="0">
                <a:solidFill>
                  <a:srgbClr val="C00000"/>
                </a:solidFill>
                <a:latin typeface="Segoe Script" pitchFamily="34" charset="0"/>
              </a:rPr>
              <a:t>Секция «Интеллектуал»</a:t>
            </a:r>
            <a:endParaRPr lang="ru-RU" altLang="ru-RU" sz="3200" dirty="0">
              <a:solidFill>
                <a:prstClr val="black"/>
              </a:solidFill>
            </a:endParaRPr>
          </a:p>
        </p:txBody>
      </p:sp>
      <p:pic>
        <p:nvPicPr>
          <p:cNvPr id="6146" name="Picture 2" descr="C:\Users\admin\Desktop\про клуб и мою работу\отчет Франкофил 2016-17\Cнейл 2016 Письмо PN\chapter_member_Kolomeytseva_Alina_2361660 (1)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88" y="1556792"/>
            <a:ext cx="3577453" cy="505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27984" y="1268760"/>
            <a:ext cx="33123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Georgia" panose="02040502050405020303" pitchFamily="18" charset="0"/>
              </a:rPr>
              <a:t>ЦДО « </a:t>
            </a:r>
            <a:r>
              <a:rPr lang="ru-RU" b="1" i="1" dirty="0" err="1" smtClean="0">
                <a:latin typeface="Georgia" panose="02040502050405020303" pitchFamily="18" charset="0"/>
              </a:rPr>
              <a:t>Снейл</a:t>
            </a:r>
            <a:r>
              <a:rPr lang="ru-RU" b="1" i="1" dirty="0" smtClean="0">
                <a:latin typeface="Georgia" panose="02040502050405020303" pitchFamily="18" charset="0"/>
              </a:rPr>
              <a:t>»</a:t>
            </a:r>
          </a:p>
          <a:p>
            <a:r>
              <a:rPr lang="ru-RU" b="1" i="1" dirty="0" smtClean="0">
                <a:latin typeface="Georgia" panose="02040502050405020303" pitchFamily="18" charset="0"/>
              </a:rPr>
              <a:t>Участие в </a:t>
            </a:r>
            <a:r>
              <a:rPr lang="en-US" b="1" i="1" dirty="0" smtClean="0">
                <a:latin typeface="Georgia" panose="02040502050405020303" pitchFamily="18" charset="0"/>
              </a:rPr>
              <a:t>I</a:t>
            </a:r>
            <a:r>
              <a:rPr lang="fr-FR" b="1" i="1" dirty="0" smtClean="0">
                <a:latin typeface="Georgia" panose="02040502050405020303" pitchFamily="18" charset="0"/>
              </a:rPr>
              <a:t> </a:t>
            </a:r>
            <a:r>
              <a:rPr lang="ru-RU" b="1" i="1" dirty="0" smtClean="0">
                <a:latin typeface="Georgia" panose="02040502050405020303" pitchFamily="18" charset="0"/>
              </a:rPr>
              <a:t>Международном конкурсе</a:t>
            </a:r>
          </a:p>
          <a:p>
            <a:r>
              <a:rPr lang="ru-RU" b="1" i="1" dirty="0" smtClean="0">
                <a:latin typeface="Georgia" panose="02040502050405020303" pitchFamily="18" charset="0"/>
              </a:rPr>
              <a:t>«</a:t>
            </a:r>
            <a:r>
              <a:rPr lang="en-US" b="1" i="1" dirty="0" smtClean="0">
                <a:latin typeface="Georgia" panose="02040502050405020303" pitchFamily="18" charset="0"/>
              </a:rPr>
              <a:t>La </a:t>
            </a:r>
            <a:r>
              <a:rPr lang="en-US" b="1" i="1" dirty="0" err="1" smtClean="0">
                <a:latin typeface="Georgia" panose="02040502050405020303" pitchFamily="18" charset="0"/>
              </a:rPr>
              <a:t>lettre</a:t>
            </a:r>
            <a:r>
              <a:rPr lang="en-US" b="1" i="1" dirty="0" smtClean="0">
                <a:latin typeface="Georgia" panose="02040502050405020303" pitchFamily="18" charset="0"/>
              </a:rPr>
              <a:t> au </a:t>
            </a:r>
            <a:r>
              <a:rPr lang="en-US" b="1" i="1" dirty="0" err="1" smtClean="0">
                <a:latin typeface="Georgia" panose="02040502050405020303" pitchFamily="18" charset="0"/>
              </a:rPr>
              <a:t>Père</a:t>
            </a:r>
            <a:r>
              <a:rPr lang="en-US" b="1" i="1" dirty="0" smtClean="0">
                <a:latin typeface="Georgia" panose="02040502050405020303" pitchFamily="18" charset="0"/>
              </a:rPr>
              <a:t> Noël</a:t>
            </a:r>
            <a:r>
              <a:rPr lang="ru-RU" b="1" i="1" dirty="0" smtClean="0">
                <a:latin typeface="Georgia" panose="02040502050405020303" pitchFamily="18" charset="0"/>
              </a:rPr>
              <a:t>»</a:t>
            </a:r>
          </a:p>
          <a:p>
            <a:r>
              <a:rPr lang="ru-RU" b="1" i="1" dirty="0" smtClean="0">
                <a:latin typeface="Georgia" panose="02040502050405020303" pitchFamily="18" charset="0"/>
              </a:rPr>
              <a:t>( Письмо Деду Морозу</a:t>
            </a:r>
            <a:r>
              <a:rPr lang="ru-RU" dirty="0" smtClean="0"/>
              <a:t>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695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про клуб и мою работу\семинар директоров 09.12.16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277" y="4348824"/>
            <a:ext cx="19272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1600" y="477653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ru-RU" sz="3200" b="1" dirty="0">
                <a:solidFill>
                  <a:srgbClr val="C00000"/>
                </a:solidFill>
                <a:latin typeface="Segoe Script" pitchFamily="34" charset="0"/>
              </a:rPr>
              <a:t>Секция «Интеллектуал»</a:t>
            </a:r>
            <a:endParaRPr lang="ru-RU" altLang="ru-RU" sz="3200" dirty="0">
              <a:solidFill>
                <a:prstClr val="black"/>
              </a:solidFill>
            </a:endParaRPr>
          </a:p>
        </p:txBody>
      </p:sp>
      <p:pic>
        <p:nvPicPr>
          <p:cNvPr id="7170" name="Picture 2" descr="C:\Users\admin\Downloads\232895_ivanova-yana-dmitrievna (2)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556792"/>
            <a:ext cx="3600400" cy="50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98399" y="1794750"/>
            <a:ext cx="29523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Georgia" panose="02040502050405020303" pitchFamily="18" charset="0"/>
              </a:rPr>
              <a:t>Декабрь </a:t>
            </a:r>
            <a:r>
              <a:rPr lang="en-US" b="1" i="1" dirty="0" smtClean="0">
                <a:latin typeface="Georgia" panose="02040502050405020303" pitchFamily="18" charset="0"/>
              </a:rPr>
              <a:t>2016 </a:t>
            </a:r>
            <a:endParaRPr lang="ru-RU" b="1" i="1" dirty="0" smtClean="0">
              <a:latin typeface="Georgia" panose="02040502050405020303" pitchFamily="18" charset="0"/>
            </a:endParaRPr>
          </a:p>
          <a:p>
            <a:r>
              <a:rPr lang="ru-RU" b="1" i="1" dirty="0" smtClean="0">
                <a:latin typeface="Georgia" panose="02040502050405020303" pitchFamily="18" charset="0"/>
              </a:rPr>
              <a:t>Центр </a:t>
            </a:r>
            <a:r>
              <a:rPr lang="ru-RU" b="1" i="1" dirty="0">
                <a:latin typeface="Georgia" panose="02040502050405020303" pitchFamily="18" charset="0"/>
              </a:rPr>
              <a:t>развития </a:t>
            </a:r>
            <a:r>
              <a:rPr lang="ru-RU" b="1" i="1" dirty="0" smtClean="0">
                <a:latin typeface="Georgia" panose="02040502050405020303" pitchFamily="18" charset="0"/>
              </a:rPr>
              <a:t>талантов</a:t>
            </a:r>
          </a:p>
          <a:p>
            <a:r>
              <a:rPr lang="ru-RU" b="1" i="1" dirty="0" smtClean="0">
                <a:latin typeface="Georgia" panose="02040502050405020303" pitchFamily="18" charset="0"/>
              </a:rPr>
              <a:t> </a:t>
            </a:r>
            <a:r>
              <a:rPr lang="ru-RU" b="1" i="1" dirty="0">
                <a:latin typeface="Georgia" panose="02040502050405020303" pitchFamily="18" charset="0"/>
              </a:rPr>
              <a:t>«Мега-Талант</a:t>
            </a:r>
            <a:r>
              <a:rPr lang="ru-RU" b="1" i="1" dirty="0" smtClean="0">
                <a:latin typeface="Georgia" panose="02040502050405020303" pitchFamily="18" charset="0"/>
              </a:rPr>
              <a:t>» «Всероссийская олимпиада по французскому языку для 5-11 классов»</a:t>
            </a:r>
            <a:endParaRPr lang="ru-RU" b="1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54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про клуб и мою работу\семинар директоров 09.12.16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277" y="4348824"/>
            <a:ext cx="19272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476672"/>
            <a:ext cx="53496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3 марта 2017 года</a:t>
            </a: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КВН в 5-х классах</a:t>
            </a: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« Учить французский – здорово!»</a:t>
            </a:r>
            <a:endParaRPr lang="ru-RU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8194" name="Picture 2" descr="C:\Users\admin\Desktop\про клуб и мою работу\отчет Франкофил 2016-17\квн 5 класс -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75" y="2708920"/>
            <a:ext cx="5137542" cy="385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\Desktop\про клуб и мою работу\отчет Франкофил 2016-17\квн 5 класс-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76" y="2708922"/>
            <a:ext cx="5137541" cy="385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dmin\Desktop\про клуб и мою работу\отчет Франкофил 2016-17\квн-5 класс -7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75" y="2684668"/>
            <a:ext cx="5292080" cy="396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0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про клуб и мою работу\семинар директоров 09.12.16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3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277" y="4348824"/>
            <a:ext cx="19272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63688" y="980728"/>
            <a:ext cx="542164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«В </a:t>
            </a:r>
            <a:r>
              <a:rPr lang="ru-RU" b="1" dirty="0">
                <a:solidFill>
                  <a:srgbClr val="002060"/>
                </a:solidFill>
                <a:latin typeface="Segoe Print" panose="02000600000000000000" pitchFamily="2" charset="0"/>
              </a:rPr>
              <a:t>этом году наша учительница по французскому языку – Муратова Оксана </a:t>
            </a:r>
            <a:r>
              <a:rPr lang="ru-RU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Рифовна</a:t>
            </a:r>
            <a:r>
              <a:rPr lang="ru-RU" b="1" dirty="0">
                <a:solidFill>
                  <a:srgbClr val="002060"/>
                </a:solidFill>
                <a:latin typeface="Segoe Print" panose="02000600000000000000" pitchFamily="2" charset="0"/>
              </a:rPr>
              <a:t> подготовила КВН для пятиклассников. Там было очень интересно! Мало того, что там были увлекательные задания для команды, так там ещё был конкурс болельщиков! Учительница произносила скороговорку, а болельщик должен был быстро её выговорить три раза без запинок. Также были интереснейшие задания для команды: отгадывать загадки и менять буквы в словах так, чтобы получались новые слова. А в конце все получили призы: блокнотики и магниты. Мне там очень понравилось</a:t>
            </a:r>
            <a:r>
              <a:rPr lang="ru-RU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!»</a:t>
            </a:r>
          </a:p>
          <a:p>
            <a:pPr algn="r"/>
            <a:r>
              <a:rPr lang="ru-RU" b="1" dirty="0" err="1" smtClean="0">
                <a:solidFill>
                  <a:srgbClr val="002060"/>
                </a:solidFill>
                <a:latin typeface="Segoe Print" panose="02000600000000000000" pitchFamily="2" charset="0"/>
              </a:rPr>
              <a:t>Веделев</a:t>
            </a:r>
            <a:r>
              <a:rPr lang="ru-RU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 Иван 5 «В»</a:t>
            </a:r>
            <a:endParaRPr lang="ru-RU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5616" y="188640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Segoe Print" panose="02000600000000000000" pitchFamily="2" charset="0"/>
              </a:rPr>
              <a:t>Впечатление учащихся о КВН</a:t>
            </a:r>
            <a:endParaRPr lang="ru-RU" sz="3200" b="1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66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про клуб и мою работу\семинар директоров 09.12.16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277" y="4348824"/>
            <a:ext cx="19272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7" y="395734"/>
            <a:ext cx="7222615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94767" y="1502450"/>
            <a:ext cx="63544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Georgia" panose="02040502050405020303" pitchFamily="18" charset="0"/>
              </a:rPr>
              <a:t>17 апреля 2017 года учащиеся 8-х классов выступили перед родителями с литературной гостиной, составленной из проектов учащихся. Каждый выбирал для себя ту область знаний, которая вызывает у него  наибольший интерес: химия, литература, физика, поэзия, песня…  Литературная гостиная показала, что иностранный язык нужен для того, чтобы узнавать новое в интересующей детей области знаний. Родители по-новому увидели своих детей, их достижения в овладении иностранным языком.</a:t>
            </a:r>
            <a:endParaRPr lang="ru-RU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32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про клуб и мою работу\семинар директоров 09.12.16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8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277" y="4348824"/>
            <a:ext cx="19272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7" name="Picture 1" descr="G:\Франц 8кл\20170418_18152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94" y="260648"/>
            <a:ext cx="8279285" cy="620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G:\Франц 8кл\20170418_182354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94" y="268465"/>
            <a:ext cx="8786046" cy="658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G:\Франц 8кл\20170418_182403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4" y="189654"/>
            <a:ext cx="8996206" cy="674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20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про клуб и мою работу\семинар директоров 09.12.16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277" y="4348824"/>
            <a:ext cx="19272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83353" y="495247"/>
            <a:ext cx="4320480" cy="4801314"/>
          </a:xfrm>
          <a:prstGeom prst="rect">
            <a:avLst/>
          </a:prstGeom>
          <a:ln w="12700">
            <a:solidFill>
              <a:srgbClr val="FC7500"/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/>
              <a:t> «</a:t>
            </a:r>
            <a:r>
              <a:rPr lang="ru-RU" i="1" dirty="0" smtClean="0">
                <a:latin typeface="Georgia" panose="02040502050405020303" pitchFamily="18" charset="0"/>
              </a:rPr>
              <a:t>На </a:t>
            </a:r>
            <a:r>
              <a:rPr lang="ru-RU" i="1" dirty="0">
                <a:latin typeface="Georgia" panose="02040502050405020303" pitchFamily="18" charset="0"/>
              </a:rPr>
              <a:t>последнем родительском собрании вся параллель </a:t>
            </a:r>
            <a:r>
              <a:rPr lang="ru-RU" i="1" dirty="0" smtClean="0">
                <a:latin typeface="Georgia" panose="02040502050405020303" pitchFamily="18" charset="0"/>
              </a:rPr>
              <a:t>8-х </a:t>
            </a:r>
            <a:r>
              <a:rPr lang="ru-RU" i="1" dirty="0">
                <a:latin typeface="Georgia" panose="02040502050405020303" pitchFamily="18" charset="0"/>
              </a:rPr>
              <a:t>классов показывала своё мастерство владением французским языком. Можно сказать, мы отправились в небольшое путешествие по странам </a:t>
            </a:r>
            <a:r>
              <a:rPr lang="ru-RU" i="1" dirty="0" err="1">
                <a:latin typeface="Georgia" panose="02040502050405020303" pitchFamily="18" charset="0"/>
              </a:rPr>
              <a:t>франкофонии</a:t>
            </a:r>
            <a:r>
              <a:rPr lang="ru-RU" i="1" dirty="0">
                <a:latin typeface="Georgia" panose="02040502050405020303" pitchFamily="18" charset="0"/>
              </a:rPr>
              <a:t>, в процессе которого узнали много нового. Конечно же, все старались как можно лучше представить свой проект, тему которого они выбирали сами, исходя из своих интересов. Почти 3 месяца мы готовились к этому мероприятию, усердно трудились и, в итоге, достойно выступили перед нашими родителями</a:t>
            </a:r>
            <a:r>
              <a:rPr lang="ru-RU" i="1" dirty="0" smtClean="0">
                <a:latin typeface="Georgia" panose="02040502050405020303" pitchFamily="18" charset="0"/>
              </a:rPr>
              <a:t>.»</a:t>
            </a:r>
          </a:p>
          <a:p>
            <a:pPr algn="r"/>
            <a:r>
              <a:rPr lang="ru-RU" i="1" dirty="0" smtClean="0">
                <a:latin typeface="Georgia" panose="02040502050405020303" pitchFamily="18" charset="0"/>
              </a:rPr>
              <a:t>Коваленко Никита, 8 «А»</a:t>
            </a:r>
            <a:endParaRPr lang="ru-RU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89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про клуб и мою работу\семинар директоров 09.12.16\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277" y="4348824"/>
            <a:ext cx="19272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8" name="Picture 14" descr="G:\Франц 8кл\20170418_182146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2" b="20161"/>
          <a:stretch/>
        </p:blipFill>
        <p:spPr bwMode="auto">
          <a:xfrm>
            <a:off x="323528" y="1052736"/>
            <a:ext cx="5894024" cy="547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332656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Georgia" panose="02040502050405020303" pitchFamily="18" charset="0"/>
              </a:rPr>
              <a:t>Настя </a:t>
            </a:r>
            <a:r>
              <a:rPr lang="ru-RU" b="1" i="1" dirty="0" err="1" smtClean="0">
                <a:latin typeface="Georgia" panose="02040502050405020303" pitchFamily="18" charset="0"/>
              </a:rPr>
              <a:t>Быстренина</a:t>
            </a:r>
            <a:r>
              <a:rPr lang="ru-RU" b="1" i="1" dirty="0" smtClean="0">
                <a:latin typeface="Georgia" panose="02040502050405020303" pitchFamily="18" charset="0"/>
              </a:rPr>
              <a:t> </a:t>
            </a:r>
          </a:p>
          <a:p>
            <a:pPr algn="ctr"/>
            <a:r>
              <a:rPr lang="ru-RU" b="1" i="1" dirty="0" smtClean="0">
                <a:latin typeface="Georgia" panose="02040502050405020303" pitchFamily="18" charset="0"/>
              </a:rPr>
              <a:t>рассказывает о том, как зародился Париж</a:t>
            </a:r>
            <a:endParaRPr lang="ru-RU" b="1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55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про клуб и мою работу\семинар директоров 09.12.16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277" y="4348824"/>
            <a:ext cx="19272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8" name="Picture 2" descr="G:\Франц 8кл\20170418_182255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08" b="4257"/>
          <a:stretch/>
        </p:blipFill>
        <p:spPr bwMode="auto">
          <a:xfrm>
            <a:off x="179512" y="145973"/>
            <a:ext cx="6235547" cy="656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16216" y="908720"/>
            <a:ext cx="23042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Georgia" panose="02040502050405020303" pitchFamily="18" charset="0"/>
              </a:rPr>
              <a:t>Елена Савинова и Ирина </a:t>
            </a:r>
            <a:r>
              <a:rPr lang="ru-RU" i="1" dirty="0" err="1" smtClean="0">
                <a:latin typeface="Georgia" panose="02040502050405020303" pitchFamily="18" charset="0"/>
              </a:rPr>
              <a:t>Фоминцева</a:t>
            </a:r>
            <a:r>
              <a:rPr lang="ru-RU" i="1" dirty="0" smtClean="0">
                <a:latin typeface="Georgia" panose="02040502050405020303" pitchFamily="18" charset="0"/>
              </a:rPr>
              <a:t> проводят с родителями викторину об Антуане-Лоране Лавуазье</a:t>
            </a:r>
            <a:endParaRPr lang="ru-RU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32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про клуб и мою работу\семинар директоров 09.12.16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5616" y="871377"/>
            <a:ext cx="6984776" cy="3145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</a:rPr>
              <a:t>«Язык – это не генетический подарок, это социальный подарок. Изучая новый язык, вы становитесь членом клуба – сообщества посетителей этого языка.»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</a:rPr>
              <a:t>Френк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</a:rPr>
              <a:t> Смит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277" y="4348824"/>
            <a:ext cx="19272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366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про клуб и мою работу\семинар директоров 09.12.16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277" y="4348824"/>
            <a:ext cx="19272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2" name="Picture 2" descr="G:\Франц 8кл\20170418_183243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5" r="15542" b="26586"/>
          <a:stretch/>
        </p:blipFill>
        <p:spPr bwMode="auto">
          <a:xfrm>
            <a:off x="251520" y="1484784"/>
            <a:ext cx="6026226" cy="503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404664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Georgia" panose="02040502050405020303" pitchFamily="18" charset="0"/>
              </a:rPr>
              <a:t>Андрей </a:t>
            </a:r>
            <a:r>
              <a:rPr lang="ru-RU" i="1" dirty="0" err="1" smtClean="0">
                <a:latin typeface="Georgia" panose="02040502050405020303" pitchFamily="18" charset="0"/>
              </a:rPr>
              <a:t>Матырин</a:t>
            </a:r>
            <a:r>
              <a:rPr lang="ru-RU" i="1" dirty="0" smtClean="0">
                <a:latin typeface="Georgia" panose="02040502050405020303" pitchFamily="18" charset="0"/>
              </a:rPr>
              <a:t> рассказывает о жизни и вкладе в науку   Андре-Мари Ампера</a:t>
            </a:r>
            <a:endParaRPr lang="ru-RU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21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про клуб и мою работу\семинар директоров 09.12.16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277" y="4348824"/>
            <a:ext cx="19272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6621463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476672"/>
            <a:ext cx="5832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Georgia" panose="02040502050405020303" pitchFamily="18" charset="0"/>
              </a:rPr>
              <a:t>Кристина Рейман и Кира </a:t>
            </a:r>
            <a:r>
              <a:rPr lang="ru-RU" i="1" dirty="0" err="1" smtClean="0">
                <a:latin typeface="Georgia" panose="02040502050405020303" pitchFamily="18" charset="0"/>
              </a:rPr>
              <a:t>Домолютченкова</a:t>
            </a:r>
            <a:r>
              <a:rPr lang="ru-RU" i="1" dirty="0" smtClean="0">
                <a:latin typeface="Georgia" panose="02040502050405020303" pitchFamily="18" charset="0"/>
              </a:rPr>
              <a:t> показывают химический опыт по диссоциации(</a:t>
            </a:r>
            <a:r>
              <a:rPr lang="ru-RU" i="1" dirty="0">
                <a:latin typeface="Georgia" panose="02040502050405020303" pitchFamily="18" charset="0"/>
              </a:rPr>
              <a:t>С</a:t>
            </a:r>
            <a:r>
              <a:rPr lang="ru-RU" i="1" dirty="0" smtClean="0">
                <a:latin typeface="Georgia" panose="02040502050405020303" pitchFamily="18" charset="0"/>
              </a:rPr>
              <a:t>.-К. </a:t>
            </a:r>
            <a:r>
              <a:rPr lang="ru-RU" i="1" dirty="0" err="1" smtClean="0">
                <a:latin typeface="Georgia" panose="02040502050405020303" pitchFamily="18" charset="0"/>
              </a:rPr>
              <a:t>Девиль</a:t>
            </a:r>
            <a:r>
              <a:rPr lang="ru-RU" i="1" dirty="0" smtClean="0">
                <a:latin typeface="Georgia" panose="02040502050405020303" pitchFamily="18" charset="0"/>
              </a:rPr>
              <a:t>)</a:t>
            </a:r>
            <a:endParaRPr lang="ru-RU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02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про клуб и мою работу\семинар директоров 09.12.16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277" y="4348824"/>
            <a:ext cx="19272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5"/>
            <a:ext cx="6731000" cy="529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188640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Georgia" panose="02040502050405020303" pitchFamily="18" charset="0"/>
              </a:rPr>
              <a:t>Катя </a:t>
            </a:r>
            <a:r>
              <a:rPr lang="ru-RU" i="1" dirty="0" err="1" smtClean="0">
                <a:latin typeface="Georgia" panose="02040502050405020303" pitchFamily="18" charset="0"/>
              </a:rPr>
              <a:t>Кугук</a:t>
            </a:r>
            <a:r>
              <a:rPr lang="ru-RU" i="1" dirty="0" smtClean="0">
                <a:latin typeface="Georgia" panose="02040502050405020303" pitchFamily="18" charset="0"/>
              </a:rPr>
              <a:t> рассказывает о вкладе в науку </a:t>
            </a:r>
          </a:p>
          <a:p>
            <a:pPr algn="ctr"/>
            <a:r>
              <a:rPr lang="ru-RU" i="1" dirty="0" smtClean="0">
                <a:latin typeface="Georgia" panose="02040502050405020303" pitchFamily="18" charset="0"/>
              </a:rPr>
              <a:t>Мари Кюри</a:t>
            </a:r>
            <a:endParaRPr lang="ru-RU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74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про клуб и мою работу\семинар директоров 09.12.16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277" y="4348824"/>
            <a:ext cx="19272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65"/>
          <a:stretch/>
        </p:blipFill>
        <p:spPr bwMode="auto">
          <a:xfrm>
            <a:off x="251521" y="2114417"/>
            <a:ext cx="5212846" cy="446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404664"/>
            <a:ext cx="6192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latin typeface="Georgia" panose="02040502050405020303" pitchFamily="18" charset="0"/>
              </a:rPr>
              <a:t>Ирина Пикина читает стихотворение </a:t>
            </a:r>
          </a:p>
          <a:p>
            <a:pPr algn="ctr"/>
            <a:r>
              <a:rPr lang="ru-RU" sz="2000" i="1" dirty="0" smtClean="0">
                <a:latin typeface="Georgia" panose="02040502050405020303" pitchFamily="18" charset="0"/>
              </a:rPr>
              <a:t> Поля Верлена</a:t>
            </a:r>
            <a:endParaRPr lang="ru-RU" sz="2000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14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про клуб и мою работу\семинар директоров 09.12.16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277" y="4348824"/>
            <a:ext cx="19272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30" y="2348880"/>
            <a:ext cx="6572250" cy="419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476672"/>
            <a:ext cx="55656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Georgia" panose="02040502050405020303" pitchFamily="18" charset="0"/>
              </a:rPr>
              <a:t>Виталий Ковалёв и Никита Гапонов рассказывают о Жюле Верне и его предсказаниях .</a:t>
            </a:r>
            <a:endParaRPr lang="ru-RU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68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про клуб и мою работу\семинар директоров 09.12.16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277" y="4348824"/>
            <a:ext cx="19272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9" t="33388" r="-15279" b="-3747"/>
          <a:stretch/>
        </p:blipFill>
        <p:spPr bwMode="auto">
          <a:xfrm>
            <a:off x="251520" y="2492896"/>
            <a:ext cx="6705600" cy="4490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692696"/>
            <a:ext cx="6529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Georgia" panose="02040502050405020303" pitchFamily="18" charset="0"/>
              </a:rPr>
              <a:t>Женя Буденная и Александр Суриков рассказывают об Анри Сальвадоре и исполняют его песню.</a:t>
            </a:r>
            <a:endParaRPr lang="ru-RU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92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про клуб и мою работу\семинар директоров 09.12.16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277" y="4348824"/>
            <a:ext cx="19272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5900737" cy="560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44208" y="1052736"/>
            <a:ext cx="21642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Georgia" panose="02040502050405020303" pitchFamily="18" charset="0"/>
              </a:rPr>
              <a:t>Михаил </a:t>
            </a:r>
            <a:r>
              <a:rPr lang="ru-RU" i="1" dirty="0" err="1" smtClean="0">
                <a:latin typeface="Georgia" panose="02040502050405020303" pitchFamily="18" charset="0"/>
              </a:rPr>
              <a:t>Быструшкин</a:t>
            </a:r>
            <a:r>
              <a:rPr lang="ru-RU" i="1" dirty="0" smtClean="0">
                <a:latin typeface="Georgia" panose="02040502050405020303" pitchFamily="18" charset="0"/>
              </a:rPr>
              <a:t> и Ева Кутузова рассказывают о Шарле М. </a:t>
            </a:r>
            <a:r>
              <a:rPr lang="ru-RU" i="1" dirty="0" err="1" smtClean="0">
                <a:latin typeface="Georgia" panose="02040502050405020303" pitchFamily="18" charset="0"/>
              </a:rPr>
              <a:t>Леконт</a:t>
            </a:r>
            <a:r>
              <a:rPr lang="ru-RU" i="1" dirty="0" smtClean="0">
                <a:latin typeface="Georgia" panose="02040502050405020303" pitchFamily="18" charset="0"/>
              </a:rPr>
              <a:t> де Лиле и читают его стихотворение.</a:t>
            </a:r>
            <a:endParaRPr lang="ru-RU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49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про клуб и мою работу\семинар директоров 09.12.16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1" y="4221088"/>
            <a:ext cx="19272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860"/>
            <a:ext cx="7731125" cy="490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404664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Georgia" panose="02040502050405020303" pitchFamily="18" charset="0"/>
              </a:rPr>
              <a:t>Никита Коваленко, Дарья </a:t>
            </a:r>
            <a:r>
              <a:rPr lang="ru-RU" i="1" dirty="0" err="1" smtClean="0">
                <a:latin typeface="Georgia" panose="02040502050405020303" pitchFamily="18" charset="0"/>
              </a:rPr>
              <a:t>Дьячкова</a:t>
            </a:r>
            <a:r>
              <a:rPr lang="ru-RU" i="1" dirty="0" smtClean="0">
                <a:latin typeface="Georgia" panose="02040502050405020303" pitchFamily="18" charset="0"/>
              </a:rPr>
              <a:t> и Арсений Рогов исполняют песню популярного исполнителя </a:t>
            </a:r>
            <a:r>
              <a:rPr lang="ru-RU" i="1" dirty="0" err="1" smtClean="0">
                <a:latin typeface="Georgia" panose="02040502050405020303" pitchFamily="18" charset="0"/>
              </a:rPr>
              <a:t>Стромае</a:t>
            </a:r>
            <a:r>
              <a:rPr lang="ru-RU" i="1" dirty="0" smtClean="0">
                <a:latin typeface="Georgia" panose="02040502050405020303" pitchFamily="18" charset="0"/>
              </a:rPr>
              <a:t>.</a:t>
            </a:r>
            <a:endParaRPr lang="ru-RU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28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про клуб и мою работу\семинар директоров 09.12.16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277" y="4348824"/>
            <a:ext cx="19272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5827713" cy="565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32320" y="260648"/>
            <a:ext cx="5832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Georgia" panose="02040502050405020303" pitchFamily="18" charset="0"/>
              </a:rPr>
              <a:t>Марк Антошкин </a:t>
            </a:r>
          </a:p>
          <a:p>
            <a:pPr algn="ctr"/>
            <a:r>
              <a:rPr lang="ru-RU" i="1" dirty="0" smtClean="0">
                <a:latin typeface="Georgia" panose="02040502050405020303" pitchFamily="18" charset="0"/>
              </a:rPr>
              <a:t>читает стихотворение Жака </a:t>
            </a:r>
            <a:r>
              <a:rPr lang="ru-RU" i="1" dirty="0" err="1" smtClean="0">
                <a:latin typeface="Georgia" panose="02040502050405020303" pitchFamily="18" charset="0"/>
              </a:rPr>
              <a:t>Превера</a:t>
            </a:r>
            <a:r>
              <a:rPr lang="ru-RU" i="1" dirty="0" smtClean="0">
                <a:latin typeface="Georgia" panose="02040502050405020303" pitchFamily="18" charset="0"/>
              </a:rPr>
              <a:t> </a:t>
            </a:r>
          </a:p>
          <a:p>
            <a:pPr algn="ctr"/>
            <a:r>
              <a:rPr lang="ru-RU" i="1" dirty="0" smtClean="0">
                <a:latin typeface="Georgia" panose="02040502050405020303" pitchFamily="18" charset="0"/>
              </a:rPr>
              <a:t> «Для тебя, любовь моя»</a:t>
            </a:r>
            <a:endParaRPr lang="ru-RU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10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про клуб и мою работу\семинар директоров 09.12.16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277" y="4348824"/>
            <a:ext cx="19272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7808913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476672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Georgia" panose="02040502050405020303" pitchFamily="18" charset="0"/>
              </a:rPr>
              <a:t>Мария Попова читает стихотворение Жака </a:t>
            </a:r>
            <a:r>
              <a:rPr lang="ru-RU" i="1" dirty="0" err="1" smtClean="0">
                <a:latin typeface="Georgia" panose="02040502050405020303" pitchFamily="18" charset="0"/>
              </a:rPr>
              <a:t>Превера</a:t>
            </a:r>
            <a:endParaRPr lang="ru-RU" i="1" dirty="0" smtClean="0">
              <a:latin typeface="Georgia" panose="02040502050405020303" pitchFamily="18" charset="0"/>
            </a:endParaRPr>
          </a:p>
          <a:p>
            <a:pPr algn="ctr"/>
            <a:r>
              <a:rPr lang="ru-RU" i="1" dirty="0" smtClean="0">
                <a:latin typeface="Georgia" panose="02040502050405020303" pitchFamily="18" charset="0"/>
              </a:rPr>
              <a:t> « Утренний завтрак»</a:t>
            </a:r>
            <a:endParaRPr lang="ru-RU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86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про клуб и мою работу\семинар директоров 09.12.16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lobnya-licei.ru/sites/default/files/zag-licey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1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2" y="2276872"/>
            <a:ext cx="299878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75680" y="2996952"/>
            <a:ext cx="62646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Segoe Print" panose="02000600000000000000" pitchFamily="2" charset="0"/>
              </a:rPr>
              <a:t>Идея</a:t>
            </a:r>
            <a:r>
              <a:rPr lang="ru-RU" b="1" dirty="0"/>
              <a:t>  - </a:t>
            </a:r>
            <a:r>
              <a:rPr lang="ru-RU" b="1" i="1" dirty="0">
                <a:latin typeface="Segoe Print" panose="02000600000000000000" pitchFamily="2" charset="0"/>
              </a:rPr>
              <a:t>быть не надстройкой к учебно-воспитательному процессу во второй половине дня, а важнейшим фактором формирования целостной личности с активной жизненной позицией в социально-значимой деятельности на благо лицея и города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831" y="4290079"/>
            <a:ext cx="1928693" cy="18954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31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про клуб и мою работу\семинар директоров 09.12.16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277" y="4348824"/>
            <a:ext cx="19272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7325"/>
            <a:ext cx="6224587" cy="648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81277" y="476672"/>
            <a:ext cx="23552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Georgia" panose="02040502050405020303" pitchFamily="18" charset="0"/>
              </a:rPr>
              <a:t>Диана Шевченко,</a:t>
            </a:r>
          </a:p>
          <a:p>
            <a:r>
              <a:rPr lang="ru-RU" i="1" dirty="0" smtClean="0">
                <a:latin typeface="Georgia" panose="02040502050405020303" pitchFamily="18" charset="0"/>
              </a:rPr>
              <a:t>Ирина Егорова и Анна </a:t>
            </a:r>
            <a:r>
              <a:rPr lang="ru-RU" i="1" dirty="0" err="1" smtClean="0">
                <a:latin typeface="Georgia" panose="02040502050405020303" pitchFamily="18" charset="0"/>
              </a:rPr>
              <a:t>Туфекчи</a:t>
            </a:r>
            <a:r>
              <a:rPr lang="ru-RU" i="1" dirty="0" smtClean="0">
                <a:latin typeface="Georgia" panose="02040502050405020303" pitchFamily="18" charset="0"/>
              </a:rPr>
              <a:t> рассказывают о жизни </a:t>
            </a:r>
          </a:p>
          <a:p>
            <a:r>
              <a:rPr lang="ru-RU" i="1" dirty="0" smtClean="0">
                <a:latin typeface="Georgia" panose="02040502050405020303" pitchFamily="18" charset="0"/>
              </a:rPr>
              <a:t>Джо </a:t>
            </a:r>
            <a:r>
              <a:rPr lang="ru-RU" i="1" dirty="0" err="1" smtClean="0">
                <a:latin typeface="Georgia" panose="02040502050405020303" pitchFamily="18" charset="0"/>
              </a:rPr>
              <a:t>Дассена</a:t>
            </a:r>
            <a:endParaRPr lang="ru-RU" i="1" dirty="0" smtClean="0">
              <a:latin typeface="Georgia" panose="02040502050405020303" pitchFamily="18" charset="0"/>
            </a:endParaRPr>
          </a:p>
          <a:p>
            <a:r>
              <a:rPr lang="ru-RU" i="1" dirty="0" smtClean="0">
                <a:latin typeface="Georgia" panose="02040502050405020303" pitchFamily="18" charset="0"/>
              </a:rPr>
              <a:t> и исполняют его песню.</a:t>
            </a:r>
            <a:endParaRPr lang="ru-RU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48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про клуб и мою работу\семинар директоров 09.12.16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277" y="4348824"/>
            <a:ext cx="19272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775" y="404664"/>
            <a:ext cx="5724525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245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про клуб и мою работу\семинар директоров 09.12.16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277" y="4348824"/>
            <a:ext cx="19272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76672"/>
            <a:ext cx="6346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8213" y="1166842"/>
            <a:ext cx="3492388" cy="39703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40000"/>
                <a:lumOff val="6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Georgia" panose="02040502050405020303" pitchFamily="18" charset="0"/>
              </a:rPr>
              <a:t>В этом году нам не удалось поставить пьесу на французском языке, но каждый год мы ходим на отчетный концерт Хора имени Жоржа </a:t>
            </a:r>
            <a:r>
              <a:rPr lang="ru-RU" b="1" dirty="0" err="1" smtClean="0">
                <a:latin typeface="Georgia" panose="02040502050405020303" pitchFamily="18" charset="0"/>
              </a:rPr>
              <a:t>Брассенса</a:t>
            </a:r>
            <a:r>
              <a:rPr lang="ru-RU" b="1" dirty="0" smtClean="0">
                <a:latin typeface="Georgia" panose="02040502050405020303" pitchFamily="18" charset="0"/>
              </a:rPr>
              <a:t> и наслаждаемся прекрасными песенным наследием. На концерт </a:t>
            </a:r>
            <a:r>
              <a:rPr lang="ru-RU" b="1" dirty="0">
                <a:latin typeface="Georgia" panose="02040502050405020303" pitchFamily="18" charset="0"/>
              </a:rPr>
              <a:t>и</a:t>
            </a:r>
            <a:r>
              <a:rPr lang="ru-RU" b="1" dirty="0" smtClean="0">
                <a:latin typeface="Georgia" panose="02040502050405020303" pitchFamily="18" charset="0"/>
              </a:rPr>
              <a:t>дут не только лицеисты , но и выпускники прошлых лет, а так же преподаватели и родители лицеистов. </a:t>
            </a:r>
            <a:endParaRPr lang="ru-RU" b="1" dirty="0">
              <a:latin typeface="Georgia" panose="02040502050405020303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076" y="1297640"/>
            <a:ext cx="2952328" cy="4262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89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про клуб и мою работу\семинар директоров 09.12.16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" t="8384" b="5015"/>
          <a:stretch/>
        </p:blipFill>
        <p:spPr bwMode="auto">
          <a:xfrm>
            <a:off x="0" y="5660"/>
            <a:ext cx="8460432" cy="6852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942075"/>
            <a:ext cx="19272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552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про клуб и мою работу\семинар директоров 09.12.16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277" y="4348824"/>
            <a:ext cx="19272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0771" y="836712"/>
            <a:ext cx="8136904" cy="55861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ru-RU" sz="1700" b="1" i="1" dirty="0">
                <a:latin typeface="Georgia" panose="02040502050405020303" pitchFamily="18" charset="0"/>
              </a:rPr>
              <a:t>В этом году мы с мамой как обычно ездили на концерт хора имени Жоржа </a:t>
            </a:r>
            <a:r>
              <a:rPr lang="ru-RU" sz="1700" b="1" i="1" dirty="0" err="1">
                <a:latin typeface="Georgia" panose="02040502050405020303" pitchFamily="18" charset="0"/>
              </a:rPr>
              <a:t>Брассенса</a:t>
            </a:r>
            <a:r>
              <a:rPr lang="ru-RU" sz="1700" b="1" i="1" dirty="0">
                <a:latin typeface="Georgia" panose="02040502050405020303" pitchFamily="18" charset="0"/>
              </a:rPr>
              <a:t> в России. Это мероприятие проходит ежегодно.  И многие лицеисты, состоящие в клубе любителей французского языка «Франкофил» под руководством Муратовой Оксаны </a:t>
            </a:r>
            <a:r>
              <a:rPr lang="ru-RU" sz="1700" b="1" i="1" dirty="0" err="1">
                <a:latin typeface="Georgia" panose="02040502050405020303" pitchFamily="18" charset="0"/>
              </a:rPr>
              <a:t>Рифовны</a:t>
            </a:r>
            <a:r>
              <a:rPr lang="ru-RU" sz="1700" b="1" i="1" dirty="0">
                <a:latin typeface="Georgia" panose="02040502050405020303" pitchFamily="18" charset="0"/>
              </a:rPr>
              <a:t>, с удовольствием посещают эти концерты. </a:t>
            </a:r>
          </a:p>
          <a:p>
            <a:r>
              <a:rPr lang="ru-RU" sz="1700" b="1" i="1" dirty="0">
                <a:latin typeface="Georgia" panose="02040502050405020303" pitchFamily="18" charset="0"/>
              </a:rPr>
              <a:t>21 октября 2017 год- Концерт-размышление «Потерянный рай. От Шостаковича до </a:t>
            </a:r>
            <a:r>
              <a:rPr lang="ru-RU" sz="1700" b="1" i="1" dirty="0" err="1">
                <a:latin typeface="Georgia" panose="02040502050405020303" pitchFamily="18" charset="0"/>
              </a:rPr>
              <a:t>Стромае</a:t>
            </a:r>
            <a:r>
              <a:rPr lang="ru-RU" sz="1700" b="1" i="1" dirty="0">
                <a:latin typeface="Georgia" panose="02040502050405020303" pitchFamily="18" charset="0"/>
              </a:rPr>
              <a:t>». В этом году его  темой был мир во всем мире, отсутствие войны. Дети пели о движении хиппи, о пацифистах,  о том, как здорово, что мы можем вот так просто жить…  Слушателям предложили поразмышлять на тему «потерянного рая», под которым подразумевается самое разное. В плане мировых вопросов для кого-то это нефтяной рай или </a:t>
            </a:r>
            <a:r>
              <a:rPr lang="ru-RU" sz="1700" b="1" i="1" dirty="0" err="1">
                <a:latin typeface="Georgia" panose="02040502050405020303" pitchFamily="18" charset="0"/>
              </a:rPr>
              <a:t>мультикультурный</a:t>
            </a:r>
            <a:r>
              <a:rPr lang="ru-RU" sz="1700" b="1" i="1" dirty="0">
                <a:latin typeface="Georgia" panose="02040502050405020303" pitchFamily="18" charset="0"/>
              </a:rPr>
              <a:t>, для любой страны это рай экологии. Но самый главный «рай», который мы потеряли, — это гармония внутри нас. И за это ответственно современное общество, навязывающее человеку стереотипное поведение. </a:t>
            </a:r>
          </a:p>
          <a:p>
            <a:r>
              <a:rPr lang="ru-RU" sz="1700" b="1" i="1" dirty="0">
                <a:latin typeface="Georgia" panose="02040502050405020303" pitchFamily="18" charset="0"/>
              </a:rPr>
              <a:t>Нам очень понравился концерт, и мы надеемся, что в следующем году сможем вновь испытать эти непередаваемые эмоции, поразмышлять, погрустить и порадоваться вместе с хором </a:t>
            </a:r>
            <a:r>
              <a:rPr lang="ru-RU" sz="1700" b="1" i="1" dirty="0" err="1">
                <a:latin typeface="Georgia" panose="02040502050405020303" pitchFamily="18" charset="0"/>
              </a:rPr>
              <a:t>им.Ж</a:t>
            </a:r>
            <a:r>
              <a:rPr lang="ru-RU" sz="1700" b="1" i="1" dirty="0">
                <a:latin typeface="Georgia" panose="02040502050405020303" pitchFamily="18" charset="0"/>
              </a:rPr>
              <a:t>. </a:t>
            </a:r>
            <a:r>
              <a:rPr lang="ru-RU" sz="1700" b="1" i="1" dirty="0" err="1" smtClean="0">
                <a:latin typeface="Georgia" panose="02040502050405020303" pitchFamily="18" charset="0"/>
              </a:rPr>
              <a:t>Брассенса</a:t>
            </a:r>
            <a:endParaRPr lang="ru-RU" sz="1700" b="1" i="1" dirty="0" smtClean="0">
              <a:latin typeface="Georgia" panose="02040502050405020303" pitchFamily="18" charset="0"/>
            </a:endParaRPr>
          </a:p>
          <a:p>
            <a:pPr algn="r"/>
            <a:r>
              <a:rPr lang="ru-RU" sz="1700" b="1" i="1" dirty="0" smtClean="0">
                <a:latin typeface="Georgia" panose="02040502050405020303" pitchFamily="18" charset="0"/>
              </a:rPr>
              <a:t>Мария Попова, 8 «А»</a:t>
            </a:r>
            <a:endParaRPr lang="ru-RU" sz="1700" b="1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65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про клуб и мою работу\семинар директоров 09.12.16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277" y="4348824"/>
            <a:ext cx="19272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836712"/>
            <a:ext cx="5937250" cy="3335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842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про клуб и мою работу\семинар директоров 09.12.16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974" y="0"/>
            <a:ext cx="9299509" cy="697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277" y="4348824"/>
            <a:ext cx="19272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54868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Муниципальный конкурс 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«Поэтическая гостиная»</a:t>
            </a:r>
            <a:endParaRPr lang="ru-RU" sz="2400" b="1" i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1720" y="1379677"/>
            <a:ext cx="48245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Georgia" panose="02040502050405020303" pitchFamily="18" charset="0"/>
              </a:rPr>
              <a:t>Ежегодно в стенах лицея проходит муниципальный конкурс «</a:t>
            </a:r>
            <a:r>
              <a:rPr lang="ru-RU" sz="2400" b="1" i="1" dirty="0">
                <a:latin typeface="Georgia" panose="02040502050405020303" pitchFamily="18" charset="0"/>
              </a:rPr>
              <a:t>Поэтическая </a:t>
            </a:r>
            <a:r>
              <a:rPr lang="ru-RU" sz="2400" b="1" i="1" dirty="0" smtClean="0">
                <a:latin typeface="Georgia" panose="02040502050405020303" pitchFamily="18" charset="0"/>
              </a:rPr>
              <a:t>гостиная» для юных  чтецов на английском , немецком , французском языках.</a:t>
            </a:r>
          </a:p>
          <a:p>
            <a:r>
              <a:rPr lang="ru-RU" sz="2400" b="1" i="1" dirty="0" smtClean="0">
                <a:latin typeface="Georgia" panose="02040502050405020303" pitchFamily="18" charset="0"/>
              </a:rPr>
              <a:t>В этом году в секции « Французский язык» приняли участие</a:t>
            </a:r>
          </a:p>
          <a:p>
            <a:r>
              <a:rPr lang="ru-RU" sz="2400" b="1" i="1" dirty="0">
                <a:latin typeface="Georgia" panose="02040502050405020303" pitchFamily="18" charset="0"/>
              </a:rPr>
              <a:t>л</a:t>
            </a:r>
            <a:r>
              <a:rPr lang="ru-RU" sz="2400" b="1" i="1" dirty="0" smtClean="0">
                <a:latin typeface="Georgia" panose="02040502050405020303" pitchFamily="18" charset="0"/>
              </a:rPr>
              <a:t>юбители поэзии  с 6 по 10 класс</a:t>
            </a:r>
            <a:r>
              <a:rPr lang="ru-RU" sz="2400" b="1" i="1" dirty="0" smtClean="0"/>
              <a:t>.</a:t>
            </a:r>
          </a:p>
          <a:p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251652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про клуб и мою работу\семинар директоров 09.12.16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4958536"/>
              </p:ext>
            </p:extLst>
          </p:nvPr>
        </p:nvGraphicFramePr>
        <p:xfrm>
          <a:off x="323528" y="211059"/>
          <a:ext cx="8229600" cy="47320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3130"/>
                <a:gridCol w="1556224"/>
                <a:gridCol w="474827"/>
                <a:gridCol w="941969"/>
                <a:gridCol w="941969"/>
                <a:gridCol w="1220277"/>
                <a:gridCol w="1089632"/>
                <a:gridCol w="554971"/>
                <a:gridCol w="1156601"/>
              </a:tblGrid>
              <a:tr h="34308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№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Фамилия Имя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Класс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Школа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Автор Произведения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Название произведения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</a:rPr>
                        <a:t>Учитель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кол-во баллов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место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</a:tr>
              <a:tr h="33331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Дергачева Анастасия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6б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МБОУ лицей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М.Карем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Мой маленький кролик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Муратова Оксана Рифовна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участник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</a:tr>
              <a:tr h="33331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Жарков Георгий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7в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МБОУ лицей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Ж.Шарпанто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Школа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Муратова Оксана Рифовна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участник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</a:tr>
              <a:tr h="33331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Клементьева Мария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7б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МБОУ лицей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П.Верлен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Морское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Муратова Оксана Рифовна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победитель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</a:tr>
              <a:tr h="33331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Коломейцева Алина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6б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МБОУ лицей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М. Карем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Капает дождик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Муратова Оксана Рифовна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участник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</a:tr>
              <a:tr h="33331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Крылов Николай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МБОУ лицей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Р.Деснос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Пеликан Джонотан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Муратова Оксана Рифовна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участник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</a:tr>
              <a:tr h="33331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Кузьмиченко Полина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МБОУ лицей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Ж.Превер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Сене повезло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Муратова Оксана Рифовна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участник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</a:tr>
              <a:tr h="33331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Мударисова Алина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6б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МБОУ лицей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М.Карем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Летний дождик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Муратова Оксана Рифовна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участник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</a:tr>
              <a:tr h="33331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Попова Мария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МБОУ лицей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Н.Алемайкина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Посвящение французскому языку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Муратова Оксана Рифовна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участник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</a:tr>
              <a:tr h="33331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Пославская Валерия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МБОУ лицей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Ш.Бодлер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Альбатрос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Муратова Оксана Рифовна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призер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</a:tr>
              <a:tr h="33331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Федосеев Яков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7б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МБОУ лицей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Ж. Превер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Утренний завтрак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Муратова Оксана Рифовна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призер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</a:tr>
              <a:tr h="33331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Яковлева Елизавета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6б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МБОУ лицей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Морис Карем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Солнце садится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Муратова Оксана Рифовна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19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участник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</a:tr>
              <a:tr h="33331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Антошкин Марк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МБОУ лицей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Ж.Превер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Для тебя , любовь моя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Муратова Оксана Рифовна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победитель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85" marR="59285" marT="0" marB="0"/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637370"/>
            <a:ext cx="2750716" cy="232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577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про клуб и мою работу\семинар директоров 09.12.16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277" y="4348824"/>
            <a:ext cx="19272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31638" y="214443"/>
            <a:ext cx="7776864" cy="64453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500" i="1" dirty="0" smtClean="0">
                <a:latin typeface="Georgia" panose="02040502050405020303" pitchFamily="18" charset="0"/>
                <a:ea typeface="Calibri"/>
                <a:cs typeface="Times New Roman"/>
              </a:rPr>
              <a:t>     «Поэтическая гостиная </a:t>
            </a:r>
            <a:r>
              <a:rPr lang="ru-RU" sz="1500" i="1" dirty="0">
                <a:latin typeface="Georgia" panose="02040502050405020303" pitchFamily="18" charset="0"/>
                <a:ea typeface="Calibri"/>
                <a:cs typeface="Times New Roman"/>
              </a:rPr>
              <a:t>–конкурс чтецов, участие в котором я принял уже достаточно давно, но написать об этом что-то я решил только сейчас. </a:t>
            </a:r>
            <a:endParaRPr lang="ru-RU" sz="1500" i="1" dirty="0" smtClean="0">
              <a:latin typeface="Georgia" panose="02040502050405020303" pitchFamily="18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500" i="1" dirty="0">
                <a:latin typeface="Georgia" panose="02040502050405020303" pitchFamily="18" charset="0"/>
                <a:ea typeface="Calibri"/>
                <a:cs typeface="Times New Roman"/>
              </a:rPr>
              <a:t> </a:t>
            </a:r>
            <a:r>
              <a:rPr lang="ru-RU" sz="1500" i="1" dirty="0" smtClean="0">
                <a:latin typeface="Georgia" panose="02040502050405020303" pitchFamily="18" charset="0"/>
                <a:ea typeface="Calibri"/>
                <a:cs typeface="Times New Roman"/>
              </a:rPr>
              <a:t>    Как </a:t>
            </a:r>
            <a:r>
              <a:rPr lang="ru-RU" sz="1500" i="1" dirty="0">
                <a:latin typeface="Georgia" panose="02040502050405020303" pitchFamily="18" charset="0"/>
                <a:ea typeface="Calibri"/>
                <a:cs typeface="Times New Roman"/>
              </a:rPr>
              <a:t>человека честолюбивого и знакомого со сценой, меня сразу привлекла идея читать стихи на публику. Автора</a:t>
            </a:r>
            <a:r>
              <a:rPr lang="ru-RU" sz="1500" i="1" dirty="0" smtClean="0">
                <a:latin typeface="Georgia" panose="02040502050405020303" pitchFamily="18" charset="0"/>
                <a:ea typeface="Calibri"/>
                <a:cs typeface="Times New Roman"/>
              </a:rPr>
              <a:t>, со </a:t>
            </a:r>
            <a:r>
              <a:rPr lang="ru-RU" sz="1500" i="1" dirty="0">
                <a:latin typeface="Georgia" panose="02040502050405020303" pitchFamily="18" charset="0"/>
                <a:ea typeface="Calibri"/>
                <a:cs typeface="Times New Roman"/>
              </a:rPr>
              <a:t>стихотворением которого я выступал , выбирал не я, но если бы мне предложили сделать выбор, он не оказался бы иным. Это было произведение Жака </a:t>
            </a:r>
            <a:r>
              <a:rPr lang="ru-RU" sz="1500" i="1" dirty="0" err="1">
                <a:latin typeface="Georgia" panose="02040502050405020303" pitchFamily="18" charset="0"/>
                <a:ea typeface="Calibri"/>
                <a:cs typeface="Times New Roman"/>
              </a:rPr>
              <a:t>Превера</a:t>
            </a:r>
            <a:r>
              <a:rPr lang="ru-RU" sz="1500" i="1" dirty="0">
                <a:latin typeface="Georgia" panose="02040502050405020303" pitchFamily="18" charset="0"/>
                <a:ea typeface="Calibri"/>
                <a:cs typeface="Times New Roman"/>
              </a:rPr>
              <a:t> « Для тебя, любовь моя».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500" i="1" dirty="0">
                <a:latin typeface="Georgia" panose="02040502050405020303" pitchFamily="18" charset="0"/>
                <a:ea typeface="Calibri"/>
                <a:cs typeface="Times New Roman"/>
              </a:rPr>
              <a:t> </a:t>
            </a:r>
            <a:r>
              <a:rPr lang="ru-RU" sz="1500" i="1" dirty="0" smtClean="0">
                <a:latin typeface="Georgia" panose="02040502050405020303" pitchFamily="18" charset="0"/>
                <a:ea typeface="Calibri"/>
                <a:cs typeface="Times New Roman"/>
              </a:rPr>
              <a:t>      По </a:t>
            </a:r>
            <a:r>
              <a:rPr lang="ru-RU" sz="1500" i="1" dirty="0">
                <a:latin typeface="Georgia" panose="02040502050405020303" pitchFamily="18" charset="0"/>
                <a:ea typeface="Calibri"/>
                <a:cs typeface="Times New Roman"/>
              </a:rPr>
              <a:t>причине видимой простоты стихотворения, начал учить и прорабатывать я его далеко не сразу, а доучивал и расставлял паузы, сидя и слушая тех, кто в списке на выступление стоял передо мной. И главной проблемой стало, ничего необычного, волнение. Даже будучи увлеченным собственными проблемами, я не мог не заметить, как рассказывают остальные.  Я обратил внимание на то, что почти у каждого их них было отличное произношение французского, коим я из-за пересохшего горла уже не мог похвастаться.  Мне повезло, что я не был последним, так как после того, как рассказал сам, я смог насладиться тем, как это делают остальные. Раньше это бы только усилило мое волнение.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500" i="1" dirty="0" smtClean="0">
                <a:latin typeface="Georgia" panose="02040502050405020303" pitchFamily="18" charset="0"/>
                <a:ea typeface="Calibri"/>
                <a:cs typeface="Times New Roman"/>
              </a:rPr>
              <a:t>       В </a:t>
            </a:r>
            <a:r>
              <a:rPr lang="ru-RU" sz="1500" i="1" dirty="0">
                <a:latin typeface="Georgia" panose="02040502050405020303" pitchFamily="18" charset="0"/>
                <a:ea typeface="Calibri"/>
                <a:cs typeface="Times New Roman"/>
              </a:rPr>
              <a:t>общем, это был полезнейший опыт для всех, кто там участвовал. Впечатления самые положительные. Не знаю, насколько честно я заслужил грамоту победителя, но иметь ее дома крайне приятно. Спасибо моему преподавателю за то, что дал мне возможность поучаствовать в этом мероприятии. </a:t>
            </a:r>
            <a:endParaRPr lang="ru-RU" sz="1500" i="1" dirty="0" smtClean="0">
              <a:latin typeface="Georgia" panose="02040502050405020303" pitchFamily="18" charset="0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1500" i="1" dirty="0" smtClean="0">
                <a:latin typeface="Georgia" panose="02040502050405020303" pitchFamily="18" charset="0"/>
                <a:ea typeface="Calibri"/>
                <a:cs typeface="Times New Roman"/>
              </a:rPr>
              <a:t>Марк Антошкин, 8 класс «А»</a:t>
            </a:r>
            <a:endParaRPr lang="ru-RU" sz="1500" i="1" dirty="0">
              <a:latin typeface="Georgia" panose="02040502050405020303" pitchFamily="18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7668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про клуб и мою работу\семинар директоров 09.12.16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0" y="8685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277" y="4348824"/>
            <a:ext cx="19272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7"/>
          <p:cNvSpPr>
            <a:spLocks noChangeArrowheads="1"/>
          </p:cNvSpPr>
          <p:nvPr/>
        </p:nvSpPr>
        <p:spPr bwMode="auto">
          <a:xfrm>
            <a:off x="1763688" y="548680"/>
            <a:ext cx="65527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altLang="ru-RU" sz="3000" b="1" dirty="0">
                <a:solidFill>
                  <a:srgbClr val="C00000"/>
                </a:solidFill>
                <a:latin typeface="Segoe Script" pitchFamily="34" charset="0"/>
              </a:rPr>
              <a:t>Секция «Страноведческая»</a:t>
            </a:r>
            <a:endParaRPr altLang="ru-RU" sz="30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5576" y="1268760"/>
            <a:ext cx="61926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latin typeface="Georgia" panose="02040502050405020303" pitchFamily="18" charset="0"/>
              </a:rPr>
              <a:t>В этом году не получилось съездить в страну изучаемого языка, во </a:t>
            </a:r>
            <a:r>
              <a:rPr lang="ru-RU" sz="2000" b="1" i="1" dirty="0" err="1" smtClean="0">
                <a:latin typeface="Georgia" panose="02040502050405020303" pitchFamily="18" charset="0"/>
              </a:rPr>
              <a:t>Францию,но</a:t>
            </a:r>
            <a:r>
              <a:rPr lang="ru-RU" sz="2000" b="1" i="1" dirty="0" smtClean="0">
                <a:latin typeface="Georgia" panose="02040502050405020303" pitchFamily="18" charset="0"/>
              </a:rPr>
              <a:t> мы смогли побывать на фестивале « </a:t>
            </a:r>
            <a:r>
              <a:rPr lang="ru-RU" sz="2000" b="1" i="1" dirty="0" err="1" smtClean="0">
                <a:latin typeface="Georgia" panose="02040502050405020303" pitchFamily="18" charset="0"/>
              </a:rPr>
              <a:t>Бонжур</a:t>
            </a:r>
            <a:r>
              <a:rPr lang="ru-RU" sz="2000" b="1" i="1" dirty="0" smtClean="0">
                <a:latin typeface="Georgia" panose="02040502050405020303" pitchFamily="18" charset="0"/>
              </a:rPr>
              <a:t>, Франция», узнать много нового о стране, её кулинарных предпочтениях…</a:t>
            </a:r>
            <a:endParaRPr lang="ru-RU" sz="2000" b="1" i="1" dirty="0">
              <a:latin typeface="Georgia" panose="02040502050405020303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10" y="3140968"/>
            <a:ext cx="6402867" cy="351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34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про клуб и мою работу\семинар директоров 09.12.16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971550" y="1171694"/>
            <a:ext cx="7704138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Constantia" panose="02030602050306030303" pitchFamily="18" charset="0"/>
                <a:ea typeface="Calibri" pitchFamily="34" charset="0"/>
                <a:cs typeface="Aharoni" pitchFamily="2" charset="-79"/>
              </a:rPr>
              <a:t>Цель </a:t>
            </a:r>
            <a:r>
              <a:rPr lang="ru-RU" sz="2400" b="1" dirty="0" smtClean="0">
                <a:solidFill>
                  <a:srgbClr val="C00000"/>
                </a:solidFill>
                <a:latin typeface="Constantia" panose="02030602050306030303" pitchFamily="18" charset="0"/>
                <a:ea typeface="Calibri" pitchFamily="34" charset="0"/>
                <a:cs typeface="Aharoni" pitchFamily="2" charset="-79"/>
              </a:rPr>
              <a:t>-</a:t>
            </a:r>
            <a:r>
              <a:rPr lang="ru-RU" sz="2800" b="1" dirty="0" smtClean="0">
                <a:solidFill>
                  <a:srgbClr val="002060"/>
                </a:solidFill>
                <a:latin typeface="Constantia" panose="02030602050306030303" pitchFamily="18" charset="0"/>
                <a:ea typeface="Calibri" pitchFamily="34" charset="0"/>
                <a:cs typeface="Aharoni" pitchFamily="2" charset="-79"/>
              </a:rPr>
              <a:t>использование  французского языка  </a:t>
            </a:r>
            <a:r>
              <a:rPr lang="ru-RU" sz="2800" b="1" dirty="0">
                <a:solidFill>
                  <a:srgbClr val="002060"/>
                </a:solidFill>
                <a:latin typeface="Constantia" panose="02030602050306030303" pitchFamily="18" charset="0"/>
                <a:ea typeface="Calibri" pitchFamily="34" charset="0"/>
                <a:cs typeface="Aharoni" pitchFamily="2" charset="-79"/>
              </a:rPr>
              <a:t>как средства получения и передачи информации из различных областей знаний, как средства общения в </a:t>
            </a:r>
            <a:r>
              <a:rPr lang="ru-RU" sz="2800" b="1" dirty="0">
                <a:solidFill>
                  <a:srgbClr val="C00000"/>
                </a:solidFill>
                <a:latin typeface="Constantia" panose="02030602050306030303" pitchFamily="18" charset="0"/>
                <a:ea typeface="Calibri" pitchFamily="34" charset="0"/>
                <a:cs typeface="Aharoni" pitchFamily="2" charset="-79"/>
              </a:rPr>
              <a:t>диалоге </a:t>
            </a:r>
            <a:r>
              <a:rPr lang="ru-RU" sz="2800" b="1" dirty="0" smtClean="0">
                <a:solidFill>
                  <a:srgbClr val="C00000"/>
                </a:solidFill>
                <a:latin typeface="Constantia" panose="02030602050306030303" pitchFamily="18" charset="0"/>
                <a:ea typeface="Calibri" pitchFamily="34" charset="0"/>
                <a:cs typeface="Aharoni" pitchFamily="2" charset="-79"/>
              </a:rPr>
              <a:t>культур</a:t>
            </a: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ea typeface="Calibri" pitchFamily="34" charset="0"/>
                <a:cs typeface="Aharoni" pitchFamily="2" charset="-79"/>
              </a:rPr>
              <a:t>.</a:t>
            </a:r>
            <a:r>
              <a:rPr lang="ru-RU" sz="2400" b="1" dirty="0" smtClean="0">
                <a:solidFill>
                  <a:srgbClr val="002060"/>
                </a:solidFill>
                <a:latin typeface="Constantia" panose="02030602050306030303" pitchFamily="18" charset="0"/>
                <a:ea typeface="Calibri" pitchFamily="34" charset="0"/>
                <a:cs typeface="Aharoni" pitchFamily="2" charset="-79"/>
              </a:rPr>
              <a:t> </a:t>
            </a:r>
            <a:endParaRPr lang="ru-RU" sz="2400" b="1" dirty="0">
              <a:solidFill>
                <a:srgbClr val="002060"/>
              </a:solidFill>
              <a:latin typeface="Constantia" panose="02030602050306030303" pitchFamily="18" charset="0"/>
              <a:cs typeface="Aharoni" pitchFamily="2" charset="-79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379913"/>
            <a:ext cx="1652587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366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про клуб и мою работу\семинар директоров 09.12.16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документ 1">
            <a:hlinkClick r:id="rId3" action="ppaction://hlinkfile" highlightClick="1"/>
          </p:cNvPr>
          <p:cNvSpPr/>
          <p:nvPr/>
        </p:nvSpPr>
        <p:spPr>
          <a:xfrm>
            <a:off x="1547664" y="6148381"/>
            <a:ext cx="748870" cy="610368"/>
          </a:xfrm>
          <a:prstGeom prst="actionButtonDocumen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 descr="C:\Users\admin\Desktop\про клуб и мою работу\отчет Франкофил 2016-17\DSC0148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50" y="188640"/>
            <a:ext cx="7452320" cy="558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414838"/>
            <a:ext cx="19272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76982" y="6332464"/>
            <a:ext cx="5318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Georgia" panose="02040502050405020303" pitchFamily="18" charset="0"/>
              </a:rPr>
              <a:t>Статья Яны Ивановой,5 класс «А»</a:t>
            </a:r>
            <a:endParaRPr lang="ru-RU" b="1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59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про клуб и мою работу\семинар директоров 09.12.16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277" y="4348824"/>
            <a:ext cx="19272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C:\Users\admin\Desktop\про клуб и мою работу\отчет Франкофил 2016-17\DSC0148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0918"/>
            <a:ext cx="6660232" cy="499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73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про клуб и мою работу\семинар директоров 09.12.16\01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88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35771" y="415697"/>
            <a:ext cx="734481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ru-RU" sz="3000" b="1" dirty="0">
                <a:solidFill>
                  <a:srgbClr val="C00000"/>
                </a:solidFill>
                <a:latin typeface="Segoe Script" pitchFamily="34" charset="0"/>
              </a:rPr>
              <a:t>Секция « Сдаем </a:t>
            </a:r>
            <a:r>
              <a:rPr lang="en-US" altLang="ru-RU" sz="3000" b="1" dirty="0">
                <a:solidFill>
                  <a:srgbClr val="C00000"/>
                </a:solidFill>
                <a:latin typeface="Segoe Script" pitchFamily="34" charset="0"/>
              </a:rPr>
              <a:t>DELF </a:t>
            </a:r>
            <a:r>
              <a:rPr lang="en-US" altLang="ru-RU" sz="3000" b="1" dirty="0" err="1">
                <a:solidFill>
                  <a:srgbClr val="C00000"/>
                </a:solidFill>
                <a:latin typeface="Segoe Script" pitchFamily="34" charset="0"/>
              </a:rPr>
              <a:t>junoir</a:t>
            </a:r>
            <a:r>
              <a:rPr lang="ru-RU" altLang="ru-RU" sz="3000" b="1" dirty="0">
                <a:solidFill>
                  <a:srgbClr val="C00000"/>
                </a:solidFill>
                <a:latin typeface="Segoe Script" pitchFamily="34" charset="0"/>
              </a:rPr>
              <a:t>»</a:t>
            </a:r>
            <a:endParaRPr lang="ru-RU" altLang="ru-RU" sz="3000" dirty="0">
              <a:solidFill>
                <a:prstClr val="black"/>
              </a:solidFill>
            </a:endParaRPr>
          </a:p>
        </p:txBody>
      </p:sp>
      <p:pic>
        <p:nvPicPr>
          <p:cNvPr id="4098" name="Picture 2" descr="C:\Users\admin\Desktop\про клуб и мою работу\семинар директоров 09.12.16\2016\DSC01413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77"/>
          <a:stretch/>
        </p:blipFill>
        <p:spPr bwMode="auto">
          <a:xfrm>
            <a:off x="323528" y="1124744"/>
            <a:ext cx="2486608" cy="553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79812" y="1412776"/>
            <a:ext cx="32403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Georgia" panose="02040502050405020303" pitchFamily="18" charset="0"/>
              </a:rPr>
              <a:t>За четыре года – </a:t>
            </a:r>
          </a:p>
          <a:p>
            <a:r>
              <a:rPr lang="ru-RU" b="1" i="1" dirty="0" smtClean="0">
                <a:latin typeface="Georgia" panose="02040502050405020303" pitchFamily="18" charset="0"/>
              </a:rPr>
              <a:t>28 человек получили Международные  дипломы на знание французского языка</a:t>
            </a:r>
          </a:p>
          <a:p>
            <a:r>
              <a:rPr lang="ru-RU" b="1" i="1" dirty="0" smtClean="0">
                <a:latin typeface="Georgia" panose="02040502050405020303" pitchFamily="18" charset="0"/>
              </a:rPr>
              <a:t>подтверждающие уровень А1-А2-В1</a:t>
            </a:r>
            <a:endParaRPr lang="ru-RU" b="1" i="1" dirty="0">
              <a:latin typeface="Georgia" panose="02040502050405020303" pitchFamily="18" charset="0"/>
            </a:endParaRPr>
          </a:p>
        </p:txBody>
      </p:sp>
      <p:pic>
        <p:nvPicPr>
          <p:cNvPr id="10242" name="Picture 2" descr="C:\Users\admin\Desktop\про клуб и мою работу\отчет Франкофил 2016-17\DSC01414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743362"/>
            <a:ext cx="3065537" cy="4087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62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про клуб и мою работу\семинар директоров 09.12.16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80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277" y="4348824"/>
            <a:ext cx="19272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6319" y="404664"/>
            <a:ext cx="6048672" cy="470898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latin typeface="Georgia" panose="02040502050405020303" pitchFamily="18" charset="0"/>
              </a:rPr>
              <a:t>В этом году подтвердили свой уровень </a:t>
            </a:r>
            <a:endParaRPr lang="en-US" sz="2000" b="1" i="1" dirty="0" smtClean="0">
              <a:latin typeface="Georgia" panose="02040502050405020303" pitchFamily="18" charset="0"/>
            </a:endParaRPr>
          </a:p>
          <a:p>
            <a:r>
              <a:rPr lang="en-US" sz="2000" b="1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DELF PRIM A1</a:t>
            </a:r>
            <a:r>
              <a:rPr lang="ru-RU" sz="2000" b="1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</a:p>
          <a:p>
            <a:r>
              <a:rPr lang="ru-RU" sz="2000" b="1" i="1" dirty="0">
                <a:latin typeface="Georgia" panose="02040502050405020303" pitchFamily="18" charset="0"/>
              </a:rPr>
              <a:t>у</a:t>
            </a:r>
            <a:r>
              <a:rPr lang="ru-RU" sz="2000" b="1" i="1" dirty="0" smtClean="0">
                <a:latin typeface="Georgia" panose="02040502050405020303" pitchFamily="18" charset="0"/>
              </a:rPr>
              <a:t>ченики 6 «В» Бондаренко Татьяна, </a:t>
            </a:r>
            <a:r>
              <a:rPr lang="ru-RU" sz="2000" b="1" i="1" dirty="0" err="1" smtClean="0">
                <a:latin typeface="Georgia" panose="02040502050405020303" pitchFamily="18" charset="0"/>
              </a:rPr>
              <a:t>Ганичкин</a:t>
            </a:r>
            <a:r>
              <a:rPr lang="ru-RU" sz="2000" b="1" i="1" dirty="0" smtClean="0">
                <a:latin typeface="Georgia" panose="02040502050405020303" pitchFamily="18" charset="0"/>
              </a:rPr>
              <a:t> Григорий, Ермолаев Дмитрий, </a:t>
            </a:r>
            <a:r>
              <a:rPr lang="ru-RU" sz="2000" b="1" i="1" dirty="0" err="1" smtClean="0">
                <a:latin typeface="Georgia" panose="02040502050405020303" pitchFamily="18" charset="0"/>
              </a:rPr>
              <a:t>Свистунова</a:t>
            </a:r>
            <a:r>
              <a:rPr lang="ru-RU" sz="2000" b="1" i="1" dirty="0" smtClean="0">
                <a:latin typeface="Georgia" panose="02040502050405020303" pitchFamily="18" charset="0"/>
              </a:rPr>
              <a:t> Мария, </a:t>
            </a:r>
          </a:p>
          <a:p>
            <a:r>
              <a:rPr lang="ru-RU" sz="2000" b="1" i="1" dirty="0" smtClean="0">
                <a:latin typeface="Georgia" panose="02040502050405020303" pitchFamily="18" charset="0"/>
              </a:rPr>
              <a:t>ученица 6 «Б» </a:t>
            </a:r>
            <a:r>
              <a:rPr lang="ru-RU" sz="2000" b="1" i="1" dirty="0" err="1" smtClean="0">
                <a:latin typeface="Georgia" panose="02040502050405020303" pitchFamily="18" charset="0"/>
              </a:rPr>
              <a:t>Коломейцева</a:t>
            </a:r>
            <a:r>
              <a:rPr lang="ru-RU" sz="2000" b="1" i="1" dirty="0" smtClean="0">
                <a:latin typeface="Georgia" panose="02040502050405020303" pitchFamily="18" charset="0"/>
              </a:rPr>
              <a:t> Алина </a:t>
            </a:r>
            <a:endParaRPr lang="en-US" sz="2000" b="1" i="1" dirty="0" smtClean="0">
              <a:latin typeface="Georgia" panose="02040502050405020303" pitchFamily="18" charset="0"/>
            </a:endParaRPr>
          </a:p>
          <a:p>
            <a:r>
              <a:rPr lang="en-US" sz="2000" b="1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DELF junior A1 </a:t>
            </a:r>
            <a:endParaRPr lang="ru-RU" sz="2000" b="1" i="1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r>
              <a:rPr lang="ru-RU" sz="2000" b="1" i="1" dirty="0" smtClean="0">
                <a:latin typeface="Georgia" panose="02040502050405020303" pitchFamily="18" charset="0"/>
              </a:rPr>
              <a:t>ученики 7 «А» Антонов Иван и </a:t>
            </a:r>
            <a:r>
              <a:rPr lang="ru-RU" sz="2000" b="1" i="1" dirty="0" err="1" smtClean="0">
                <a:latin typeface="Georgia" panose="02040502050405020303" pitchFamily="18" charset="0"/>
              </a:rPr>
              <a:t>Хомчуков</a:t>
            </a:r>
            <a:r>
              <a:rPr lang="ru-RU" sz="2000" b="1" i="1" dirty="0" smtClean="0">
                <a:latin typeface="Georgia" panose="02040502050405020303" pitchFamily="18" charset="0"/>
              </a:rPr>
              <a:t> Даниил</a:t>
            </a:r>
          </a:p>
          <a:p>
            <a:r>
              <a:rPr lang="en-US" sz="2000" b="1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DELF junior A2 </a:t>
            </a:r>
            <a:r>
              <a:rPr lang="ru-RU" sz="2000" b="1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</a:p>
          <a:p>
            <a:r>
              <a:rPr lang="ru-RU" sz="2000" b="1" i="1" dirty="0" smtClean="0">
                <a:latin typeface="Georgia" panose="02040502050405020303" pitchFamily="18" charset="0"/>
              </a:rPr>
              <a:t>ученица 8 «А» Костина Александрина,</a:t>
            </a:r>
          </a:p>
          <a:p>
            <a:r>
              <a:rPr lang="ru-RU" sz="2000" b="1" i="1" dirty="0">
                <a:latin typeface="Georgia" panose="02040502050405020303" pitchFamily="18" charset="0"/>
              </a:rPr>
              <a:t>у</a:t>
            </a:r>
            <a:r>
              <a:rPr lang="ru-RU" sz="2000" b="1" i="1" dirty="0" smtClean="0">
                <a:latin typeface="Georgia" panose="02040502050405020303" pitchFamily="18" charset="0"/>
              </a:rPr>
              <a:t>ченицы 8 «В» Пикина Ирина и Рейман Кристина</a:t>
            </a:r>
          </a:p>
          <a:p>
            <a:r>
              <a:rPr lang="en-US" sz="2000" b="1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DELF </a:t>
            </a:r>
            <a:r>
              <a:rPr lang="fr-FR" sz="2000" b="1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jun</a:t>
            </a:r>
            <a:r>
              <a:rPr lang="en-US" sz="2000" b="1" i="1" dirty="0" err="1" smtClean="0">
                <a:solidFill>
                  <a:srgbClr val="C00000"/>
                </a:solidFill>
                <a:latin typeface="Georgia" panose="02040502050405020303" pitchFamily="18" charset="0"/>
              </a:rPr>
              <a:t>ior</a:t>
            </a:r>
            <a:r>
              <a:rPr lang="ru-RU" sz="2000" b="1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 В1 </a:t>
            </a:r>
          </a:p>
          <a:p>
            <a:r>
              <a:rPr lang="ru-RU" sz="2000" b="1" i="1" dirty="0" smtClean="0">
                <a:latin typeface="Georgia" panose="02040502050405020303" pitchFamily="18" charset="0"/>
              </a:rPr>
              <a:t>ученица 10 «А» </a:t>
            </a:r>
            <a:r>
              <a:rPr lang="ru-RU" sz="2000" b="1" i="1" dirty="0" err="1" smtClean="0">
                <a:latin typeface="Georgia" panose="02040502050405020303" pitchFamily="18" charset="0"/>
              </a:rPr>
              <a:t>Бабулина</a:t>
            </a:r>
            <a:r>
              <a:rPr lang="ru-RU" sz="2000" b="1" i="1" dirty="0" smtClean="0">
                <a:latin typeface="Georgia" panose="02040502050405020303" pitchFamily="18" charset="0"/>
              </a:rPr>
              <a:t> Юлия</a:t>
            </a:r>
            <a:endParaRPr lang="ru-RU" sz="2000" b="1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7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про клуб и мою работу\семинар директоров 09.12.16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277" y="4348824"/>
            <a:ext cx="19272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116632"/>
            <a:ext cx="7852926" cy="6470426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700" b="1" dirty="0">
                <a:latin typeface="Times New Roman"/>
                <a:ea typeface="Calibri"/>
                <a:cs typeface="Times New Roman"/>
              </a:rPr>
              <a:t>Работа клуба «Франкофил»</a:t>
            </a:r>
            <a:endParaRPr lang="ru-RU" sz="1700" dirty="0"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700" dirty="0">
                <a:latin typeface="Times New Roman"/>
                <a:ea typeface="Calibri"/>
                <a:cs typeface="Times New Roman"/>
              </a:rPr>
              <a:t>В течение учебного года я посещал занятия клуба «Франкофил». Вместе с руководителем клуба учителем французского языка Оксаной </a:t>
            </a:r>
            <a:r>
              <a:rPr lang="ru-RU" sz="1700" dirty="0" err="1">
                <a:latin typeface="Times New Roman"/>
                <a:ea typeface="Calibri"/>
                <a:cs typeface="Times New Roman"/>
              </a:rPr>
              <a:t>Рифовной</a:t>
            </a:r>
            <a:r>
              <a:rPr lang="ru-RU" sz="1700" dirty="0">
                <a:latin typeface="Times New Roman"/>
                <a:ea typeface="Calibri"/>
                <a:cs typeface="Times New Roman"/>
              </a:rPr>
              <a:t> и другими ребятами я ездил на концерт хора имени Жоржа </a:t>
            </a:r>
            <a:r>
              <a:rPr lang="ru-RU" sz="1700" dirty="0" err="1">
                <a:latin typeface="Times New Roman"/>
                <a:ea typeface="Calibri"/>
                <a:cs typeface="Times New Roman"/>
              </a:rPr>
              <a:t>Брассенса</a:t>
            </a:r>
            <a:r>
              <a:rPr lang="ru-RU" sz="1700" dirty="0">
                <a:latin typeface="Times New Roman"/>
                <a:ea typeface="Calibri"/>
                <a:cs typeface="Times New Roman"/>
              </a:rPr>
              <a:t>. Время на концерте пролетело очень быстро. После этого концерта у меня осталась масса впечатлений. </a:t>
            </a:r>
            <a:endParaRPr lang="ru-RU" sz="1700" dirty="0"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700" dirty="0">
                <a:latin typeface="Times New Roman"/>
                <a:ea typeface="Calibri"/>
                <a:cs typeface="Times New Roman"/>
              </a:rPr>
              <a:t>Также с клубом 20 ноября мы посетили фестиваль </a:t>
            </a:r>
            <a:r>
              <a:rPr lang="ru-RU" sz="1700" dirty="0">
                <a:solidFill>
                  <a:srgbClr val="222222"/>
                </a:solidFill>
                <a:latin typeface="Times New Roman"/>
                <a:ea typeface="Calibri"/>
                <a:cs typeface="Times New Roman"/>
              </a:rPr>
              <a:t>«</a:t>
            </a:r>
            <a:r>
              <a:rPr lang="ru-RU" sz="1700" dirty="0" err="1">
                <a:solidFill>
                  <a:srgbClr val="222222"/>
                </a:solidFill>
                <a:latin typeface="Times New Roman"/>
                <a:ea typeface="Calibri"/>
                <a:cs typeface="Times New Roman"/>
              </a:rPr>
              <a:t>Бонжур</a:t>
            </a:r>
            <a:r>
              <a:rPr lang="ru-RU" sz="1700" dirty="0">
                <a:solidFill>
                  <a:srgbClr val="222222"/>
                </a:solidFill>
                <a:latin typeface="Times New Roman"/>
                <a:ea typeface="Calibri"/>
                <a:cs typeface="Times New Roman"/>
              </a:rPr>
              <a:t>, Франция!». На фестивале было много ларьков с исконно французской едой, например, с альпийским сыром и </a:t>
            </a:r>
            <a:r>
              <a:rPr lang="ru-RU" sz="1700" dirty="0" err="1">
                <a:solidFill>
                  <a:srgbClr val="222222"/>
                </a:solidFill>
                <a:latin typeface="Times New Roman"/>
                <a:ea typeface="Calibri"/>
                <a:cs typeface="Times New Roman"/>
              </a:rPr>
              <a:t>круассанами</a:t>
            </a:r>
            <a:r>
              <a:rPr lang="ru-RU" sz="1700" dirty="0">
                <a:solidFill>
                  <a:srgbClr val="222222"/>
                </a:solidFill>
                <a:latin typeface="Times New Roman"/>
                <a:ea typeface="Calibri"/>
                <a:cs typeface="Times New Roman"/>
              </a:rPr>
              <a:t>. Там было много лавок с путеводителями по французским городам и много книг французских авторов. А также там проходил </a:t>
            </a:r>
            <a:r>
              <a:rPr lang="ru-RU" sz="1700" dirty="0" err="1">
                <a:solidFill>
                  <a:srgbClr val="222222"/>
                </a:solidFill>
                <a:latin typeface="Times New Roman"/>
                <a:ea typeface="Calibri"/>
                <a:cs typeface="Times New Roman"/>
              </a:rPr>
              <a:t>квест</a:t>
            </a:r>
            <a:r>
              <a:rPr lang="ru-RU" sz="1700" dirty="0">
                <a:solidFill>
                  <a:srgbClr val="222222"/>
                </a:solidFill>
                <a:latin typeface="Times New Roman"/>
                <a:ea typeface="Calibri"/>
                <a:cs typeface="Times New Roman"/>
              </a:rPr>
              <a:t>. Давался лист с вопросами. В разных местах были установлены стенды, где нужно было находить ответы. Ответив на все вопросы, нужно было идти на стойку, чтобы получить приз. В качестве приза мне достался плакат, на котором изображена улица Парижа. </a:t>
            </a:r>
            <a:endParaRPr lang="ru-RU" sz="1700" dirty="0"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700" dirty="0">
                <a:solidFill>
                  <a:srgbClr val="222222"/>
                </a:solidFill>
                <a:latin typeface="Times New Roman"/>
                <a:ea typeface="Calibri"/>
                <a:cs typeface="Times New Roman"/>
              </a:rPr>
              <a:t>Самым главным событием нашего клуба стал экзамен </a:t>
            </a:r>
            <a:r>
              <a:rPr lang="en-US" sz="1700" dirty="0">
                <a:solidFill>
                  <a:srgbClr val="222222"/>
                </a:solidFill>
                <a:latin typeface="Times New Roman"/>
                <a:ea typeface="Calibri"/>
                <a:cs typeface="Times New Roman"/>
              </a:rPr>
              <a:t>DELF Prim</a:t>
            </a:r>
            <a:r>
              <a:rPr lang="ru-RU" sz="1700" dirty="0">
                <a:solidFill>
                  <a:srgbClr val="222222"/>
                </a:solidFill>
                <a:latin typeface="Times New Roman"/>
                <a:ea typeface="Calibri"/>
                <a:cs typeface="Times New Roman"/>
              </a:rPr>
              <a:t>. К нему мы целый год усиленно готовились на дополнительных занятиях после уроков. Этот экзамен состоит из нескольких разделов – </a:t>
            </a:r>
            <a:r>
              <a:rPr lang="ru-RU" sz="1700" dirty="0" err="1">
                <a:solidFill>
                  <a:srgbClr val="222222"/>
                </a:solidFill>
                <a:latin typeface="Times New Roman"/>
                <a:ea typeface="Calibri"/>
                <a:cs typeface="Times New Roman"/>
              </a:rPr>
              <a:t>аудирование</a:t>
            </a:r>
            <a:r>
              <a:rPr lang="ru-RU" sz="1700" dirty="0">
                <a:solidFill>
                  <a:srgbClr val="222222"/>
                </a:solidFill>
                <a:latin typeface="Times New Roman"/>
                <a:ea typeface="Calibri"/>
                <a:cs typeface="Times New Roman"/>
              </a:rPr>
              <a:t>, чтение, письмо и говорение. Экзамен проходил 15 апреля в школе с углублённым изучением французского языка «Феникс» в городе Москве. Для меня трудностей он не вызвал, но всё равно было волнительно. Экзамен мы сдали успешно.</a:t>
            </a:r>
            <a:endParaRPr lang="ru-RU" sz="1700" dirty="0"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700" dirty="0">
                <a:solidFill>
                  <a:srgbClr val="222222"/>
                </a:solidFill>
                <a:latin typeface="Times New Roman"/>
                <a:ea typeface="Calibri"/>
                <a:cs typeface="Times New Roman"/>
              </a:rPr>
              <a:t>Вот так насыщенно и интересно прошел учебный год с клубом «Франкофил»!</a:t>
            </a:r>
            <a:endParaRPr lang="ru-RU" sz="1700" dirty="0">
              <a:ea typeface="Calibri"/>
              <a:cs typeface="Times New Roman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1700" dirty="0">
                <a:solidFill>
                  <a:srgbClr val="222222"/>
                </a:solidFill>
                <a:latin typeface="Times New Roman"/>
                <a:ea typeface="Calibri"/>
                <a:cs typeface="Times New Roman"/>
              </a:rPr>
              <a:t>Ермолаев Дмитрий, ученик 6 «В»</a:t>
            </a:r>
            <a:endParaRPr lang="ru-RU" sz="17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4889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про клуб и мою работу\семинар директоров 09.12.16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151180"/>
            <a:ext cx="648072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Клубная работа при обучении иностранному языку в условиях реализации ФГОС </a:t>
            </a:r>
            <a:r>
              <a:rPr lang="ru-RU" sz="2800" b="1" dirty="0">
                <a:solidFill>
                  <a:srgbClr val="C00000"/>
                </a:solidFill>
                <a:latin typeface="Constantia" panose="02030602050306030303" pitchFamily="18" charset="0"/>
              </a:rPr>
              <a:t>дает возможность </a:t>
            </a:r>
            <a:r>
              <a:rPr lang="ru-RU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активизировать процессы достижения достаточно высоких учебных показателей, отличных результатов в обучении; усвоения специальных знаний и умений для успешного их применения в будущем</a:t>
            </a:r>
            <a:r>
              <a:rPr lang="ru-RU" sz="2400" dirty="0">
                <a:solidFill>
                  <a:prstClr val="black"/>
                </a:solidFill>
                <a:latin typeface="Constantia" panose="02030602050306030303" pitchFamily="18" charset="0"/>
              </a:rPr>
              <a:t>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831" y="4290079"/>
            <a:ext cx="1928693" cy="18954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144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про клуб и мою работу\семинар директоров 09.12.16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277" y="4348824"/>
            <a:ext cx="19272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3648" y="1772816"/>
            <a:ext cx="64807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Спасибо всем за работу,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 за интерес к изучению французского языка.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До встречи в следующем 2017-2018 учебном году</a:t>
            </a:r>
            <a:endParaRPr lang="ru-RU" sz="2800" b="1" i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9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про клуб и мою работу\семинар директоров 09.12.16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76" y="-986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403648" y="527050"/>
            <a:ext cx="71291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200" b="1" i="1" dirty="0">
                <a:solidFill>
                  <a:srgbClr val="FF0000"/>
                </a:solidFill>
                <a:latin typeface="Segoe Script" pitchFamily="34" charset="0"/>
              </a:rPr>
              <a:t>Содержание и формы работы: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36846" y="1115467"/>
            <a:ext cx="7129463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  </a:t>
            </a:r>
            <a:r>
              <a:rPr lang="ru-RU" sz="2000" b="1" dirty="0">
                <a:latin typeface="Constantia" panose="02030602050306030303" pitchFamily="18" charset="0"/>
              </a:rPr>
              <a:t>изучение культуры и национальных </a:t>
            </a:r>
            <a:r>
              <a:rPr lang="ru-RU" sz="2000" b="1" dirty="0" smtClean="0">
                <a:latin typeface="Constantia" panose="02030602050306030303" pitchFamily="18" charset="0"/>
              </a:rPr>
              <a:t>традиций</a:t>
            </a:r>
            <a:r>
              <a:rPr lang="en-US" sz="2000" b="1" dirty="0" smtClean="0">
                <a:latin typeface="Constantia" panose="02030602050306030303" pitchFamily="18" charset="0"/>
              </a:rPr>
              <a:t> </a:t>
            </a:r>
            <a:r>
              <a:rPr lang="ru-RU" sz="2000" b="1" dirty="0" smtClean="0">
                <a:latin typeface="Constantia" panose="02030602050306030303" pitchFamily="18" charset="0"/>
              </a:rPr>
              <a:t>стран изучаемого языка</a:t>
            </a:r>
            <a:r>
              <a:rPr lang="ru-RU" sz="2000" b="1" dirty="0" smtClean="0">
                <a:latin typeface="+mn-lt"/>
                <a:cs typeface="+mn-cs"/>
              </a:rPr>
              <a:t>;</a:t>
            </a:r>
            <a:endParaRPr lang="ru-RU" sz="2000" b="1" dirty="0">
              <a:latin typeface="+mn-lt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6846" y="1772817"/>
            <a:ext cx="7219772" cy="3097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b="1" dirty="0">
                <a:latin typeface="Constantia" panose="02030602050306030303" pitchFamily="18" charset="0"/>
              </a:rPr>
              <a:t>организация экскурсий, </a:t>
            </a:r>
            <a:r>
              <a:rPr lang="ru-RU" sz="2000" b="1" dirty="0" err="1">
                <a:latin typeface="Constantia" panose="02030602050306030303" pitchFamily="18" charset="0"/>
              </a:rPr>
              <a:t>походов,поездок</a:t>
            </a:r>
            <a:endParaRPr lang="ru-RU" sz="2000" b="1" dirty="0">
              <a:latin typeface="Constantia" panose="02030602050306030303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b="1" dirty="0">
                <a:latin typeface="Constantia" panose="02030602050306030303" pitchFamily="18" charset="0"/>
              </a:rPr>
              <a:t>  проведение встреч с носителями языка,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b="1" dirty="0">
                <a:latin typeface="Constantia" panose="02030602050306030303" pitchFamily="18" charset="0"/>
              </a:rPr>
              <a:t> выпуск стенгазет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400" b="1" dirty="0">
                <a:latin typeface="Constantia" panose="02030602050306030303" pitchFamily="18" charset="0"/>
              </a:rPr>
              <a:t>   </a:t>
            </a:r>
            <a:r>
              <a:rPr lang="ru-RU" sz="2000" b="1" dirty="0">
                <a:latin typeface="Constantia" panose="02030602050306030303" pitchFamily="18" charset="0"/>
              </a:rPr>
              <a:t>подготовка и проведение устных журналов, литературных гостиных, викторин, конкурсов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b="1" dirty="0">
                <a:latin typeface="Constantia" panose="02030602050306030303" pitchFamily="18" charset="0"/>
              </a:rPr>
              <a:t> постановка сказок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b="1" dirty="0">
                <a:latin typeface="Constantia" panose="02030602050306030303" pitchFamily="18" charset="0"/>
              </a:rPr>
              <a:t>  участие в различных дистанционных конкурсах и </a:t>
            </a:r>
            <a:r>
              <a:rPr lang="ru-RU" sz="2000" b="1" dirty="0" smtClean="0">
                <a:latin typeface="Constantia" panose="02030602050306030303" pitchFamily="18" charset="0"/>
              </a:rPr>
              <a:t>олимпиадах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sz="2000" b="1" dirty="0">
              <a:solidFill>
                <a:schemeClr val="accent6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6846" y="4362511"/>
            <a:ext cx="59519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latin typeface="Constantia" panose="02030602050306030303" pitchFamily="18" charset="0"/>
              </a:rPr>
              <a:t>п</a:t>
            </a:r>
            <a:r>
              <a:rPr lang="ru-RU" sz="2000" b="1" dirty="0" smtClean="0">
                <a:latin typeface="Constantia" panose="02030602050306030303" pitchFamily="18" charset="0"/>
              </a:rPr>
              <a:t>одготовка </a:t>
            </a:r>
            <a:r>
              <a:rPr lang="ru-RU" sz="2000" b="1" dirty="0">
                <a:latin typeface="Constantia" panose="02030602050306030303" pitchFamily="18" charset="0"/>
              </a:rPr>
              <a:t>к сдаче </a:t>
            </a:r>
            <a:r>
              <a:rPr lang="ru-RU" sz="2000" b="1" dirty="0" smtClean="0">
                <a:latin typeface="Constantia" panose="02030602050306030303" pitchFamily="18" charset="0"/>
              </a:rPr>
              <a:t>международного </a:t>
            </a:r>
            <a:r>
              <a:rPr lang="ru-RU" sz="2000" b="1" dirty="0">
                <a:latin typeface="Constantia" panose="02030602050306030303" pitchFamily="18" charset="0"/>
              </a:rPr>
              <a:t>экзамена на </a:t>
            </a:r>
            <a:r>
              <a:rPr lang="ru-RU" sz="2000" b="1" dirty="0" smtClean="0">
                <a:latin typeface="Constantia" panose="02030602050306030303" pitchFamily="18" charset="0"/>
              </a:rPr>
              <a:t>знание </a:t>
            </a:r>
            <a:r>
              <a:rPr lang="ru-RU" sz="2000" b="1" dirty="0">
                <a:latin typeface="Constantia" panose="02030602050306030303" pitchFamily="18" charset="0"/>
              </a:rPr>
              <a:t>французского языка </a:t>
            </a:r>
            <a:r>
              <a:rPr lang="en-US" sz="2000" b="1" dirty="0">
                <a:latin typeface="Constantia" panose="02030602050306030303" pitchFamily="18" charset="0"/>
              </a:rPr>
              <a:t>DELF junior </a:t>
            </a:r>
            <a:r>
              <a:rPr lang="en-US" sz="2000" b="1" dirty="0" smtClean="0">
                <a:latin typeface="Constantia" panose="02030602050306030303" pitchFamily="18" charset="0"/>
              </a:rPr>
              <a:t>A1,A2</a:t>
            </a:r>
            <a:r>
              <a:rPr lang="ru-RU" sz="2000" b="1" dirty="0" smtClean="0">
                <a:latin typeface="Constantia" panose="02030602050306030303" pitchFamily="18" charset="0"/>
              </a:rPr>
              <a:t>,В1</a:t>
            </a:r>
            <a:endParaRPr lang="ru-RU" sz="2000" b="1" dirty="0">
              <a:latin typeface="Constantia" panose="02030602050306030303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831" y="4290079"/>
            <a:ext cx="1928693" cy="18954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607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про клуб и мою работу\семинар директоров 09.12.16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4"/>
            <a:ext cx="9229376" cy="6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45319" y="431267"/>
            <a:ext cx="525336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Segoe Script" panose="020B0504020000000003" pitchFamily="34" charset="0"/>
              </a:rPr>
              <a:t>Направления </a:t>
            </a:r>
            <a:r>
              <a:rPr lang="ru-RU" sz="3200" b="1" dirty="0" smtClean="0">
                <a:solidFill>
                  <a:srgbClr val="FF0000"/>
                </a:solidFill>
                <a:latin typeface="Segoe Script" panose="020B0504020000000003" pitchFamily="34" charset="0"/>
              </a:rPr>
              <a:t>работы</a:t>
            </a:r>
            <a:r>
              <a:rPr lang="en-US" sz="3200" b="1" dirty="0" smtClean="0">
                <a:solidFill>
                  <a:srgbClr val="FF0000"/>
                </a:solidFill>
                <a:latin typeface="Segoe Script" panose="020B0504020000000003" pitchFamily="34" charset="0"/>
              </a:rPr>
              <a:t> </a:t>
            </a:r>
            <a:endParaRPr lang="ru-RU" sz="3200" b="1" dirty="0" smtClean="0">
              <a:solidFill>
                <a:srgbClr val="FF0000"/>
              </a:solidFill>
              <a:latin typeface="Segoe Script" panose="020B0504020000000003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Segoe Script" panose="020B0504020000000003" pitchFamily="34" charset="0"/>
              </a:rPr>
              <a:t>по секциям :</a:t>
            </a:r>
            <a:endParaRPr lang="ru-RU" sz="3200" b="1" dirty="0">
              <a:solidFill>
                <a:srgbClr val="FF0000"/>
              </a:solidFill>
              <a:latin typeface="Segoe Script" panose="020B0504020000000003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45320" y="1700808"/>
            <a:ext cx="60830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 smtClean="0">
                <a:solidFill>
                  <a:srgbClr val="C00000"/>
                </a:solidFill>
                <a:latin typeface="Segoe Script" pitchFamily="34" charset="0"/>
              </a:rPr>
              <a:t>  « </a:t>
            </a:r>
            <a:r>
              <a:rPr lang="ru-RU" altLang="ru-RU" sz="2400" b="1" dirty="0">
                <a:solidFill>
                  <a:srgbClr val="C00000"/>
                </a:solidFill>
                <a:latin typeface="Segoe Script" pitchFamily="34" charset="0"/>
              </a:rPr>
              <a:t>Юный исследователь»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51720" y="2070140"/>
            <a:ext cx="34371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400" b="1" dirty="0" smtClean="0">
                <a:solidFill>
                  <a:srgbClr val="C00000"/>
                </a:solidFill>
                <a:latin typeface="Segoe Script" pitchFamily="34" charset="0"/>
              </a:rPr>
              <a:t> </a:t>
            </a:r>
            <a:r>
              <a:rPr lang="ru-RU" altLang="ru-RU" sz="2400" b="1" dirty="0">
                <a:solidFill>
                  <a:srgbClr val="C00000"/>
                </a:solidFill>
                <a:latin typeface="Segoe Script" pitchFamily="34" charset="0"/>
              </a:rPr>
              <a:t>«Интеллектуал»</a:t>
            </a:r>
            <a:endParaRPr lang="ru-RU" alt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057816" y="2459504"/>
            <a:ext cx="60425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 smtClean="0">
                <a:solidFill>
                  <a:srgbClr val="C00000"/>
                </a:solidFill>
                <a:latin typeface="Segoe Script" pitchFamily="34" charset="0"/>
              </a:rPr>
              <a:t> </a:t>
            </a:r>
            <a:r>
              <a:rPr lang="ru-RU" altLang="ru-RU" sz="2400" b="1" dirty="0">
                <a:solidFill>
                  <a:srgbClr val="C00000"/>
                </a:solidFill>
                <a:latin typeface="Segoe Script" pitchFamily="34" charset="0"/>
              </a:rPr>
              <a:t>«Литературная гостиная»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87360" y="2839689"/>
            <a:ext cx="29658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altLang="ru-RU" sz="2400" b="1" dirty="0">
                <a:solidFill>
                  <a:srgbClr val="C00000"/>
                </a:solidFill>
                <a:latin typeface="Segoe Script" pitchFamily="34" charset="0"/>
              </a:rPr>
              <a:t>«Театральная»</a:t>
            </a:r>
            <a:endParaRPr lang="ru-RU" altLang="ru-RU" sz="2400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87360" y="3230951"/>
            <a:ext cx="37394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ru-RU" sz="2400" b="1" dirty="0">
                <a:solidFill>
                  <a:srgbClr val="C00000"/>
                </a:solidFill>
                <a:latin typeface="Segoe Script" pitchFamily="34" charset="0"/>
              </a:rPr>
              <a:t>«Страноведческая»</a:t>
            </a:r>
            <a:endParaRPr lang="ru-RU" altLang="ru-RU" sz="2400" dirty="0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87360" y="3692616"/>
            <a:ext cx="4031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altLang="ru-RU" sz="2400" b="1" dirty="0">
                <a:solidFill>
                  <a:srgbClr val="C00000"/>
                </a:solidFill>
                <a:latin typeface="Segoe Script" pitchFamily="34" charset="0"/>
              </a:rPr>
              <a:t>« Сдаем </a:t>
            </a:r>
            <a:r>
              <a:rPr lang="en-US" altLang="ru-RU" sz="2400" b="1" dirty="0">
                <a:solidFill>
                  <a:srgbClr val="C00000"/>
                </a:solidFill>
                <a:latin typeface="Segoe Script" pitchFamily="34" charset="0"/>
              </a:rPr>
              <a:t>DELF </a:t>
            </a:r>
            <a:r>
              <a:rPr lang="en-US" altLang="ru-RU" sz="2400" b="1" dirty="0" err="1">
                <a:solidFill>
                  <a:srgbClr val="C00000"/>
                </a:solidFill>
                <a:latin typeface="Segoe Script" pitchFamily="34" charset="0"/>
              </a:rPr>
              <a:t>junoir</a:t>
            </a:r>
            <a:r>
              <a:rPr lang="ru-RU" altLang="ru-RU" sz="2400" b="1" dirty="0">
                <a:solidFill>
                  <a:srgbClr val="C00000"/>
                </a:solidFill>
                <a:latin typeface="Segoe Script" pitchFamily="34" charset="0"/>
              </a:rPr>
              <a:t>»</a:t>
            </a:r>
            <a:endParaRPr lang="ru-RU" altLang="ru-RU" sz="2400" dirty="0">
              <a:solidFill>
                <a:prstClr val="black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812" y="4360201"/>
            <a:ext cx="1872208" cy="18954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607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про клуб и мою работу\семинар директоров 09.12.16\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294"/>
            <a:ext cx="9288015" cy="696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9672" y="404664"/>
            <a:ext cx="61926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1430"/>
                <a:solidFill>
                  <a:srgbClr val="99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             </a:t>
            </a:r>
            <a:r>
              <a:rPr lang="ru-RU" sz="5400" b="1" dirty="0" smtClean="0">
                <a:ln w="11430"/>
                <a:solidFill>
                  <a:srgbClr val="99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  <a:cs typeface="+mn-cs"/>
              </a:rPr>
              <a:t>       </a:t>
            </a:r>
            <a:endParaRPr lang="ru-RU" sz="5400" dirty="0">
              <a:solidFill>
                <a:srgbClr val="993300"/>
              </a:solidFill>
              <a:latin typeface="Segoe Print" pitchFamily="2" charset="0"/>
              <a:cs typeface="+mn-cs"/>
            </a:endParaRPr>
          </a:p>
        </p:txBody>
      </p:sp>
      <p:pic>
        <p:nvPicPr>
          <p:cNvPr id="6" name="Рисунок 5" descr="https://pp.vk.me/c638827/v638827992/19fd5/8u42Xqdfu6k.jpg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1" t="15922" r="19854" b="6915"/>
          <a:stretch/>
        </p:blipFill>
        <p:spPr bwMode="auto">
          <a:xfrm>
            <a:off x="6749768" y="4253513"/>
            <a:ext cx="2016224" cy="1894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1043608" y="404664"/>
            <a:ext cx="78983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indent="1809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altLang="ru-RU" sz="3200" b="1" dirty="0">
                <a:solidFill>
                  <a:srgbClr val="C00000"/>
                </a:solidFill>
                <a:latin typeface="Segoe Script" pitchFamily="34" charset="0"/>
              </a:rPr>
              <a:t>Секция « Юный исследователь» 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95536" y="1168076"/>
            <a:ext cx="839422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alt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Лицейская Научно </a:t>
            </a:r>
            <a:r>
              <a:rPr alt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–</a:t>
            </a:r>
            <a:r>
              <a:rPr alt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практическая  конференция.</a:t>
            </a:r>
          </a:p>
          <a:p>
            <a:pPr eaLnBrk="1" hangingPunct="1"/>
            <a:r>
              <a:rPr altLang="ru-RU" sz="24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13 апреля 2017 года </a:t>
            </a:r>
          </a:p>
          <a:p>
            <a:pPr eaLnBrk="1" hangingPunct="1"/>
            <a:r>
              <a:rPr altLang="ru-RU" sz="24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r>
              <a:rPr lang="ru-RU" altLang="ru-RU" sz="24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Попова Мария ( 8а) исследовательская работа </a:t>
            </a:r>
            <a:r>
              <a:rPr lang="ru-RU" sz="2400" b="1" dirty="0" smtClean="0">
                <a:latin typeface="Georgia" panose="02040502050405020303" pitchFamily="18" charset="0"/>
              </a:rPr>
              <a:t>«Русские </a:t>
            </a:r>
            <a:r>
              <a:rPr lang="ru-RU" sz="2400" b="1" dirty="0">
                <a:latin typeface="Georgia" panose="02040502050405020303" pitchFamily="18" charset="0"/>
              </a:rPr>
              <a:t>и французы: исследования  национальных </a:t>
            </a:r>
            <a:r>
              <a:rPr lang="ru-RU" sz="2400" b="1" dirty="0" smtClean="0">
                <a:latin typeface="Georgia" panose="02040502050405020303" pitchFamily="18" charset="0"/>
              </a:rPr>
              <a:t>черт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b="1" dirty="0" smtClean="0">
                <a:latin typeface="Georgia" panose="02040502050405020303" pitchFamily="18" charset="0"/>
              </a:rPr>
              <a:t>(на </a:t>
            </a:r>
            <a:r>
              <a:rPr lang="ru-RU" sz="2400" b="1" dirty="0">
                <a:latin typeface="Georgia" panose="02040502050405020303" pitchFamily="18" charset="0"/>
              </a:rPr>
              <a:t>примере анкетирования</a:t>
            </a:r>
            <a:r>
              <a:rPr lang="ru-RU" sz="2400" b="1" dirty="0" smtClean="0">
                <a:latin typeface="Georgia" panose="02040502050405020303" pitchFamily="18" charset="0"/>
              </a:rPr>
              <a:t>)»- 1 место</a:t>
            </a:r>
          </a:p>
          <a:p>
            <a:pPr eaLnBrk="1" hangingPunct="1"/>
            <a:r>
              <a:rPr lang="ru-RU" altLang="ru-RU" sz="2400" b="1" dirty="0" err="1" smtClean="0">
                <a:solidFill>
                  <a:prstClr val="black"/>
                </a:solidFill>
                <a:latin typeface="Georgia" panose="02040502050405020303" pitchFamily="18" charset="0"/>
              </a:rPr>
              <a:t>Кобцева</a:t>
            </a:r>
            <a:r>
              <a:rPr lang="ru-RU" altLang="ru-RU" sz="24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 Елизавета( 6в) проектная работа </a:t>
            </a:r>
          </a:p>
          <a:p>
            <a:pPr eaLnBrk="1" hangingPunct="1"/>
            <a:r>
              <a:rPr lang="ru-RU" altLang="ru-RU" sz="24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«Балет и французский язык»- 1 место </a:t>
            </a:r>
            <a:endParaRPr altLang="ru-RU" sz="2400" b="1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eaLnBrk="1" hangingPunct="1"/>
            <a:endParaRPr altLang="ru-RU" sz="2400" b="1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eaLnBrk="1" hangingPunct="1"/>
            <a:endParaRPr altLang="ru-RU" sz="2400" b="1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eaLnBrk="1" hangingPunct="1"/>
            <a:endParaRPr altLang="ru-RU" sz="2400" b="1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66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про клуб и мою работу\семинар директоров 09.12.16\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480"/>
            <a:ext cx="9288015" cy="696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9672" y="404664"/>
            <a:ext cx="61926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1430"/>
                <a:solidFill>
                  <a:srgbClr val="99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             </a:t>
            </a:r>
            <a:r>
              <a:rPr lang="ru-RU" sz="5400" b="1" dirty="0" smtClean="0">
                <a:ln w="11430"/>
                <a:solidFill>
                  <a:srgbClr val="99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  <a:cs typeface="+mn-cs"/>
              </a:rPr>
              <a:t>       </a:t>
            </a:r>
            <a:endParaRPr lang="ru-RU" sz="5400" dirty="0">
              <a:solidFill>
                <a:srgbClr val="993300"/>
              </a:solidFill>
              <a:latin typeface="Segoe Print" pitchFamily="2" charset="0"/>
              <a:cs typeface="+mn-cs"/>
            </a:endParaRPr>
          </a:p>
        </p:txBody>
      </p:sp>
      <p:pic>
        <p:nvPicPr>
          <p:cNvPr id="6" name="Рисунок 5" descr="https://pp.vk.me/c638827/v638827992/19fd5/8u42Xqdfu6k.jpg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1" t="15922" r="19854" b="6915"/>
          <a:stretch/>
        </p:blipFill>
        <p:spPr bwMode="auto">
          <a:xfrm>
            <a:off x="6733449" y="4340594"/>
            <a:ext cx="2016224" cy="1894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1043608" y="404664"/>
            <a:ext cx="78983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indent="1809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altLang="ru-RU" sz="3200" b="1" dirty="0">
                <a:solidFill>
                  <a:srgbClr val="C00000"/>
                </a:solidFill>
                <a:latin typeface="Segoe Script" pitchFamily="34" charset="0"/>
              </a:rPr>
              <a:t>Секция « Юный исследователь» 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65592" y="1168076"/>
            <a:ext cx="4278416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Муниципальная научно- практическая конференция «НООСФЕРА»</a:t>
            </a:r>
          </a:p>
          <a:p>
            <a:pPr eaLnBrk="1" hangingPunct="1"/>
            <a:r>
              <a:rPr lang="ru-RU" altLang="ru-RU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Попова Мария ( 8а) исследовательская работа </a:t>
            </a:r>
            <a:r>
              <a:rPr lang="ru-RU" b="1" dirty="0" smtClean="0">
                <a:latin typeface="Georgia" panose="02040502050405020303" pitchFamily="18" charset="0"/>
              </a:rPr>
              <a:t>«Русские </a:t>
            </a:r>
            <a:r>
              <a:rPr lang="ru-RU" b="1" dirty="0">
                <a:latin typeface="Georgia" panose="02040502050405020303" pitchFamily="18" charset="0"/>
              </a:rPr>
              <a:t>и французы: исследования  национальных </a:t>
            </a:r>
            <a:r>
              <a:rPr lang="ru-RU" b="1" dirty="0" smtClean="0">
                <a:latin typeface="Georgia" panose="02040502050405020303" pitchFamily="18" charset="0"/>
              </a:rPr>
              <a:t>черт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b="1" dirty="0" smtClean="0">
                <a:latin typeface="Georgia" panose="02040502050405020303" pitchFamily="18" charset="0"/>
              </a:rPr>
              <a:t>(на </a:t>
            </a:r>
            <a:r>
              <a:rPr lang="ru-RU" b="1" dirty="0">
                <a:latin typeface="Georgia" panose="02040502050405020303" pitchFamily="18" charset="0"/>
              </a:rPr>
              <a:t>примере анкетирования</a:t>
            </a:r>
            <a:r>
              <a:rPr lang="ru-RU" b="1" dirty="0" smtClean="0">
                <a:latin typeface="Georgia" panose="02040502050405020303" pitchFamily="18" charset="0"/>
              </a:rPr>
              <a:t>)»- участник</a:t>
            </a:r>
            <a:endParaRPr altLang="ru-RU" b="1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pic>
        <p:nvPicPr>
          <p:cNvPr id="4098" name="Picture 2" descr="C:\Users\admin\AppData\Local\Temp\Rar$DIa0.038\20170411_150836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53399"/>
            <a:ext cx="5455840" cy="3068911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AppData\Local\Temp\Rar$DIa0.825\20170411_155955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110" y="866329"/>
            <a:ext cx="4939904" cy="2778696"/>
          </a:xfrm>
          <a:prstGeom prst="rect">
            <a:avLst/>
          </a:prstGeom>
          <a:noFill/>
          <a:ln w="19050">
            <a:solidFill>
              <a:srgbClr val="FC75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68146" y="3753399"/>
            <a:ext cx="3275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Georgia" panose="02040502050405020303" pitchFamily="18" charset="0"/>
              </a:rPr>
              <a:t>Мария Попова и Елена Савинова с членом жюри</a:t>
            </a:r>
            <a:r>
              <a:rPr lang="ru-RU" dirty="0" smtClean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013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про клуб и мою работу\семинар директоров 09.12.16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277" y="4348824"/>
            <a:ext cx="19272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555305"/>
            <a:ext cx="8496944" cy="5764399"/>
          </a:xfrm>
          <a:prstGeom prst="rect">
            <a:avLst/>
          </a:prstGeom>
          <a:solidFill>
            <a:srgbClr val="D9E8F5"/>
          </a:solidFill>
          <a:ln w="12700"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500" b="1" i="1" dirty="0">
                <a:latin typeface="Georgia" panose="02040502050405020303" pitchFamily="18" charset="0"/>
                <a:ea typeface="Calibri"/>
                <a:cs typeface="Times New Roman"/>
              </a:rPr>
              <a:t>В этом году я под руководством своего преподавателя французского языка Муратовой Оксаны </a:t>
            </a:r>
            <a:r>
              <a:rPr lang="ru-RU" sz="1500" b="1" i="1" dirty="0" err="1">
                <a:latin typeface="Georgia" panose="02040502050405020303" pitchFamily="18" charset="0"/>
                <a:ea typeface="Calibri"/>
                <a:cs typeface="Times New Roman"/>
              </a:rPr>
              <a:t>Рифовны</a:t>
            </a:r>
            <a:r>
              <a:rPr lang="ru-RU" sz="1500" b="1" i="1" dirty="0">
                <a:latin typeface="Georgia" panose="02040502050405020303" pitchFamily="18" charset="0"/>
                <a:ea typeface="Calibri"/>
                <a:cs typeface="Times New Roman"/>
              </a:rPr>
              <a:t> приняла участие </a:t>
            </a:r>
            <a:r>
              <a:rPr lang="ru-RU" sz="1500" b="1" i="1" dirty="0" smtClean="0">
                <a:latin typeface="Georgia" panose="02040502050405020303" pitchFamily="18" charset="0"/>
                <a:ea typeface="Calibri"/>
                <a:cs typeface="Times New Roman"/>
              </a:rPr>
              <a:t>в  городской </a:t>
            </a:r>
            <a:r>
              <a:rPr lang="ru-RU" sz="1500" b="1" i="1" dirty="0">
                <a:latin typeface="Georgia" panose="02040502050405020303" pitchFamily="18" charset="0"/>
                <a:ea typeface="Calibri"/>
                <a:cs typeface="Times New Roman"/>
              </a:rPr>
              <a:t>научно-практической конференции </a:t>
            </a:r>
            <a:r>
              <a:rPr lang="ru-RU" sz="1500" b="1" i="1" dirty="0" err="1">
                <a:latin typeface="Georgia" panose="02040502050405020303" pitchFamily="18" charset="0"/>
                <a:ea typeface="Calibri"/>
                <a:cs typeface="Times New Roman"/>
              </a:rPr>
              <a:t>НООсфера</a:t>
            </a:r>
            <a:r>
              <a:rPr lang="ru-RU" sz="1500" b="1" i="1" dirty="0">
                <a:latin typeface="Georgia" panose="02040502050405020303" pitchFamily="18" charset="0"/>
                <a:ea typeface="Calibri"/>
                <a:cs typeface="Times New Roman"/>
              </a:rPr>
              <a:t>. Темой моего исследования стало выявление особенностей  национальных черт русских и французов на примере анкетирования.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500" b="1" i="1" dirty="0">
                <a:latin typeface="Georgia" panose="02040502050405020303" pitchFamily="18" charset="0"/>
                <a:ea typeface="Calibri"/>
                <a:cs typeface="Times New Roman"/>
              </a:rPr>
              <a:t> Начала я работать над этой исследовательской работой по предложению подруги, но позже, в силу некоторых обстоятельств, это переросло в мой  расширенный проект, с которым я выступила на лицейской конференции. Зрителям и жюри понравилось, и Оксана </a:t>
            </a:r>
            <a:r>
              <a:rPr lang="ru-RU" sz="1500" b="1" i="1" dirty="0" err="1">
                <a:latin typeface="Georgia" panose="02040502050405020303" pitchFamily="18" charset="0"/>
                <a:ea typeface="Calibri"/>
                <a:cs typeface="Times New Roman"/>
              </a:rPr>
              <a:t>Рифовна</a:t>
            </a:r>
            <a:r>
              <a:rPr lang="ru-RU" sz="1500" b="1" i="1" dirty="0">
                <a:latin typeface="Georgia" panose="02040502050405020303" pitchFamily="18" charset="0"/>
                <a:ea typeface="Calibri"/>
                <a:cs typeface="Times New Roman"/>
              </a:rPr>
              <a:t> подала заявку на моё участие с этим исследованием в нашей </a:t>
            </a:r>
            <a:r>
              <a:rPr lang="ru-RU" sz="1500" b="1" i="1" dirty="0" err="1">
                <a:latin typeface="Georgia" panose="02040502050405020303" pitchFamily="18" charset="0"/>
                <a:ea typeface="Calibri"/>
                <a:cs typeface="Times New Roman"/>
              </a:rPr>
              <a:t>лобненской</a:t>
            </a:r>
            <a:r>
              <a:rPr lang="ru-RU" sz="1500" b="1" i="1" dirty="0">
                <a:latin typeface="Georgia" panose="02040502050405020303" pitchFamily="18" charset="0"/>
                <a:ea typeface="Calibri"/>
                <a:cs typeface="Times New Roman"/>
              </a:rPr>
              <a:t> </a:t>
            </a:r>
            <a:r>
              <a:rPr lang="ru-RU" sz="1500" b="1" i="1" dirty="0" smtClean="0">
                <a:latin typeface="Georgia" panose="02040502050405020303" pitchFamily="18" charset="0"/>
                <a:ea typeface="Calibri"/>
                <a:cs typeface="Times New Roman"/>
              </a:rPr>
              <a:t> </a:t>
            </a:r>
            <a:r>
              <a:rPr lang="ru-RU" sz="1500" b="1" i="1" dirty="0" err="1" smtClean="0">
                <a:latin typeface="Georgia" panose="02040502050405020303" pitchFamily="18" charset="0"/>
                <a:ea typeface="Calibri"/>
                <a:cs typeface="Times New Roman"/>
              </a:rPr>
              <a:t>НООсфере</a:t>
            </a:r>
            <a:r>
              <a:rPr lang="ru-RU" sz="1500" b="1" i="1" dirty="0">
                <a:latin typeface="Georgia" panose="02040502050405020303" pitchFamily="18" charset="0"/>
                <a:ea typeface="Calibri"/>
                <a:cs typeface="Times New Roman"/>
              </a:rPr>
              <a:t>. В качестве подготовки к конференции я выступала перед другими классами в лицее, и это во многом мне помогло. Ребята отмечали мои недочеты, подсказывали, как стоит поработать над своим выступлением.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500" b="1" i="1" dirty="0">
                <a:latin typeface="Georgia" panose="02040502050405020303" pitchFamily="18" charset="0"/>
                <a:ea typeface="Calibri"/>
                <a:cs typeface="Times New Roman"/>
              </a:rPr>
              <a:t>На конференции у меня была замечательная возможность узнать много всего нового и интересного из работ других школьников. Участие в конференции принесло мне не только массу положительных эмоций, но и бесценный жизненный опыт, а также огромное желание реализовать себя и еще раз выполнить исследовательские работы, но, возможно, уже в других отраслях деятельности и по другим предметам тоже.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500" b="1" i="1" dirty="0">
                <a:latin typeface="Georgia" panose="02040502050405020303" pitchFamily="18" charset="0"/>
                <a:ea typeface="Calibri"/>
                <a:cs typeface="Times New Roman"/>
              </a:rPr>
              <a:t>Ученица 8А класса Попова Мария</a:t>
            </a:r>
          </a:p>
        </p:txBody>
      </p:sp>
    </p:spTree>
    <p:extLst>
      <p:ext uri="{BB962C8B-B14F-4D97-AF65-F5344CB8AC3E}">
        <p14:creationId xmlns:p14="http://schemas.microsoft.com/office/powerpoint/2010/main" val="53023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UrbanPhotoAlbum</Template>
  <TotalTime>0</TotalTime>
  <Words>2202</Words>
  <Application>Microsoft Office PowerPoint</Application>
  <PresentationFormat>Экран (4:3)</PresentationFormat>
  <Paragraphs>251</Paragraphs>
  <Slides>46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46</vt:i4>
      </vt:variant>
    </vt:vector>
  </HeadingPairs>
  <TitlesOfParts>
    <vt:vector size="48" baseType="lpstr">
      <vt:lpstr>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2016-12-07T18:39:53Z</dcterms:created>
  <dcterms:modified xsi:type="dcterms:W3CDTF">2019-02-17T07:45:52Z</dcterms:modified>
</cp:coreProperties>
</file>