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19"/>
  </p:notesMasterIdLst>
  <p:sldIdLst>
    <p:sldId id="256" r:id="rId3"/>
    <p:sldId id="267" r:id="rId4"/>
    <p:sldId id="257" r:id="rId5"/>
    <p:sldId id="258" r:id="rId6"/>
    <p:sldId id="278" r:id="rId7"/>
    <p:sldId id="265" r:id="rId8"/>
    <p:sldId id="277" r:id="rId9"/>
    <p:sldId id="273" r:id="rId10"/>
    <p:sldId id="268" r:id="rId11"/>
    <p:sldId id="269" r:id="rId12"/>
    <p:sldId id="270" r:id="rId13"/>
    <p:sldId id="272" r:id="rId14"/>
    <p:sldId id="274" r:id="rId15"/>
    <p:sldId id="271" r:id="rId16"/>
    <p:sldId id="279" r:id="rId17"/>
    <p:sldId id="276" r:id="rId18"/>
  </p:sldIdLst>
  <p:sldSz cx="9144000" cy="6858000" type="screen4x3"/>
  <p:notesSz cx="6858000" cy="9144000"/>
  <p:defaultTextStyle>
    <a:defPPr>
      <a:defRPr lang="en-US"/>
    </a:defPPr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6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9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scrgbClr r="0" g="0" b="0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seCell>
      <a:tcStyle>
        <a:tcBdr/>
      </a:tcStyle>
    </a:seCell>
    <a:swCell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  <a:neCell>
      <a:tcStyle>
        <a:tcBdr/>
      </a:tcStyle>
    </a:neCell>
    <a:nwCell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704" autoAdjust="0"/>
  </p:normalViewPr>
  <p:slideViewPr>
    <p:cSldViewPr>
      <p:cViewPr varScale="1">
        <p:scale>
          <a:sx n="116" d="100"/>
          <a:sy n="116" d="100"/>
        </p:scale>
        <p:origin x="1212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</a:lstStyle>
          <a:p>
            <a:fld id="{F97678DB-3F8D-4CD0-BA77-3656CB4B8304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</a:lstStyle>
          <a:p>
            <a:fld id="{55A5A28D-BDB6-46FF-A1EF-D3D59E3A726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76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noProof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114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Вставьте карту своей страны.</a:t>
            </a:r>
            <a:endParaRPr lang="en-US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630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Вставьте картинку, на которой отображается одна из географических особенностей вашей страны.</a:t>
            </a:r>
            <a:endParaRPr lang="ru-RU" noProof="0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0610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>
          <a:noFill/>
          <a:ln w="12700">
            <a:solidFill>
              <a:prstClr val="black"/>
            </a:solidFill>
          </a:ln>
        </p:spPr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Вставьте рисунок, иллюстрирующий какую-нибудь отрасль экономики вашей страны.</a:t>
            </a:r>
            <a:endParaRPr lang="ru-RU" noProof="0" dirty="0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A5A28D-BDB6-46FF-A1EF-D3D59E3A726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468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166" y="3357562"/>
            <a:ext cx="5572164" cy="1143008"/>
          </a:xfrm>
          <a:custGeom>
            <a:avLst/>
            <a:gdLst>
              <a:gd name="connsiteX0" fmla="*/ 0 w 5572164"/>
              <a:gd name="connsiteY0" fmla="*/ 0 h 1143008"/>
              <a:gd name="connsiteX1" fmla="*/ 5572164 w 5572164"/>
              <a:gd name="connsiteY1" fmla="*/ 0 h 1143008"/>
              <a:gd name="connsiteX2" fmla="*/ 5572164 w 5572164"/>
              <a:gd name="connsiteY2" fmla="*/ 1143008 h 1143008"/>
              <a:gd name="connsiteX3" fmla="*/ 0 w 5572164"/>
              <a:gd name="connsiteY3" fmla="*/ 1143008 h 1143008"/>
              <a:gd name="connsiteX4" fmla="*/ 0 w 5572164"/>
              <a:gd name="connsiteY4" fmla="*/ 0 h 1143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572164" h="1143008">
                <a:moveTo>
                  <a:pt x="0" y="0"/>
                </a:moveTo>
                <a:lnTo>
                  <a:pt x="5572164" y="0"/>
                </a:lnTo>
                <a:lnTo>
                  <a:pt x="5572164" y="1143008"/>
                </a:lnTo>
                <a:lnTo>
                  <a:pt x="0" y="1143008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txBody>
          <a:bodyPr/>
          <a:lstStyle>
            <a:lvl1pPr algn="ctr">
              <a:defRPr sz="360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24" y="6000768"/>
            <a:ext cx="7772400" cy="642942"/>
          </a:xfrm>
        </p:spPr>
        <p:txBody>
          <a:bodyPr/>
          <a:lstStyle>
            <a:lvl1pPr marL="0" indent="0" algn="ctr">
              <a:buNone/>
              <a:defRPr sz="1600">
                <a:solidFill>
                  <a:srgbClr val="000066"/>
                </a:solidFill>
                <a:effectLst/>
                <a:latin typeface="Segoe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3505200"/>
            <a:ext cx="7772400" cy="1362075"/>
          </a:xfrm>
        </p:spPr>
        <p:txBody>
          <a:bodyPr anchor="b" anchorCtr="0"/>
          <a:lstStyle>
            <a:lvl1pPr algn="l">
              <a:defRPr sz="3600" b="0" cap="all" baseline="0">
                <a:effectLst>
                  <a:outerShdw blurRad="254000" algn="tl" rotWithShape="0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0" y="4876801"/>
            <a:ext cx="7772400" cy="1042987"/>
          </a:xfrm>
        </p:spPr>
        <p:txBody>
          <a:bodyPr anchor="t" anchorCtr="0"/>
          <a:lstStyle>
            <a:lvl1pPr marL="0" indent="0">
              <a:buNone/>
              <a:defRPr sz="1600">
                <a:solidFill>
                  <a:schemeClr val="accent6">
                    <a:shade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01318-6ABD-4BDD-BBB0-D5B124F36B42}" type="datetimeFigureOut">
              <a:rPr lang="en-US" smtClean="0"/>
              <a:pPr/>
              <a:t>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D56ECA-4C16-4208-B374-27591EF545A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543824" cy="844533"/>
          </a:xfrm>
          <a:prstGeom prst="rect">
            <a:avLst/>
          </a:prstGeom>
        </p:spPr>
        <p:txBody>
          <a:bodyPr vert="horz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14476"/>
            <a:ext cx="8229600" cy="4611688"/>
          </a:xfrm>
          <a:prstGeom prst="rect">
            <a:avLst/>
          </a:prstGeom>
        </p:spPr>
        <p:txBody>
          <a:bodyPr vert="horz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22B01318-6ABD-4BDD-BBB0-D5B124F36B42}" type="datetimeFigureOut">
              <a:rPr lang="en-US" smtClean="0">
                <a:solidFill>
                  <a:schemeClr val="bg1"/>
                </a:solidFill>
              </a:rPr>
              <a:pPr/>
              <a:t>2/19/2023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92636"/>
            <a:ext cx="2895600" cy="365125"/>
          </a:xfrm>
          <a:prstGeom prst="rect">
            <a:avLst/>
          </a:prstGeom>
        </p:spPr>
        <p:txBody>
          <a:bodyPr vert="horz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92636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62D56ECA-4C16-4208-B374-27591EF545A3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rtl="0" eaLnBrk="1" latinLnBrk="0" hangingPunct="1">
        <a:spcBef>
          <a:spcPct val="0"/>
        </a:spcBef>
        <a:buNone/>
        <a:defRPr sz="3600" kern="1200" cap="none" baseline="0">
          <a:solidFill>
            <a:srgbClr val="FF0000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Segoe Semibold" pitchFamily="34" charset="0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sz="2800" kern="1200">
          <a:solidFill>
            <a:srgbClr val="000066"/>
          </a:solidFill>
          <a:latin typeface="Segoe" pitchFamily="34" charset="0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sz="2400" kern="1200">
          <a:solidFill>
            <a:srgbClr val="000066"/>
          </a:solidFill>
          <a:latin typeface="Segoe" pitchFamily="34" charset="0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rgbClr val="000066"/>
          </a:solidFill>
          <a:latin typeface="Segoe" pitchFamily="34" charset="0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sz="1800" kern="1200">
          <a:solidFill>
            <a:srgbClr val="000066"/>
          </a:solidFill>
          <a:latin typeface="Segoe" pitchFamily="34" charset="0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sz="1800" kern="1200">
          <a:solidFill>
            <a:srgbClr val="000066"/>
          </a:solidFill>
          <a:latin typeface="Segoe" pitchFamily="34" charset="0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hangingPunct="1">
        <a:defRPr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vk.com/video-166168979_456239029" TargetMode="External"/><Relationship Id="rId3" Type="http://schemas.openxmlformats.org/officeDocument/2006/relationships/image" Target="../media/image46.jpeg"/><Relationship Id="rId7" Type="http://schemas.openxmlformats.org/officeDocument/2006/relationships/image" Target="../media/image48.png"/><Relationship Id="rId2" Type="http://schemas.openxmlformats.org/officeDocument/2006/relationships/slide" Target="slide14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s://vk.com/video-166168979_456239081" TargetMode="External"/><Relationship Id="rId11" Type="http://schemas.openxmlformats.org/officeDocument/2006/relationships/image" Target="../media/image50.png"/><Relationship Id="rId5" Type="http://schemas.openxmlformats.org/officeDocument/2006/relationships/image" Target="../media/image47.png"/><Relationship Id="rId10" Type="http://schemas.openxmlformats.org/officeDocument/2006/relationships/hyperlink" Target="https://vk.com/video-166168979_456239189" TargetMode="External"/><Relationship Id="rId4" Type="http://schemas.openxmlformats.org/officeDocument/2006/relationships/hyperlink" Target="https://vk.com/licey_lobnya" TargetMode="External"/><Relationship Id="rId9" Type="http://schemas.openxmlformats.org/officeDocument/2006/relationships/image" Target="../media/image4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&#1056;&#1086;&#1076;&#1080;&#1085;&#1072;%20-%20&#1101;&#1090;&#1086;%20&#1084;&#1099;%20(&#1089;&#1086;&#1094;&#1080;&#1072;&#1083;&#1100;&#1085;&#1099;&#1081;%20&#1074;&#1080;&#1076;&#1077;&#1086;&#1088;&#1086;&#1083;&#1080;&#1082;%20&#1087;&#1088;&#1086;%20&#1087;&#1072;&#1090;&#1088;&#1080;&#1086;&#1090;&#1080;&#1079;&#1084;%20&#1082;%20&#1056;&#1086;&#1089;&#1089;&#1080;&#1080;).mp4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ctrTitle"/>
          </p:nvPr>
        </p:nvSpPr>
        <p:spPr>
          <a:xfrm>
            <a:off x="971600" y="260648"/>
            <a:ext cx="7200800" cy="374441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b="1" dirty="0">
                <a:solidFill>
                  <a:schemeClr val="tx1"/>
                </a:solidFill>
                <a:effectLst/>
              </a:rPr>
              <a:t>«РОЛЬ БИБЛИОТЕКИ В ПАТРИОТИЧЕСКОМ ВОСПИТАНИИ ШКОЛЬНИКОВ»</a:t>
            </a:r>
          </a:p>
        </p:txBody>
      </p:sp>
      <p:sp>
        <p:nvSpPr>
          <p:cNvPr id="3" name="Rectangle 2"/>
          <p:cNvSpPr>
            <a:spLocks noGrp="1"/>
          </p:cNvSpPr>
          <p:nvPr>
            <p:ph type="subTitle" idx="1"/>
          </p:nvPr>
        </p:nvSpPr>
        <p:spPr>
          <a:xfrm>
            <a:off x="4555817" y="5157192"/>
            <a:ext cx="4129632" cy="642942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  <a:latin typeface="+mn-lt"/>
              </a:rPr>
              <a:t>Заведующий библиотекой МБОУ лицей</a:t>
            </a:r>
          </a:p>
          <a:p>
            <a:r>
              <a:rPr lang="ru-RU" b="1" i="1" dirty="0" smtClean="0">
                <a:solidFill>
                  <a:schemeClr val="tx1"/>
                </a:solidFill>
                <a:latin typeface="+mn-lt"/>
              </a:rPr>
              <a:t>Косицина Ольга Александровна</a:t>
            </a:r>
            <a:endParaRPr lang="en-US" b="1" i="1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  <a:effectLst/>
                <a:latin typeface="+mj-lt"/>
              </a:rPr>
              <a:t>Встреча с лобненскими поэтами</a:t>
            </a:r>
            <a:endParaRPr lang="ru-RU" b="1" dirty="0">
              <a:solidFill>
                <a:srgbClr val="002060"/>
              </a:solidFill>
              <a:effectLst/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12743"/>
            <a:ext cx="2938463" cy="24384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90" y="4306056"/>
            <a:ext cx="2959051" cy="22192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33056"/>
            <a:ext cx="3511285" cy="263346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083231"/>
            <a:ext cx="3244585" cy="2433439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551" t="29000" r="31099" b="32150"/>
          <a:stretch/>
        </p:blipFill>
        <p:spPr>
          <a:xfrm>
            <a:off x="3329316" y="1083231"/>
            <a:ext cx="2171917" cy="223224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58741" y="3488678"/>
            <a:ext cx="2321371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Segoe Print" panose="02000600000000000000" pitchFamily="2" charset="0"/>
              </a:rPr>
              <a:t>Галина Петровна Журкина.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Segoe Print" panose="02000600000000000000" pitchFamily="2" charset="0"/>
              </a:rPr>
              <a:t>Александр Николаевич Крохин.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Segoe Print" panose="02000600000000000000" pitchFamily="2" charset="0"/>
              </a:rPr>
              <a:t>Евгения Шарова.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Segoe Print" panose="02000600000000000000" pitchFamily="2" charset="0"/>
              </a:rPr>
              <a:t>Елена Ивановна Фёдорова.</a:t>
            </a:r>
          </a:p>
          <a:p>
            <a:pPr marL="171450" indent="-1714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ru-RU" sz="1100" dirty="0" smtClean="0">
                <a:latin typeface="Segoe Print" panose="02000600000000000000" pitchFamily="2" charset="0"/>
              </a:rPr>
              <a:t>Лариса Ивановна Токун.</a:t>
            </a:r>
          </a:p>
          <a:p>
            <a:pPr marL="171450" indent="-171450">
              <a:lnSpc>
                <a:spcPct val="200000"/>
              </a:lnSpc>
              <a:buFont typeface="Wingdings" panose="05000000000000000000" pitchFamily="2" charset="2"/>
              <a:buChar char="ü"/>
            </a:pPr>
            <a:endParaRPr lang="ru-RU" sz="1200" dirty="0" smtClean="0"/>
          </a:p>
          <a:p>
            <a:pPr marL="171450" indent="-171450">
              <a:buFont typeface="Wingdings" panose="05000000000000000000" pitchFamily="2" charset="2"/>
              <a:buChar char="ü"/>
            </a:pPr>
            <a:endParaRPr lang="ru-RU" sz="1200" dirty="0" smtClean="0"/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8539163" y="6488668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10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816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ru-RU" b="1" dirty="0" smtClean="0">
                <a:solidFill>
                  <a:srgbClr val="002060"/>
                </a:solidFill>
                <a:effectLst/>
              </a:rPr>
              <a:t>Великая Победа</a:t>
            </a:r>
            <a:endParaRPr lang="ru-RU" b="1" dirty="0">
              <a:solidFill>
                <a:srgbClr val="002060"/>
              </a:solidFill>
              <a:effectLst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07" y="1044573"/>
            <a:ext cx="2735796" cy="182386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2" r="1176"/>
          <a:stretch/>
        </p:blipFill>
        <p:spPr>
          <a:xfrm>
            <a:off x="50047" y="5027312"/>
            <a:ext cx="3494927" cy="17963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9353" y="123734"/>
            <a:ext cx="2155707" cy="161678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8507" y="4038984"/>
            <a:ext cx="2057400" cy="27432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29" y="2961102"/>
            <a:ext cx="2631393" cy="197354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1094219"/>
            <a:ext cx="2336657" cy="2336657"/>
          </a:xfrm>
          <a:prstGeom prst="rect">
            <a:avLst/>
          </a:prstGeom>
        </p:spPr>
      </p:pic>
      <p:pic>
        <p:nvPicPr>
          <p:cNvPr id="4100" name="Picture 4" descr="http://lobnya-licei.ru/sites/default/files/IMG_20230209_1022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3837406"/>
            <a:ext cx="3173083" cy="237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sun9-29.userapi.com/impg/3B0hlV8YMcU6cg85FJUbL5scKSKK1M_Mdkg8iA/y3kG7qzsHaQ.jpg?size=1200x1599&amp;quality=95&amp;sign=762469102e65c2abab1b55c0477fa1a7&amp;type=album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0" t="14322" r="24702" b="43092"/>
          <a:stretch/>
        </p:blipFill>
        <p:spPr bwMode="auto">
          <a:xfrm>
            <a:off x="5940152" y="1850283"/>
            <a:ext cx="2074772" cy="1675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43300" y="3468074"/>
            <a:ext cx="212314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200" dirty="0">
                <a:solidFill>
                  <a:srgbClr val="3B3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Лидия Дмитриевна </a:t>
            </a:r>
            <a:r>
              <a:rPr lang="ru-RU" sz="1200" dirty="0" smtClean="0">
                <a:solidFill>
                  <a:srgbClr val="3B3B3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Сулимова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6156176" y="6500854"/>
            <a:ext cx="5760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11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38719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543824" cy="148651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effectLst/>
              </a:rPr>
              <a:t> </a:t>
            </a:r>
            <a:r>
              <a:rPr lang="ru-RU" b="1" dirty="0" smtClean="0">
                <a:solidFill>
                  <a:srgbClr val="002060"/>
                </a:solidFill>
                <a:effectLst/>
              </a:rPr>
              <a:t>Духовно-нравственное</a:t>
            </a:r>
            <a:r>
              <a:rPr lang="ru-RU" dirty="0">
                <a:solidFill>
                  <a:srgbClr val="002060"/>
                </a:solidFill>
                <a:effectLst/>
              </a:rPr>
              <a:t/>
            </a:r>
            <a:br>
              <a:rPr lang="ru-RU" dirty="0">
                <a:solidFill>
                  <a:srgbClr val="002060"/>
                </a:solidFill>
                <a:effectLst/>
              </a:rPr>
            </a:br>
            <a:r>
              <a:rPr lang="ru-RU" b="1" dirty="0">
                <a:solidFill>
                  <a:srgbClr val="002060"/>
                </a:solidFill>
                <a:effectLst/>
              </a:rPr>
              <a:t>воспитание</a:t>
            </a:r>
            <a:r>
              <a:rPr lang="ru-RU" dirty="0">
                <a:effectLst/>
              </a:rPr>
              <a:t/>
            </a:r>
            <a:br>
              <a:rPr lang="ru-RU" dirty="0">
                <a:effectLst/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395536" y="1181680"/>
            <a:ext cx="3048796" cy="22865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3873085"/>
            <a:ext cx="3515022" cy="2636266"/>
          </a:xfrm>
          <a:prstGeom prst="rect">
            <a:avLst/>
          </a:prstGeom>
        </p:spPr>
      </p:pic>
      <p:pic>
        <p:nvPicPr>
          <p:cNvPr id="6146" name="Picture 2" descr="http://lobnya-licei.ru/sites/default/files/IMG_20210924_15283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935" y="1197941"/>
            <a:ext cx="2938806" cy="2204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948958" y="4693469"/>
            <a:ext cx="316835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Библиотекарь и искусствовед Валентина Ивановна Горбатова провела </a:t>
            </a:r>
            <a:r>
              <a:rPr lang="ru-RU" sz="1400" dirty="0" smtClean="0"/>
              <a:t>лекцию о </a:t>
            </a:r>
            <a:r>
              <a:rPr lang="ru-RU" sz="1400" dirty="0"/>
              <a:t>выдающемся полководце и государственном </a:t>
            </a:r>
            <a:r>
              <a:rPr lang="ru-RU" sz="1400" dirty="0" smtClean="0"/>
              <a:t>деятеле - </a:t>
            </a:r>
            <a:r>
              <a:rPr lang="ru-RU" sz="1400" dirty="0"/>
              <a:t>князе Александре Невском</a:t>
            </a:r>
            <a:r>
              <a:rPr lang="ru-RU" sz="1400" dirty="0" smtClean="0"/>
              <a:t>.</a:t>
            </a:r>
          </a:p>
          <a:p>
            <a:endParaRPr lang="ru-RU" sz="1400" dirty="0"/>
          </a:p>
          <a:p>
            <a:r>
              <a:rPr lang="ru-RU" sz="1400" dirty="0" smtClean="0"/>
              <a:t>Лекция – 350 </a:t>
            </a:r>
            <a:r>
              <a:rPr lang="ru-RU" sz="1400" dirty="0" err="1" smtClean="0"/>
              <a:t>летие</a:t>
            </a:r>
            <a:r>
              <a:rPr lang="ru-RU" sz="1400" dirty="0" smtClean="0"/>
              <a:t> Петра </a:t>
            </a:r>
            <a:r>
              <a:rPr lang="en-US" sz="1400" dirty="0" smtClean="0"/>
              <a:t>I – 2022 </a:t>
            </a:r>
            <a:r>
              <a:rPr lang="ru-RU" sz="1400" dirty="0" smtClean="0"/>
              <a:t>г. 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611560" y="3489980"/>
            <a:ext cx="3048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Духовное слово в библиотеке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8450939" y="638132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12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6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2060"/>
                </a:solidFill>
                <a:effectLst/>
              </a:rPr>
              <a:t>"Дарите книги с любовью"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22587" y="1033263"/>
            <a:ext cx="3729333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Благотворительная </a:t>
            </a:r>
            <a:r>
              <a:rPr lang="ru-RU" sz="1600" dirty="0"/>
              <a:t>акция "Дарите книги с любовью" по сбору детских книг детям, которые находятся в трудной жизненной ситуации. Цель акции -  подарить прочитанную книгу и показать, что бумажная книга остаётся хорошим подарком нуждающимся детям. Многие ребята откликнулись и принесли несколько книг, что очень ценно. Лицеисты считают, что благотворительность – это возможность проявить лучшие  человеческие качества: милосердие, заботу о ближнем, помочь в чём-то, поддержать в трудную минуту. </a:t>
            </a:r>
          </a:p>
        </p:txBody>
      </p:sp>
      <p:pic>
        <p:nvPicPr>
          <p:cNvPr id="3074" name="Picture 2" descr="http://lobnya-licei.ru/sites/default/files/IMG_20220427_122222%20%281%2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620" y="1412776"/>
            <a:ext cx="3086134" cy="2314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lobnya-licei.ru/sites/default/files/IMG_20220427_083125%20%281%2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5" r="9207"/>
          <a:stretch/>
        </p:blipFill>
        <p:spPr bwMode="auto">
          <a:xfrm>
            <a:off x="7346810" y="3861048"/>
            <a:ext cx="1689686" cy="2848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lobnya-licei.ru/sites/default/files/IMG_20220418_09210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74381" y="4682093"/>
            <a:ext cx="2317652" cy="1738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575284" y="5971374"/>
            <a:ext cx="376619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srgbClr val="3B3B3B"/>
                </a:solidFill>
              </a:rPr>
              <a:t>Лицеисты приняли участие в акции «Книги-Донбассу», которая </a:t>
            </a:r>
            <a:r>
              <a:rPr lang="ru-RU" sz="1400" dirty="0" smtClean="0">
                <a:solidFill>
                  <a:srgbClr val="3B3B3B"/>
                </a:solidFill>
              </a:rPr>
              <a:t>проводилась </a:t>
            </a:r>
            <a:r>
              <a:rPr lang="ru-RU" sz="1400" dirty="0">
                <a:solidFill>
                  <a:srgbClr val="3B3B3B"/>
                </a:solidFill>
              </a:rPr>
              <a:t>по инициативе партии «Единая Россия». </a:t>
            </a:r>
            <a:endParaRPr lang="ru-RU" sz="1400" dirty="0"/>
          </a:p>
        </p:txBody>
      </p:sp>
      <p:pic>
        <p:nvPicPr>
          <p:cNvPr id="3080" name="Picture 8" descr="http://lobnya-licei.ru/sites/default/files/IMG_20220401_0834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557151" y="2102657"/>
            <a:ext cx="2492294" cy="1869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03298" y="6525372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13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915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605488" cy="105447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  <a:effectLst/>
              </a:rPr>
              <a:t>Великая </a:t>
            </a:r>
            <a:r>
              <a:rPr lang="ru-RU" b="1" dirty="0" smtClean="0">
                <a:solidFill>
                  <a:srgbClr val="002060"/>
                </a:solidFill>
                <a:effectLst/>
              </a:rPr>
              <a:t>Победа</a:t>
            </a:r>
            <a:br>
              <a:rPr lang="ru-RU" b="1" dirty="0" smtClean="0">
                <a:solidFill>
                  <a:srgbClr val="002060"/>
                </a:solidFill>
                <a:effectLst/>
              </a:rPr>
            </a:br>
            <a:r>
              <a:rPr lang="ru-RU" b="1" dirty="0" smtClean="0">
                <a:solidFill>
                  <a:srgbClr val="002060"/>
                </a:solidFill>
                <a:effectLst/>
              </a:rPr>
              <a:t> (медиа - проекты)</a:t>
            </a:r>
            <a:endParaRPr lang="ru-RU" dirty="0"/>
          </a:p>
        </p:txBody>
      </p:sp>
      <p:pic>
        <p:nvPicPr>
          <p:cNvPr id="1026" name="Picture 2" descr="http://kuklindom.perm.ru/images/u/news2/2204/maxresdefault.jpg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" y="67224"/>
            <a:ext cx="1954872" cy="1099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95936" y="1628800"/>
            <a:ext cx="4896544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b="1" dirty="0" smtClean="0"/>
              <a:t>2019 г.</a:t>
            </a:r>
            <a:r>
              <a:rPr lang="ru-RU" sz="1400" dirty="0" smtClean="0"/>
              <a:t> - Впервые запущен медиа проект «Бессмертный полк»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/>
              <a:t>2020 г.</a:t>
            </a:r>
            <a:r>
              <a:rPr lang="ru-RU" sz="1400" dirty="0" smtClean="0"/>
              <a:t> Приняли участие с лицеистами во Всероссийской  акции расскажи «Про героя»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/>
              <a:t>2020 г. </a:t>
            </a:r>
            <a:r>
              <a:rPr lang="ru-RU" sz="1400" dirty="0" smtClean="0"/>
              <a:t>– Литературный вызов, выбор книг о войне, которые читают дети и создание проекта.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ru-RU" sz="1400" dirty="0" smtClean="0"/>
              <a:t>Запущен проект стихи о войне в формате «</a:t>
            </a:r>
            <a:r>
              <a:rPr lang="en-US" sz="1400" dirty="0"/>
              <a:t>offline</a:t>
            </a:r>
            <a:r>
              <a:rPr lang="ru-RU" sz="1400" dirty="0" smtClean="0"/>
              <a:t>» к 75 - летию Великой Победы.</a:t>
            </a:r>
          </a:p>
          <a:p>
            <a:pPr>
              <a:lnSpc>
                <a:spcPct val="150000"/>
              </a:lnSpc>
            </a:pPr>
            <a:r>
              <a:rPr lang="ru-RU" sz="1400" b="1" dirty="0" smtClean="0"/>
              <a:t>2021 г.</a:t>
            </a:r>
            <a:r>
              <a:rPr lang="ru-RU" sz="1400" dirty="0" smtClean="0"/>
              <a:t> – Создание медиа проекта к 76 – летию Великой Победы.</a:t>
            </a:r>
          </a:p>
          <a:p>
            <a:pPr>
              <a:lnSpc>
                <a:spcPct val="150000"/>
              </a:lnSpc>
            </a:pPr>
            <a:r>
              <a:rPr lang="ru-RU" sz="1400" dirty="0" smtClean="0"/>
              <a:t>5 декабря </a:t>
            </a:r>
            <a:r>
              <a:rPr lang="ru-RU" sz="1400" b="1" dirty="0" smtClean="0"/>
              <a:t>2021 г.</a:t>
            </a:r>
            <a:r>
              <a:rPr lang="ru-RU" sz="1400" dirty="0" smtClean="0"/>
              <a:t> – 80 лет битве под Москвой, Лобненский рубеж. 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Весь информационный материал хранится на электронных носителях в соцсети </a:t>
            </a:r>
            <a:r>
              <a:rPr lang="ru-RU" sz="1400" dirty="0" smtClean="0"/>
              <a:t>в </a:t>
            </a:r>
            <a:r>
              <a:rPr lang="ru-RU" sz="1400" dirty="0"/>
              <a:t>«</a:t>
            </a:r>
            <a:r>
              <a:rPr lang="ru-RU" sz="1400" dirty="0" err="1" smtClean="0"/>
              <a:t>Вконтакте</a:t>
            </a:r>
            <a:r>
              <a:rPr lang="ru-RU" sz="1400" dirty="0" smtClean="0"/>
              <a:t>» </a:t>
            </a:r>
            <a:r>
              <a:rPr lang="en-US" sz="1400" dirty="0" smtClean="0">
                <a:hlinkClick r:id="rId4"/>
              </a:rPr>
              <a:t>https://vk.com/licey_lobnya</a:t>
            </a:r>
            <a:endParaRPr lang="ru-RU" sz="1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11718" t="21783" r="40360" b="46904"/>
          <a:stretch/>
        </p:blipFill>
        <p:spPr>
          <a:xfrm>
            <a:off x="254960" y="1349666"/>
            <a:ext cx="2341825" cy="1224136"/>
          </a:xfrm>
          <a:prstGeom prst="rect">
            <a:avLst/>
          </a:prstGeom>
        </p:spPr>
      </p:pic>
      <p:pic>
        <p:nvPicPr>
          <p:cNvPr id="9" name="Рисунок 8">
            <a:hlinkClick r:id="rId6"/>
          </p:cNvPr>
          <p:cNvPicPr>
            <a:picLocks noChangeAspect="1"/>
          </p:cNvPicPr>
          <p:nvPr/>
        </p:nvPicPr>
        <p:blipFill rotWithShape="1">
          <a:blip r:embed="rId7"/>
          <a:srcRect l="9140" t="17454" r="36182" b="45118"/>
          <a:stretch/>
        </p:blipFill>
        <p:spPr>
          <a:xfrm>
            <a:off x="1327915" y="2756629"/>
            <a:ext cx="2451863" cy="1342687"/>
          </a:xfrm>
          <a:prstGeom prst="rect">
            <a:avLst/>
          </a:prstGeom>
        </p:spPr>
      </p:pic>
      <p:pic>
        <p:nvPicPr>
          <p:cNvPr id="10" name="Рисунок 9">
            <a:hlinkClick r:id="rId8"/>
          </p:cNvPr>
          <p:cNvPicPr>
            <a:picLocks noChangeAspect="1"/>
          </p:cNvPicPr>
          <p:nvPr/>
        </p:nvPicPr>
        <p:blipFill rotWithShape="1">
          <a:blip r:embed="rId9"/>
          <a:srcRect l="14565" t="17623" r="39451" b="46284"/>
          <a:stretch/>
        </p:blipFill>
        <p:spPr>
          <a:xfrm>
            <a:off x="1629951" y="5372381"/>
            <a:ext cx="2365985" cy="1485619"/>
          </a:xfrm>
          <a:prstGeom prst="rect">
            <a:avLst/>
          </a:prstGeom>
        </p:spPr>
      </p:pic>
      <p:pic>
        <p:nvPicPr>
          <p:cNvPr id="11" name="Рисунок 10">
            <a:hlinkClick r:id="rId10"/>
          </p:cNvPr>
          <p:cNvPicPr>
            <a:picLocks noChangeAspect="1"/>
          </p:cNvPicPr>
          <p:nvPr/>
        </p:nvPicPr>
        <p:blipFill rotWithShape="1">
          <a:blip r:embed="rId11"/>
          <a:srcRect l="9282" t="21695" r="34020" b="47931"/>
          <a:stretch/>
        </p:blipFill>
        <p:spPr>
          <a:xfrm>
            <a:off x="116611" y="4190339"/>
            <a:ext cx="2520283" cy="108012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96436" y="638132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14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23985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749504" cy="1198486"/>
          </a:xfrm>
        </p:spPr>
        <p:txBody>
          <a:bodyPr>
            <a:normAutofit/>
          </a:bodyPr>
          <a:lstStyle/>
          <a:p>
            <a:r>
              <a:rPr lang="ru-RU" dirty="0" smtClean="0"/>
              <a:t>Акция «Письмо солдатам выполняющим задачи СВО»</a:t>
            </a:r>
            <a:endParaRPr lang="ru-RU" dirty="0"/>
          </a:p>
        </p:txBody>
      </p:sp>
      <p:pic>
        <p:nvPicPr>
          <p:cNvPr id="5122" name="Picture 2" descr="http://lobnya-licei.ru/sites/default/files/IMG_20230111_11592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t="32662" r="4897" b="21229"/>
          <a:stretch/>
        </p:blipFill>
        <p:spPr bwMode="auto">
          <a:xfrm>
            <a:off x="409216" y="1628800"/>
            <a:ext cx="6912768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lobnya-licei.ru/sites/default/files/IMG_20230111_1152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933056"/>
            <a:ext cx="3526356" cy="2644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lobnya-licei.ru/sites/default/files/IMG-20221217-WA009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76" y="3837971"/>
            <a:ext cx="3653136" cy="273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8640452" y="6488668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15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8896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otkritkis.com/wp-content/uploads/2022/07/gu8ai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166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dirty="0" smtClean="0">
                <a:solidFill>
                  <a:srgbClr val="002060"/>
                </a:solidFill>
                <a:effectLst/>
                <a:latin typeface="+mj-lt"/>
              </a:rPr>
              <a:t>Академик </a:t>
            </a:r>
            <a:r>
              <a:rPr lang="ru-RU" sz="2700" b="1" dirty="0">
                <a:solidFill>
                  <a:srgbClr val="002060"/>
                </a:solidFill>
                <a:effectLst/>
                <a:latin typeface="+mj-lt"/>
              </a:rPr>
              <a:t>Дмитрий Сергеевич </a:t>
            </a:r>
            <a:r>
              <a:rPr lang="ru-RU" sz="2700" b="1" dirty="0" smtClean="0">
                <a:solidFill>
                  <a:srgbClr val="002060"/>
                </a:solidFill>
                <a:effectLst/>
                <a:latin typeface="+mj-lt"/>
              </a:rPr>
              <a:t>Лихачев</a:t>
            </a:r>
            <a:endParaRPr lang="ru-RU" sz="2700" b="1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5544616" cy="5256584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ru-RU" sz="1900" dirty="0" smtClean="0">
                <a:solidFill>
                  <a:schemeClr val="tx1"/>
                </a:solidFill>
                <a:latin typeface="+mn-lt"/>
              </a:rPr>
              <a:t>«</a:t>
            </a:r>
            <a:r>
              <a:rPr lang="ru-RU" sz="1900" i="1" dirty="0">
                <a:solidFill>
                  <a:schemeClr val="tx1"/>
                </a:solidFill>
                <a:latin typeface="+mn-lt"/>
              </a:rPr>
              <a:t>Я придерживаюсь того взгляда, что любовь к Родине начинается с любви к своей семье, своему дому, к своей школе. Она постепенно растет. </a:t>
            </a:r>
            <a:endParaRPr lang="ru-RU" sz="1900" i="1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900" i="1" dirty="0" smtClean="0">
                <a:solidFill>
                  <a:schemeClr val="tx1"/>
                </a:solidFill>
                <a:latin typeface="+mn-lt"/>
              </a:rPr>
              <a:t>С </a:t>
            </a:r>
            <a:r>
              <a:rPr lang="ru-RU" sz="1900" i="1" dirty="0">
                <a:solidFill>
                  <a:schemeClr val="tx1"/>
                </a:solidFill>
                <a:latin typeface="+mn-lt"/>
              </a:rPr>
              <a:t>возрастом она проявляется также к своему городу, к своему селу, к родной природе, к своим землякам, а созрев, становится сознательной и крепкой до самой смерти, любовью к своей стране и ее народу. </a:t>
            </a:r>
            <a:endParaRPr lang="ru-RU" sz="1900" i="1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900" i="1" dirty="0" smtClean="0">
                <a:solidFill>
                  <a:schemeClr val="tx1"/>
                </a:solidFill>
                <a:latin typeface="+mn-lt"/>
              </a:rPr>
              <a:t>Нельзя </a:t>
            </a:r>
            <a:r>
              <a:rPr lang="ru-RU" sz="1900" i="1" dirty="0">
                <a:solidFill>
                  <a:schemeClr val="tx1"/>
                </a:solidFill>
                <a:latin typeface="+mn-lt"/>
              </a:rPr>
              <a:t>перескочить через какое-либо звено этого процесса и очень трудно скрепить вновь всю цепь, когда что-нибудь в ней выпало или, больше того, отсутствовало с самого </a:t>
            </a:r>
            <a:r>
              <a:rPr lang="ru-RU" sz="1900" i="1" dirty="0" smtClean="0">
                <a:solidFill>
                  <a:schemeClr val="tx1"/>
                </a:solidFill>
                <a:latin typeface="+mn-lt"/>
              </a:rPr>
              <a:t>начала».</a:t>
            </a:r>
            <a:endParaRPr lang="ru-RU" sz="1900" i="1" dirty="0">
              <a:solidFill>
                <a:schemeClr val="tx1"/>
              </a:solidFill>
              <a:latin typeface="+mn-lt"/>
            </a:endParaRP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9559" t="2824" r="9873"/>
          <a:stretch/>
        </p:blipFill>
        <p:spPr>
          <a:xfrm>
            <a:off x="5868144" y="1988840"/>
            <a:ext cx="3022668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8686800" y="6309320"/>
            <a:ext cx="34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2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12695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fontAlgn="base"/>
            <a:r>
              <a:rPr lang="ru-RU" b="1" dirty="0" smtClean="0">
                <a:solidFill>
                  <a:srgbClr val="002060"/>
                </a:solidFill>
                <a:effectLst/>
                <a:latin typeface="+mj-lt"/>
              </a:rPr>
              <a:t>Военно -патриотическое </a:t>
            </a:r>
            <a:r>
              <a:rPr lang="ru-RU" b="1" dirty="0">
                <a:solidFill>
                  <a:srgbClr val="002060"/>
                </a:solidFill>
                <a:effectLst/>
                <a:latin typeface="+mj-lt"/>
              </a:rPr>
              <a:t>воспитание</a:t>
            </a:r>
          </a:p>
        </p:txBody>
      </p:sp>
      <p:sp>
        <p:nvSpPr>
          <p:cNvPr id="3" name="Rectangle 2"/>
          <p:cNvSpPr>
            <a:spLocks noGrp="1"/>
          </p:cNvSpPr>
          <p:nvPr>
            <p:ph sz="half" idx="1"/>
          </p:nvPr>
        </p:nvSpPr>
        <p:spPr>
          <a:xfrm>
            <a:off x="179512" y="1268760"/>
            <a:ext cx="6048672" cy="4857403"/>
          </a:xfrm>
        </p:spPr>
        <p:txBody>
          <a:bodyPr>
            <a:normAutofit lnSpcReduction="10000"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1800" b="1" i="1" dirty="0">
                <a:solidFill>
                  <a:schemeClr val="tx1"/>
                </a:solidFill>
                <a:latin typeface="+mn-lt"/>
              </a:rPr>
              <a:t>Толковый словарь русского языка </a:t>
            </a:r>
            <a:endParaRPr lang="ru-RU" sz="1800" b="1" i="1" dirty="0" smtClean="0">
              <a:solidFill>
                <a:schemeClr val="tx1"/>
              </a:solidFill>
              <a:latin typeface="+mn-lt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1800" b="1" i="1" dirty="0" smtClean="0">
                <a:solidFill>
                  <a:schemeClr val="tx1"/>
                </a:solidFill>
                <a:latin typeface="+mn-lt"/>
              </a:rPr>
              <a:t>Дмитрия Николаевича Ушакова:</a:t>
            </a:r>
          </a:p>
          <a:p>
            <a:pPr marL="0" indent="0" algn="ctr">
              <a:lnSpc>
                <a:spcPct val="150000"/>
              </a:lnSpc>
              <a:buNone/>
            </a:pPr>
            <a:endParaRPr lang="ru-RU" sz="1800" b="1" i="1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ПАТРИОТИЗМ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 (от греческого patriotes - соотечественник, patris - родина), любовь к родине, привязанность к родной земле, языку, культуре, традициям. </a:t>
            </a:r>
            <a:endParaRPr lang="ru-RU" sz="1800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endParaRPr lang="ru-RU" sz="1800" b="1" dirty="0" smtClean="0">
              <a:solidFill>
                <a:schemeClr val="tx1"/>
              </a:solidFill>
              <a:latin typeface="+mn-lt"/>
            </a:endParaRP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b="1" i="1" u="sng" dirty="0" smtClean="0">
                <a:solidFill>
                  <a:schemeClr val="tx1"/>
                </a:solidFill>
                <a:latin typeface="+mn-lt"/>
              </a:rPr>
              <a:t>ПАТРИОТИЗМ</a:t>
            </a:r>
            <a:r>
              <a:rPr lang="ru-RU" sz="2400" b="1" i="1" dirty="0" smtClean="0">
                <a:solidFill>
                  <a:schemeClr val="tx1"/>
                </a:solidFill>
                <a:latin typeface="+mn-lt"/>
              </a:rPr>
              <a:t> - </a:t>
            </a:r>
            <a:r>
              <a:rPr lang="ru-RU" sz="2400" b="1" i="1" dirty="0" smtClean="0">
                <a:solidFill>
                  <a:schemeClr val="tx1"/>
                </a:solidFill>
                <a:latin typeface="+mn-lt"/>
              </a:rPr>
              <a:t>ЛЮБОВЬ, ПРЕДАННОСТЬ И ПРИВЯЗАННОСТЬ К ОТЕЧЕСТВУ,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ru-RU" sz="2400" b="1" i="1" dirty="0" smtClean="0">
                <a:solidFill>
                  <a:schemeClr val="tx1"/>
                </a:solidFill>
                <a:latin typeface="+mn-lt"/>
              </a:rPr>
              <a:t>СВОЕМУ НАРОДУ.</a:t>
            </a:r>
            <a:endParaRPr lang="en-US" sz="2400" b="1" i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2050" name="Picture 2" descr="http://ftp.museum.ru/cpik_katalog_CD-ROM/ImageCD/0699/0699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1231724"/>
            <a:ext cx="2297410" cy="38534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10588" t="21058" r="57825" b="20448"/>
          <a:stretch/>
        </p:blipFill>
        <p:spPr>
          <a:xfrm>
            <a:off x="6876256" y="3501008"/>
            <a:ext cx="792089" cy="110012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8640512" y="6237312"/>
            <a:ext cx="34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3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543824" cy="910454"/>
          </a:xfrm>
        </p:spPr>
        <p:txBody>
          <a:bodyPr>
            <a:noAutofit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400" b="1" dirty="0" smtClean="0">
                <a:solidFill>
                  <a:srgbClr val="002060"/>
                </a:solidFill>
                <a:effectLst/>
                <a:latin typeface="+mj-lt"/>
              </a:rPr>
              <a:t>Нормативно – правовая база патриотического воспитания в Российской Федерации</a:t>
            </a:r>
            <a:endParaRPr lang="en-US" sz="2400" b="1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half" idx="2"/>
          </p:nvPr>
        </p:nvSpPr>
        <p:spPr>
          <a:xfrm>
            <a:off x="179512" y="1196752"/>
            <a:ext cx="6048672" cy="5400600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Главный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закон Российской Федерации – 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КОНСТИТУЦИЯ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Федеральный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закон от 13 марта 1995 г. № 32-ФЗ </a:t>
            </a:r>
            <a:endParaRPr lang="ru-RU" sz="1800" dirty="0" smtClean="0">
              <a:solidFill>
                <a:schemeClr val="tx1"/>
              </a:solidFill>
              <a:latin typeface="+mn-lt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«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О днях воинской славы и памятных датах России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»;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Федеральный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закон от 24 июля 1998 г. №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124-ФЗ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«Об основных гарантиях прав ребенка в Российской Федерации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»;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Федеральный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закон от 29 декабря 2012 г. №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273-ФЗ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«Об образовании в Российской Федерации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»;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Федеральный закон от 31 мая 1996 г. №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61-ФЗ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«Об обороне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»;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Федеральный закон от 19 мая 1995 г. №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80-ФЗ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«Об увековечении Победы советского народа в Великой Отечественной Войне 1941–1945 годов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»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26" name="Picture 2" descr="https://phonoteka.org/uploads/posts/2021-05/1621737141_11-phonoteka_org-p-konstitutsiya-rf-fon-1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8" t="-2362" r="14538" b="1"/>
          <a:stretch/>
        </p:blipFill>
        <p:spPr bwMode="auto">
          <a:xfrm>
            <a:off x="5673657" y="1556792"/>
            <a:ext cx="3013143" cy="32785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686800" y="6309320"/>
            <a:ext cx="34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4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s://ciur.ru/grh/DocLib6/img0.jpg">
            <a:hlinkClick r:id="rId2" action="ppaction://hlinkfile"/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7" t="4736" r="2903" b="2113"/>
          <a:stretch/>
        </p:blipFill>
        <p:spPr bwMode="auto">
          <a:xfrm>
            <a:off x="3709864" y="2162051"/>
            <a:ext cx="3897241" cy="2947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107504" y="2492896"/>
            <a:ext cx="2520280" cy="151216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Классные часы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682588" y="805595"/>
            <a:ext cx="2520280" cy="151216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Краеведческая работа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3563888" y="354993"/>
            <a:ext cx="2520280" cy="151216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Работа библиотеки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2627784" y="5291757"/>
            <a:ext cx="2520280" cy="151216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Мероприятия различных уровней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539552" y="4180197"/>
            <a:ext cx="2520280" cy="151216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Урочная деятельность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5508104" y="5291757"/>
            <a:ext cx="2520280" cy="1512168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Экскурсии, музеи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8686800" y="6309320"/>
            <a:ext cx="34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5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6330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>
          <a:xfrm>
            <a:off x="1259632" y="214290"/>
            <a:ext cx="7427168" cy="141451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  <a:effectLst/>
                <a:latin typeface="+mj-lt"/>
              </a:rPr>
              <a:t>Формы </a:t>
            </a:r>
            <a:r>
              <a:rPr lang="ru-RU" sz="3200" b="1" dirty="0">
                <a:solidFill>
                  <a:srgbClr val="002060"/>
                </a:solidFill>
                <a:effectLst/>
                <a:latin typeface="+mj-lt"/>
              </a:rPr>
              <a:t>работы по патриотическому воспитанию в </a:t>
            </a:r>
            <a:r>
              <a:rPr lang="ru-RU" sz="3200" b="1" dirty="0" smtClean="0">
                <a:solidFill>
                  <a:srgbClr val="002060"/>
                </a:solidFill>
                <a:effectLst/>
                <a:latin typeface="+mj-lt"/>
              </a:rPr>
              <a:t>библиотеках:</a:t>
            </a:r>
            <a:endParaRPr lang="en-US" sz="3200" b="1" dirty="0">
              <a:solidFill>
                <a:srgbClr val="002060"/>
              </a:solidFill>
              <a:effectLst/>
              <a:latin typeface="+mj-lt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851920" y="2132856"/>
            <a:ext cx="4896544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n-lt"/>
              </a:rPr>
              <a:t>военно-патриотическое </a:t>
            </a:r>
            <a:r>
              <a:rPr lang="ru-RU" sz="2000" dirty="0">
                <a:latin typeface="+mn-lt"/>
              </a:rPr>
              <a:t>воспитание, </a:t>
            </a:r>
            <a:endParaRPr lang="ru-RU" sz="2000" dirty="0" smtClean="0">
              <a:latin typeface="+mn-l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n-lt"/>
              </a:rPr>
              <a:t>духовно – нравственное,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n-lt"/>
              </a:rPr>
              <a:t>историко – краеведческое,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n-lt"/>
              </a:rPr>
              <a:t>героико-патриотическое</a:t>
            </a:r>
            <a:r>
              <a:rPr lang="ru-RU" sz="2000" dirty="0">
                <a:latin typeface="+mn-lt"/>
              </a:rPr>
              <a:t>, </a:t>
            </a:r>
            <a:r>
              <a:rPr lang="ru-RU" sz="2000" dirty="0" smtClean="0">
                <a:latin typeface="+mn-lt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n-lt"/>
              </a:rPr>
              <a:t>национально-патриотическое</a:t>
            </a:r>
            <a:r>
              <a:rPr lang="ru-RU" sz="2000" dirty="0">
                <a:latin typeface="+mn-lt"/>
              </a:rPr>
              <a:t>, </a:t>
            </a:r>
            <a:r>
              <a:rPr lang="ru-RU" sz="2000" dirty="0" smtClean="0">
                <a:latin typeface="+mn-lt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n-lt"/>
              </a:rPr>
              <a:t>гражданско-патриотическое</a:t>
            </a:r>
            <a:r>
              <a:rPr lang="ru-RU" sz="2000" dirty="0">
                <a:latin typeface="+mn-lt"/>
              </a:rPr>
              <a:t>, </a:t>
            </a:r>
            <a:r>
              <a:rPr lang="ru-RU" sz="2000" dirty="0" smtClean="0">
                <a:latin typeface="+mn-lt"/>
              </a:rPr>
              <a:t> 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n-lt"/>
              </a:rPr>
              <a:t>историко-патриотическое</a:t>
            </a:r>
            <a:r>
              <a:rPr lang="ru-RU" sz="2000" dirty="0">
                <a:latin typeface="+mn-lt"/>
              </a:rPr>
              <a:t>, </a:t>
            </a:r>
            <a:endParaRPr lang="ru-RU" sz="2000" dirty="0" smtClean="0">
              <a:latin typeface="+mn-lt"/>
            </a:endParaRP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000" dirty="0" smtClean="0">
                <a:latin typeface="+mn-lt"/>
              </a:rPr>
              <a:t> </a:t>
            </a:r>
            <a:r>
              <a:rPr lang="ru-RU" sz="2000" dirty="0">
                <a:latin typeface="+mn-lt"/>
              </a:rPr>
              <a:t>культурно-патриотическое воспитание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00" t="30751" r="15876" b="9750"/>
          <a:stretch/>
        </p:blipFill>
        <p:spPr>
          <a:xfrm>
            <a:off x="680467" y="1733087"/>
            <a:ext cx="2592288" cy="151961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33" y="3429000"/>
            <a:ext cx="1728192" cy="2592288"/>
          </a:xfrm>
          <a:prstGeom prst="rect">
            <a:avLst/>
          </a:prstGeo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05876" y="4435020"/>
            <a:ext cx="2287520" cy="171564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3728" y="3353920"/>
            <a:ext cx="1040914" cy="6939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686800" y="6309320"/>
            <a:ext cx="34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6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  <a:effectLst/>
                <a:latin typeface="+mj-lt"/>
              </a:rPr>
              <a:t>Книжные выставки</a:t>
            </a:r>
            <a:endParaRPr lang="ru-RU" dirty="0">
              <a:solidFill>
                <a:srgbClr val="002060"/>
              </a:solidFill>
              <a:effectLst/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01" t="-1186" r="13251" b="-1"/>
          <a:stretch/>
        </p:blipFill>
        <p:spPr>
          <a:xfrm>
            <a:off x="176240" y="1196752"/>
            <a:ext cx="2898927" cy="5197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0" t="16" r="12501"/>
          <a:stretch/>
        </p:blipFill>
        <p:spPr>
          <a:xfrm>
            <a:off x="6215955" y="1268761"/>
            <a:ext cx="2825837" cy="512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8189" y="1772816"/>
            <a:ext cx="2273412" cy="2273412"/>
          </a:xfrm>
          <a:prstGeom prst="rect">
            <a:avLst/>
          </a:prstGeom>
        </p:spPr>
      </p:pic>
      <p:pic>
        <p:nvPicPr>
          <p:cNvPr id="2050" name="Picture 2" descr="http://lobnya-licei.ru/sites/default/files/IMG-20211216-WA00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" t="33182"/>
          <a:stretch/>
        </p:blipFill>
        <p:spPr bwMode="auto">
          <a:xfrm>
            <a:off x="3636008" y="4149080"/>
            <a:ext cx="2019105" cy="17994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i1.u-mama.ru/a57/c8a/fbd/68971ab0a4bf18cbe3511ca3e5623d7d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3" t="7093" r="7143" b="18121"/>
          <a:stretch/>
        </p:blipFill>
        <p:spPr bwMode="auto">
          <a:xfrm>
            <a:off x="4427985" y="4168578"/>
            <a:ext cx="1008112" cy="7570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86800" y="6309320"/>
            <a:ext cx="34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7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1161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42976" y="214290"/>
            <a:ext cx="7605488" cy="191856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Georgia" panose="02040502050405020303" pitchFamily="18" charset="0"/>
              </a:rPr>
              <a:t/>
            </a:r>
            <a:br>
              <a:rPr lang="ru-RU" b="1" dirty="0" smtClean="0">
                <a:solidFill>
                  <a:srgbClr val="000000"/>
                </a:solidFill>
                <a:latin typeface="Georgia" panose="02040502050405020303" pitchFamily="18" charset="0"/>
              </a:rPr>
            </a:br>
            <a:r>
              <a:rPr lang="ru-RU" sz="4000" b="1" dirty="0" smtClean="0">
                <a:solidFill>
                  <a:srgbClr val="002060"/>
                </a:solidFill>
                <a:latin typeface="+mj-lt"/>
              </a:rPr>
              <a:t>«</a:t>
            </a:r>
            <a:r>
              <a:rPr lang="ru-RU" sz="4000" b="1" dirty="0">
                <a:solidFill>
                  <a:srgbClr val="002060"/>
                </a:solidFill>
                <a:latin typeface="+mj-lt"/>
              </a:rPr>
              <a:t>Всему начало здесь, в краю моем родном…»</a:t>
            </a:r>
            <a:r>
              <a:rPr lang="ru-RU" sz="4000" b="1" dirty="0">
                <a:solidFill>
                  <a:srgbClr val="002060"/>
                </a:solidFill>
                <a:effectLst/>
                <a:latin typeface="+mj-lt"/>
              </a:rPr>
              <a:t/>
            </a:r>
            <a:br>
              <a:rPr lang="ru-RU" sz="4000" b="1" dirty="0">
                <a:solidFill>
                  <a:srgbClr val="002060"/>
                </a:solidFill>
                <a:effectLst/>
                <a:latin typeface="+mj-lt"/>
              </a:rPr>
            </a:br>
            <a:endParaRPr lang="ru-RU" sz="4000" b="1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2050" name="Picture 2" descr="http://lobnya-licei.ru/sites/default/files/InShot_20220916_0725587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97" y="1196752"/>
            <a:ext cx="1997157" cy="1997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lobnya-licei.ru/sites/default/files/InShot_20220916_07263292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8920" y="1412776"/>
            <a:ext cx="2358802" cy="2358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13569" y="1531382"/>
            <a:ext cx="2952328" cy="59554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400" dirty="0"/>
              <a:t>Стоит зенитка вся в пыли,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А что стоит? Бои здесь были.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Ведь тут фашисты не прошли,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Им здесь дорогу перекрыли.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Держали насмерть, навсегда.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Им не открыть в Москву калитки.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Вас не забудем никогда,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За пыль простите на зенитке.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Теперь здесь город </a:t>
            </a:r>
            <a:r>
              <a:rPr lang="ru-RU" sz="1400" dirty="0" smtClean="0"/>
              <a:t>молодой,</a:t>
            </a:r>
            <a:endParaRPr lang="ru-RU" sz="1400" dirty="0"/>
          </a:p>
          <a:p>
            <a:pPr>
              <a:lnSpc>
                <a:spcPct val="150000"/>
              </a:lnSpc>
            </a:pPr>
            <a:r>
              <a:rPr lang="ru-RU" sz="1400" dirty="0" smtClean="0"/>
              <a:t>Индустриальный, перспективный,</a:t>
            </a:r>
            <a:endParaRPr lang="ru-RU" sz="1400" dirty="0"/>
          </a:p>
          <a:p>
            <a:pPr>
              <a:lnSpc>
                <a:spcPct val="150000"/>
              </a:lnSpc>
            </a:pPr>
            <a:r>
              <a:rPr lang="ru-RU" sz="1400" dirty="0"/>
              <a:t>Уже с окрепшею </a:t>
            </a:r>
            <a:r>
              <a:rPr lang="ru-RU" sz="1400" dirty="0" smtClean="0"/>
              <a:t>судьбой.</a:t>
            </a:r>
            <a:endParaRPr lang="ru-RU" sz="1400" dirty="0"/>
          </a:p>
          <a:p>
            <a:pPr>
              <a:lnSpc>
                <a:spcPct val="150000"/>
              </a:lnSpc>
            </a:pPr>
            <a:r>
              <a:rPr lang="ru-RU" sz="1400" dirty="0"/>
              <a:t>Мои город Лобня, духом </a:t>
            </a:r>
            <a:r>
              <a:rPr lang="ru-RU" sz="1400" dirty="0" smtClean="0"/>
              <a:t>сильный.</a:t>
            </a:r>
            <a:endParaRPr lang="ru-RU" sz="1400" dirty="0"/>
          </a:p>
          <a:p>
            <a:pPr>
              <a:lnSpc>
                <a:spcPct val="150000"/>
              </a:lnSpc>
            </a:pPr>
            <a:r>
              <a:rPr lang="ru-RU" sz="1400" dirty="0"/>
              <a:t>Я счастлив тем, что здесь живу.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Я горд за воинов в нем павших.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Цветет мои город на яву,</a:t>
            </a:r>
          </a:p>
          <a:p>
            <a:pPr>
              <a:lnSpc>
                <a:spcPct val="150000"/>
              </a:lnSpc>
            </a:pPr>
            <a:r>
              <a:rPr lang="ru-RU" sz="1400" dirty="0"/>
              <a:t>Мы помним о героях наших.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  <a:p>
            <a:endParaRPr lang="ru-RU" dirty="0"/>
          </a:p>
        </p:txBody>
      </p:sp>
      <p:pic>
        <p:nvPicPr>
          <p:cNvPr id="2054" name="Picture 6" descr="http://lobnya-licei.ru/sites/default/files/IMG_20220427_1418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9331" y="4270584"/>
            <a:ext cx="2539178" cy="1904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lobnya-licei.ru/sites/default/files/InShot_20220427_22235734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9" t="6438" r="50651" b="35288"/>
          <a:stretch/>
        </p:blipFill>
        <p:spPr bwMode="auto">
          <a:xfrm>
            <a:off x="755576" y="3284984"/>
            <a:ext cx="1584176" cy="2093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upload.wikimedia.org/wikipedia/commons/thumb/7/71/%D0%97%D0%B5%D0%BD%D0%B8%D1%82%D0%BD%D0%BE%D0%B5_%D0%BE%D1%80%D1%83%D0%B4%D0%B8%D0%B5_%D0%B2_%D0%9B%D0%BE%D0%B1%D0%BD%D0%B5.jpg/1200px-%D0%97%D0%B5%D0%BD%D0%B8%D1%82%D0%BD%D0%BE%D0%B5_%D0%BE%D1%80%D1%83%D0%B4%D0%B8%D0%B5_%D0%B2_%D0%9B%D0%BE%D0%B1%D0%BD%D0%B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8642" y="5517232"/>
            <a:ext cx="1841064" cy="1227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686800" y="6309320"/>
            <a:ext cx="34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8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11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62529"/>
            <a:ext cx="7543824" cy="844533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rgbClr val="002060"/>
                </a:solidFill>
              </a:rPr>
              <a:t>Краеведение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2" t="21267" r="9868" b="14512"/>
          <a:stretch/>
        </p:blipFill>
        <p:spPr>
          <a:xfrm>
            <a:off x="2304463" y="4430921"/>
            <a:ext cx="3747854" cy="211835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57" y="4430921"/>
            <a:ext cx="2824469" cy="21183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38" r="20375" b="-1"/>
          <a:stretch/>
        </p:blipFill>
        <p:spPr>
          <a:xfrm>
            <a:off x="146865" y="1196752"/>
            <a:ext cx="2624935" cy="205366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178390" y="1194906"/>
            <a:ext cx="482453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 smtClean="0"/>
              <a:t>Руководитель </a:t>
            </a:r>
            <a:r>
              <a:rPr lang="ru-RU" sz="1600" dirty="0"/>
              <a:t>Лобненского исторического портала “Лобненский архивариус” </a:t>
            </a:r>
            <a:endParaRPr lang="ru-RU" sz="1600" dirty="0" smtClean="0"/>
          </a:p>
          <a:p>
            <a:pPr algn="ctr">
              <a:lnSpc>
                <a:spcPct val="150000"/>
              </a:lnSpc>
            </a:pPr>
            <a:r>
              <a:rPr lang="ru-RU" sz="1600" b="1" dirty="0" smtClean="0"/>
              <a:t>Андрей </a:t>
            </a:r>
            <a:r>
              <a:rPr lang="ru-RU" sz="1600" b="1" dirty="0"/>
              <a:t>Витальевич </a:t>
            </a:r>
            <a:r>
              <a:rPr lang="ru-RU" sz="1600" b="1" dirty="0" smtClean="0"/>
              <a:t>Дзюбенко</a:t>
            </a:r>
          </a:p>
          <a:p>
            <a:pPr>
              <a:lnSpc>
                <a:spcPct val="150000"/>
              </a:lnSpc>
            </a:pPr>
            <a:r>
              <a:rPr lang="ru-RU" sz="1600" dirty="0" smtClean="0"/>
              <a:t> проводит ряд краеведческих  лекций по темам: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/>
              <a:t>«Молодой город на древней земле»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 smtClean="0"/>
              <a:t>«Микрорайон «Букино»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1600" dirty="0"/>
              <a:t>«Микрорайон </a:t>
            </a:r>
            <a:r>
              <a:rPr lang="ru-RU" sz="1600" dirty="0" smtClean="0"/>
              <a:t>«Москвич»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600" dirty="0"/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222575" y="5229200"/>
            <a:ext cx="2089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Музей истории города </a:t>
            </a:r>
            <a:r>
              <a:rPr lang="ru-RU" b="1" dirty="0" smtClean="0"/>
              <a:t>Лобня</a:t>
            </a:r>
          </a:p>
          <a:p>
            <a:endParaRPr lang="ru-RU" dirty="0"/>
          </a:p>
        </p:txBody>
      </p:sp>
      <p:pic>
        <p:nvPicPr>
          <p:cNvPr id="1026" name="Picture 2" descr="http://lobnya-licei.ru/sites/default/files/IMG_20220609_10005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11" t="26290" r="9002" b="12461"/>
          <a:stretch/>
        </p:blipFill>
        <p:spPr bwMode="auto">
          <a:xfrm>
            <a:off x="899592" y="2535989"/>
            <a:ext cx="2921557" cy="1623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55576" y="141725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" dirty="0" smtClean="0"/>
              <a:t>«Молодой город на древней земле»</a:t>
            </a:r>
            <a:endParaRPr lang="ru-RU" sz="800" dirty="0"/>
          </a:p>
        </p:txBody>
      </p:sp>
      <p:sp>
        <p:nvSpPr>
          <p:cNvPr id="13" name="TextBox 12"/>
          <p:cNvSpPr txBox="1"/>
          <p:nvPr/>
        </p:nvSpPr>
        <p:spPr>
          <a:xfrm>
            <a:off x="8731448" y="6538039"/>
            <a:ext cx="349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>
                    <a:lumMod val="75000"/>
                  </a:schemeClr>
                </a:solidFill>
              </a:rPr>
              <a:t>9</a:t>
            </a:r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51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S_RU_RU_Ed_14_Russia_2007v_Russia">
  <a:themeElements>
    <a:clrScheme name="Foundry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E47E7E"/>
      </a:hlink>
      <a:folHlink>
        <a:srgbClr val="C84447"/>
      </a:folHlink>
    </a:clrScheme>
    <a:fontScheme name="Office">
      <a:majorFont>
        <a:latin typeface="Cambria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>
    <a:spDef>
      <a:spPr>
        <a:solidFill>
          <a:schemeClr val="accent3"/>
        </a:solidFill>
        <a:ln w="25400" cap="rnd" cmpd="sng" algn="ctr">
          <a:noFill/>
          <a:prstDash val="solid"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/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9BEA93F6-6209-450E-A12E-1F99049ABC9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о России</Template>
  <TotalTime>0</TotalTime>
  <Words>742</Words>
  <Application>Microsoft Office PowerPoint</Application>
  <PresentationFormat>Экран (4:3)</PresentationFormat>
  <Paragraphs>117</Paragraphs>
  <Slides>16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6" baseType="lpstr">
      <vt:lpstr>Arial</vt:lpstr>
      <vt:lpstr>Calibri</vt:lpstr>
      <vt:lpstr>Cambria</vt:lpstr>
      <vt:lpstr>Georgia</vt:lpstr>
      <vt:lpstr>Segoe</vt:lpstr>
      <vt:lpstr>Segoe Print</vt:lpstr>
      <vt:lpstr>Segoe Semibold</vt:lpstr>
      <vt:lpstr>Times New Roman</vt:lpstr>
      <vt:lpstr>Wingdings</vt:lpstr>
      <vt:lpstr>MS_RU_RU_Ed_14_Russia_2007v_Russia</vt:lpstr>
      <vt:lpstr>«РОЛЬ БИБЛИОТЕКИ В ПАТРИОТИЧЕСКОМ ВОСПИТАНИИ ШКОЛЬНИКОВ»</vt:lpstr>
      <vt:lpstr> Академик Дмитрий Сергеевич Лихачев</vt:lpstr>
      <vt:lpstr>Военно -патриотическое воспитание</vt:lpstr>
      <vt:lpstr>  Нормативно – правовая база патриотического воспитания в Российской Федерации</vt:lpstr>
      <vt:lpstr>Презентация PowerPoint</vt:lpstr>
      <vt:lpstr>Формы работы по патриотическому воспитанию в библиотеках:</vt:lpstr>
      <vt:lpstr>Книжные выставки</vt:lpstr>
      <vt:lpstr>   «Всему начало здесь, в краю моем родном…» </vt:lpstr>
      <vt:lpstr>Краеведение</vt:lpstr>
      <vt:lpstr>Встреча с лобненскими поэтами</vt:lpstr>
      <vt:lpstr>Великая Победа</vt:lpstr>
      <vt:lpstr> Духовно-нравственное воспитание </vt:lpstr>
      <vt:lpstr>"Дарите книги с любовью"</vt:lpstr>
      <vt:lpstr>Великая Победа  (медиа - проекты)</vt:lpstr>
      <vt:lpstr>Акция «Письмо солдатам выполняющим задачи СВО»</vt:lpstr>
      <vt:lpstr>Презентация PowerPoint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>Презентация о России</dc:subject>
  <dc:creator/>
  <cp:keywords/>
  <dc:description>Презентация о России</dc:description>
  <cp:lastModifiedBy/>
  <cp:revision>1</cp:revision>
  <dcterms:created xsi:type="dcterms:W3CDTF">2022-10-28T11:50:01Z</dcterms:created>
  <dcterms:modified xsi:type="dcterms:W3CDTF">2023-02-19T15:49:18Z</dcterms:modified>
  <cp:category>Презентация о России</cp:category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TC101659601049</vt:lpwstr>
  </property>
</Properties>
</file>