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png"/>
  <Override PartName="/ppt/media/image6.jpg" ContentType="image/png"/>
  <Override PartName="/ppt/media/image7.jpg" ContentType="image/png"/>
  <Override PartName="/ppt/media/image8.jpg" ContentType="image/png"/>
  <Override PartName="/ppt/media/image9.jpg" ContentType="image/png"/>
  <Override PartName="/ppt/media/image1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9"/>
  </p:notesMasterIdLst>
  <p:sldIdLst>
    <p:sldId id="256" r:id="rId2"/>
    <p:sldId id="262" r:id="rId3"/>
    <p:sldId id="257" r:id="rId4"/>
    <p:sldId id="259" r:id="rId5"/>
    <p:sldId id="260" r:id="rId6"/>
    <p:sldId id="261" r:id="rId7"/>
    <p:sldId id="271" r:id="rId8"/>
    <p:sldId id="268" r:id="rId9"/>
    <p:sldId id="267" r:id="rId10"/>
    <p:sldId id="272" r:id="rId11"/>
    <p:sldId id="270" r:id="rId12"/>
    <p:sldId id="269" r:id="rId13"/>
    <p:sldId id="266" r:id="rId14"/>
    <p:sldId id="273" r:id="rId15"/>
    <p:sldId id="265" r:id="rId16"/>
    <p:sldId id="264" r:id="rId17"/>
    <p:sldId id="263" r:id="rId18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98" d="100"/>
          <a:sy n="98" d="100"/>
        </p:scale>
        <p:origin x="432" y="84"/>
      </p:cViewPr>
      <p:guideLst>
        <p:guide orient="horz" pos="16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2DA12EA9-C64D-4DF6-A997-D3E13689DB38}" type="datetime1">
              <a:rPr lang="ru-RU"/>
              <a:pPr lvl="0">
                <a:defRPr/>
              </a:pPr>
              <a:t>03.03.2023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E27E69F4-E5AC-457D-A701-2D1B1ECD9B58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1724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H="1"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4145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A093-CA99-4E88-8EAB-BE313138A267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33707" y="1770460"/>
            <a:ext cx="6447501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FA44B79-0CC4-F83D-6D9C-2E1B43F73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827" t="14868" r="31700" b="10901"/>
          <a:stretch/>
        </p:blipFill>
        <p:spPr>
          <a:xfrm>
            <a:off x="244645" y="187571"/>
            <a:ext cx="784062" cy="78935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349F25E0-5544-E3DB-FA2F-65D69D28E24D}"/>
              </a:ext>
            </a:extLst>
          </p:cNvPr>
          <p:cNvSpPr txBox="1">
            <a:spLocks/>
          </p:cNvSpPr>
          <p:nvPr userDrawn="1"/>
        </p:nvSpPr>
        <p:spPr>
          <a:xfrm>
            <a:off x="2252536" y="165878"/>
            <a:ext cx="6106886" cy="81104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9000">
                <a:srgbClr val="CCCCFF"/>
              </a:gs>
            </a:gsLst>
            <a:lin ang="5400000" scaled="1"/>
            <a:tileRect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t">
            <a:normAutofit fontScale="75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ru-RU" sz="1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</a:b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Муниципальное бюджетное общеобразовательное учреждение лицей </a:t>
            </a:r>
            <a:b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</a:b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" panose="020E0502030303020204" pitchFamily="34" charset="0"/>
              </a:rPr>
              <a:t>г. о. Лобня Московской области</a:t>
            </a:r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6376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6376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38780" y="4531022"/>
            <a:ext cx="683954" cy="273844"/>
          </a:xfrm>
        </p:spPr>
        <p:txBody>
          <a:bodyPr/>
          <a:lstStyle/>
          <a:p>
            <a:fld id="{D8A3A184-20AA-41EB-B5FD-DFB198C7D624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366" y="4531023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7928" y="4531022"/>
            <a:ext cx="512504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135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14239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636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225" y="4531022"/>
            <a:ext cx="683954" cy="273844"/>
          </a:xfrm>
        </p:spPr>
        <p:txBody>
          <a:bodyPr/>
          <a:lstStyle/>
          <a:p>
            <a:fld id="{04DA50C0-30EA-4990-84AE-8B23AAC69C30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94811" y="4531023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1373" y="4531022"/>
            <a:ext cx="512504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96038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59393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19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419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70040" y="4531022"/>
            <a:ext cx="683954" cy="273844"/>
          </a:xfrm>
        </p:spPr>
        <p:txBody>
          <a:bodyPr/>
          <a:lstStyle/>
          <a:p>
            <a:fld id="{829D9BF0-E0A5-40D7-968F-E1B6FA2B33F2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995" y="4538838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9188" y="4531022"/>
            <a:ext cx="512504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98110" y="4531022"/>
            <a:ext cx="683954" cy="273844"/>
          </a:xfrm>
        </p:spPr>
        <p:txBody>
          <a:bodyPr/>
          <a:lstStyle/>
          <a:p>
            <a:fld id="{580C843C-8C42-444C-82AB-EC59002F53FF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7589" y="4538839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37258" y="4531022"/>
            <a:ext cx="512504" cy="273844"/>
          </a:xfrm>
        </p:spPr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13740" y="4531022"/>
            <a:ext cx="683954" cy="273844"/>
          </a:xfrm>
        </p:spPr>
        <p:txBody>
          <a:bodyPr/>
          <a:lstStyle/>
          <a:p>
            <a:fld id="{CF6E90F2-BEC5-49EB-99EB-69727998F4EC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57046" y="4531024"/>
            <a:ext cx="4723209" cy="273844"/>
          </a:xfr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52888" y="4531022"/>
            <a:ext cx="512504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116" y="149423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5116" y="286416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705" y="4531022"/>
            <a:ext cx="683954" cy="273844"/>
          </a:xfrm>
        </p:spPr>
        <p:txBody>
          <a:bodyPr/>
          <a:lstStyle/>
          <a:p>
            <a:fld id="{82BDA8CE-7F08-4006-88D3-E52537C08C6B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5716" y="4531023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8853" y="4531022"/>
            <a:ext cx="512504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167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1147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07520" y="4531022"/>
            <a:ext cx="683954" cy="273844"/>
          </a:xfrm>
        </p:spPr>
        <p:txBody>
          <a:bodyPr/>
          <a:lstStyle/>
          <a:p>
            <a:fld id="{D27A01C9-024B-426F-88FC-086F5BDD9300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8845" y="4546653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668" y="4531022"/>
            <a:ext cx="512504" cy="273844"/>
          </a:xfrm>
        </p:spPr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921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921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869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869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045000" y="4531022"/>
            <a:ext cx="683954" cy="273844"/>
          </a:xfrm>
        </p:spPr>
        <p:txBody>
          <a:bodyPr/>
          <a:lstStyle/>
          <a:p>
            <a:fld id="{939979D2-60BA-4744-B72F-8E62C1FD2432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85402" y="4546653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84148" y="4531022"/>
            <a:ext cx="512504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52815" y="4531022"/>
            <a:ext cx="683954" cy="273844"/>
          </a:xfrm>
        </p:spPr>
        <p:txBody>
          <a:bodyPr/>
          <a:lstStyle/>
          <a:p>
            <a:fld id="{BE54A397-6A67-49F4-9BF8-66254E1A4F4B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16663" y="4538839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91963" y="4531022"/>
            <a:ext cx="512504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143124" y="347784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130965" y="4531022"/>
            <a:ext cx="683954" cy="273844"/>
          </a:xfrm>
        </p:spPr>
        <p:txBody>
          <a:bodyPr/>
          <a:lstStyle/>
          <a:p>
            <a:fld id="{63B9FF00-9E0E-45F2-ACED-8D16467E6789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6997" y="4538838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0113" y="4531022"/>
            <a:ext cx="512504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746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3091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0746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97" indent="0">
              <a:buNone/>
              <a:defRPr sz="1100"/>
            </a:lvl2pPr>
            <a:lvl3pPr marL="685595" indent="0">
              <a:buNone/>
              <a:defRPr sz="900"/>
            </a:lvl3pPr>
            <a:lvl4pPr marL="1028392" indent="0">
              <a:buNone/>
              <a:defRPr sz="800"/>
            </a:lvl4pPr>
            <a:lvl5pPr marL="1371188" indent="0">
              <a:buNone/>
              <a:defRPr sz="800"/>
            </a:lvl5pPr>
            <a:lvl6pPr marL="1713986" indent="0">
              <a:buNone/>
              <a:defRPr sz="800"/>
            </a:lvl6pPr>
            <a:lvl7pPr marL="2056783" indent="0">
              <a:buNone/>
              <a:defRPr sz="800"/>
            </a:lvl7pPr>
            <a:lvl8pPr marL="2399580" indent="0">
              <a:buNone/>
              <a:defRPr sz="800"/>
            </a:lvl8pPr>
            <a:lvl9pPr marL="274237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38780" y="4531022"/>
            <a:ext cx="683954" cy="273844"/>
          </a:xfrm>
        </p:spPr>
        <p:txBody>
          <a:bodyPr/>
          <a:lstStyle/>
          <a:p>
            <a:fld id="{65CC3073-BAF1-4C5E-A5EA-D232A0A4E5E5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1705" y="4546654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7928" y="4531022"/>
            <a:ext cx="512504" cy="273844"/>
          </a:xfr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419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7419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7419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70040" y="4531022"/>
            <a:ext cx="683954" cy="273844"/>
          </a:xfrm>
        </p:spPr>
        <p:txBody>
          <a:bodyPr/>
          <a:lstStyle/>
          <a:p>
            <a:fld id="{97CD551B-D9C0-492E-AE5B-185B84E0DEE6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9795" y="4538839"/>
            <a:ext cx="4723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9188" y="4531022"/>
            <a:ext cx="512504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3450" y="4822089"/>
            <a:ext cx="1695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МБОУ лицей </a:t>
            </a:r>
            <a:r>
              <a:rPr lang="ru-RU" sz="9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г.о</a:t>
            </a:r>
            <a:r>
              <a:rPr lang="ru-RU" sz="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 Лобня</a:t>
            </a:r>
            <a:endParaRPr lang="en-US" sz="9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flipH="1">
            <a:off x="-2" y="0"/>
            <a:ext cx="9144002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3124" y="347784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2851" y="1560960"/>
            <a:ext cx="6447501" cy="29105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418CB-5BBC-4615-B37B-F199247FA939}" type="datetime1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144" y="4757669"/>
            <a:ext cx="472320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FA44B79-0CC4-F83D-6D9C-2E1B43F73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6827" t="14868" r="31700" b="10901"/>
          <a:stretch/>
        </p:blipFill>
        <p:spPr>
          <a:xfrm>
            <a:off x="244645" y="187571"/>
            <a:ext cx="784062" cy="78935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gvio8clYJk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isk.yandex.ru/d/ia-7dOFT3K7Ck5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510365" y="4372245"/>
            <a:ext cx="2998669" cy="31943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 марта, 2023г.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4557" y="1770460"/>
            <a:ext cx="7051728" cy="9906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РЕГИОНАЛЬНЫЙ ПЕДАГОГИЧЕСКИЙ СЕМИНАР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«Патриотическое воспитание обучающихся на основе интеграции учебной и внеурочной деятельности»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/>
            </a:r>
            <a:br>
              <a:rPr lang="ru-RU" sz="2000" dirty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314" y="189062"/>
            <a:ext cx="2763456" cy="207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6" y="1636676"/>
            <a:ext cx="2330993" cy="233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82" y="2481768"/>
            <a:ext cx="3041588" cy="2283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15" y="291830"/>
            <a:ext cx="2229255" cy="167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66" y="2588164"/>
            <a:ext cx="2617549" cy="196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4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2446"/>
          <a:stretch/>
        </p:blipFill>
        <p:spPr>
          <a:xfrm>
            <a:off x="341266" y="2675106"/>
            <a:ext cx="3110422" cy="206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57" y="56499"/>
            <a:ext cx="1908213" cy="234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51" y="193655"/>
            <a:ext cx="2597285" cy="1949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1" y="460597"/>
            <a:ext cx="2827101" cy="188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8431" y="2803199"/>
            <a:ext cx="2712837" cy="1808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91" y="2886098"/>
            <a:ext cx="2190345" cy="1642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6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9" y="2285993"/>
            <a:ext cx="3151773" cy="2363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2" y="3639351"/>
            <a:ext cx="1738008" cy="130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63" y="216436"/>
            <a:ext cx="2470825" cy="185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92" y="177525"/>
            <a:ext cx="2391390" cy="1793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53" y="177525"/>
            <a:ext cx="2214664" cy="166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98" y="2036722"/>
            <a:ext cx="1872574" cy="140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90" y="2304227"/>
            <a:ext cx="3031800" cy="227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37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9" y="2641664"/>
            <a:ext cx="2725366" cy="204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7" y="2889572"/>
            <a:ext cx="2642878" cy="198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20" y="223737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62" y="223737"/>
            <a:ext cx="1589863" cy="211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72" y="2712190"/>
            <a:ext cx="2879388" cy="2159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00" y="321014"/>
            <a:ext cx="2918297" cy="218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73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18" y="2250412"/>
            <a:ext cx="3249040" cy="243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1" y="119915"/>
            <a:ext cx="2677729" cy="200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60" y="2405983"/>
            <a:ext cx="3314998" cy="2484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36" y="119915"/>
            <a:ext cx="2711883" cy="2032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8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567323-9D24-2441-F2C4-8926A9E0F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49" y="99465"/>
            <a:ext cx="6407664" cy="4805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8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0623" y="1698015"/>
            <a:ext cx="265329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youtu.be/Kgvio8clYJk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76271" y="1473562"/>
            <a:ext cx="6099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Ссылка на социальную рекламу: «Какие мы, такая и Родина</a:t>
            </a:r>
          </a:p>
        </p:txBody>
      </p:sp>
    </p:spTree>
    <p:extLst>
      <p:ext uri="{BB962C8B-B14F-4D97-AF65-F5344CB8AC3E}">
        <p14:creationId xmlns:p14="http://schemas.microsoft.com/office/powerpoint/2010/main" val="31262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6B3F09-069E-A929-9C28-155E57F5C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568" y="526942"/>
            <a:ext cx="6321139" cy="35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1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510365" y="4372245"/>
            <a:ext cx="2998669" cy="31943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 марта, 2023г.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2821" y="1654223"/>
            <a:ext cx="7051728" cy="990600"/>
          </a:xfrm>
        </p:spPr>
        <p:txBody>
          <a:bodyPr>
            <a:no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20000000000000000000"/>
                <a:ea typeface="+mj-ea"/>
                <a:cs typeface="+mj-cs"/>
              </a:rPr>
              <a:t>«Патриотическое воспитание обучающихся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20000000000000000000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20000000000000000000"/>
                <a:ea typeface="+mj-ea"/>
                <a:cs typeface="+mj-cs"/>
              </a:rPr>
              <a:t>МБОУ лицей»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1">
            <a:extLst>
              <a:ext uri="{FF2B5EF4-FFF2-40B4-BE49-F238E27FC236}">
                <a16:creationId xmlns:a16="http://schemas.microsoft.com/office/drawing/2014/main" xmlns="" id="{428CD615-A31C-DFF9-E613-9A8D31CF873F}"/>
              </a:ext>
            </a:extLst>
          </p:cNvPr>
          <p:cNvSpPr txBox="1">
            <a:spLocks/>
          </p:cNvSpPr>
          <p:nvPr/>
        </p:nvSpPr>
        <p:spPr>
          <a:xfrm>
            <a:off x="3758338" y="3426737"/>
            <a:ext cx="5222931" cy="690535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2060"/>
                </a:solidFill>
              </a:rPr>
              <a:t>Заместитель директора по учебно-воспитательной работе</a:t>
            </a:r>
          </a:p>
          <a:p>
            <a:r>
              <a:rPr lang="ru-RU" dirty="0">
                <a:solidFill>
                  <a:srgbClr val="002060"/>
                </a:solidFill>
              </a:rPr>
              <a:t>Калюжная Анна Германовна</a:t>
            </a:r>
          </a:p>
        </p:txBody>
      </p:sp>
    </p:spTree>
    <p:extLst>
      <p:ext uri="{BB962C8B-B14F-4D97-AF65-F5344CB8AC3E}">
        <p14:creationId xmlns:p14="http://schemas.microsoft.com/office/powerpoint/2010/main" val="39773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062691-828D-5297-2E5A-B18F29D18B38}"/>
              </a:ext>
            </a:extLst>
          </p:cNvPr>
          <p:cNvSpPr txBox="1"/>
          <p:nvPr/>
        </p:nvSpPr>
        <p:spPr>
          <a:xfrm>
            <a:off x="2394489" y="123986"/>
            <a:ext cx="6222568" cy="1773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Современный национальный воспитательный идеал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это высоконравственный, творческий, компетентный гражданин России, принимающий судьбу Отечества как свою личную, осознающий ответственность за настоящее и будущее своей страны, укорененный в духовных и культурных традициях многонационального народа Российской Федерации».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1E6925-B6D4-A08A-467C-D7BEF28BB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60" y="2150048"/>
            <a:ext cx="3549797" cy="2662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0EE1C4-783F-57C0-4FFF-93C67C6B4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1" y="2176097"/>
            <a:ext cx="3730613" cy="26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2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F8DCA1E-5E6C-0D65-FACB-860C9A409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232618"/>
            <a:ext cx="6245817" cy="467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85" y="107004"/>
            <a:ext cx="1815084" cy="136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 b="25295"/>
          <a:stretch/>
        </p:blipFill>
        <p:spPr>
          <a:xfrm>
            <a:off x="2201584" y="2215560"/>
            <a:ext cx="1388772" cy="145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17" y="3848172"/>
            <a:ext cx="1504482" cy="1131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20243"/>
          <a:stretch/>
        </p:blipFill>
        <p:spPr>
          <a:xfrm>
            <a:off x="216066" y="2215560"/>
            <a:ext cx="1737651" cy="125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7" y="3698316"/>
            <a:ext cx="1333988" cy="100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66" y="528784"/>
            <a:ext cx="1941461" cy="145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17">
            <a:extLst>
              <a:ext uri="{FF2B5EF4-FFF2-40B4-BE49-F238E27FC236}">
                <a16:creationId xmlns:a16="http://schemas.microsoft.com/office/drawing/2014/main" xmlns="" id="{AFABFFB7-A408-3550-518A-8E08C3891B2B}"/>
              </a:ext>
            </a:extLst>
          </p:cNvPr>
          <p:cNvSpPr/>
          <p:nvPr/>
        </p:nvSpPr>
        <p:spPr>
          <a:xfrm>
            <a:off x="118789" y="1579392"/>
            <a:ext cx="2912880" cy="404892"/>
          </a:xfrm>
          <a:prstGeom prst="roundRect">
            <a:avLst/>
          </a:prstGeom>
          <a:solidFill>
            <a:srgbClr val="D2E4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Масленичный разгуляй в лицее!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17">
            <a:extLst>
              <a:ext uri="{FF2B5EF4-FFF2-40B4-BE49-F238E27FC236}">
                <a16:creationId xmlns:a16="http://schemas.microsoft.com/office/drawing/2014/main" xmlns="" id="{AFABFFB7-A408-3550-518A-8E08C3891B2B}"/>
              </a:ext>
            </a:extLst>
          </p:cNvPr>
          <p:cNvSpPr/>
          <p:nvPr/>
        </p:nvSpPr>
        <p:spPr>
          <a:xfrm>
            <a:off x="6588671" y="2666945"/>
            <a:ext cx="2464222" cy="404892"/>
          </a:xfrm>
          <a:prstGeom prst="roundRect">
            <a:avLst/>
          </a:prstGeom>
          <a:solidFill>
            <a:srgbClr val="D2E4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Туристический слёт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66" y="2815455"/>
            <a:ext cx="2648582" cy="176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990" y="165909"/>
            <a:ext cx="3300285" cy="220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71" y="3372683"/>
            <a:ext cx="2210604" cy="147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CD9977-6464-B2AA-DA1F-EBBDF562B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083" y="-93312"/>
            <a:ext cx="3625627" cy="36256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9EC284-C982-A9F7-B0A2-C55B01AF2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13381"/>
          <a:stretch/>
        </p:blipFill>
        <p:spPr>
          <a:xfrm>
            <a:off x="135567" y="1243507"/>
            <a:ext cx="2282169" cy="237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17">
            <a:extLst>
              <a:ext uri="{FF2B5EF4-FFF2-40B4-BE49-F238E27FC236}">
                <a16:creationId xmlns:a16="http://schemas.microsoft.com/office/drawing/2014/main" xmlns="" id="{AFABFFB7-A408-3550-518A-8E08C3891B2B}"/>
              </a:ext>
            </a:extLst>
          </p:cNvPr>
          <p:cNvSpPr/>
          <p:nvPr/>
        </p:nvSpPr>
        <p:spPr>
          <a:xfrm>
            <a:off x="61993" y="3759682"/>
            <a:ext cx="2169417" cy="747443"/>
          </a:xfrm>
          <a:prstGeom prst="roundRect">
            <a:avLst/>
          </a:prstGeom>
          <a:solidFill>
            <a:srgbClr val="D2E4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Экологические акции «Наш лес», «Лес Победы» и др. </a:t>
            </a:r>
          </a:p>
        </p:txBody>
      </p:sp>
      <p:sp>
        <p:nvSpPr>
          <p:cNvPr id="10" name="Скругленный прямоугольник 11">
            <a:extLst>
              <a:ext uri="{FF2B5EF4-FFF2-40B4-BE49-F238E27FC236}">
                <a16:creationId xmlns:a16="http://schemas.microsoft.com/office/drawing/2014/main" xmlns="" id="{908FE6E5-72D3-6D60-9F26-8AB330B858A4}"/>
              </a:ext>
            </a:extLst>
          </p:cNvPr>
          <p:cNvSpPr/>
          <p:nvPr/>
        </p:nvSpPr>
        <p:spPr>
          <a:xfrm>
            <a:off x="2627936" y="3192650"/>
            <a:ext cx="3245922" cy="1890793"/>
          </a:xfrm>
          <a:prstGeom prst="roundRect">
            <a:avLst/>
          </a:prstGeom>
          <a:solidFill>
            <a:srgbClr val="D2E4F2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Лицеисты вместе с родителями и учителями ежегодно принимают участие в патриотических мероприятиях и акциях. Посещают митинги и парады, присоединяются к городским легкоатлетическим пробегам, поддерживают   Всероссийскую акцию «Бессмертный полк» и др.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24EE53A-571F-35EC-3208-22E5162FB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29" y="178079"/>
            <a:ext cx="2829707" cy="212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6">
            <a:extLst>
              <a:ext uri="{FF2B5EF4-FFF2-40B4-BE49-F238E27FC236}">
                <a16:creationId xmlns:a16="http://schemas.microsoft.com/office/drawing/2014/main" xmlns="" id="{0DE89BFA-F81B-06DD-8343-1C22084FE6FD}"/>
              </a:ext>
            </a:extLst>
          </p:cNvPr>
          <p:cNvSpPr/>
          <p:nvPr/>
        </p:nvSpPr>
        <p:spPr>
          <a:xfrm>
            <a:off x="6084057" y="2453728"/>
            <a:ext cx="2754826" cy="2511693"/>
          </a:xfrm>
          <a:prstGeom prst="roundRect">
            <a:avLst/>
          </a:prstGeom>
          <a:solidFill>
            <a:srgbClr val="E1EEF7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Внешкольные мероприятия помогают школьнику расширить свой кругозор, получить новые знания об окружающей его социальной, культурной, природной среде, научиться уважительно и бережно относиться к ней, приобрести важный опыт социально одобряемого поведения в различных внешкольных ситуациях.</a:t>
            </a:r>
          </a:p>
        </p:txBody>
      </p:sp>
    </p:spTree>
    <p:extLst>
      <p:ext uri="{BB962C8B-B14F-4D97-AF65-F5344CB8AC3E}">
        <p14:creationId xmlns:p14="http://schemas.microsoft.com/office/powerpoint/2010/main" val="274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7">
            <a:extLst>
              <a:ext uri="{FF2B5EF4-FFF2-40B4-BE49-F238E27FC236}">
                <a16:creationId xmlns:a16="http://schemas.microsoft.com/office/drawing/2014/main" xmlns="" id="{221B5382-D243-C4DA-12FD-B98E059CD8B3}"/>
              </a:ext>
            </a:extLst>
          </p:cNvPr>
          <p:cNvSpPr/>
          <p:nvPr/>
        </p:nvSpPr>
        <p:spPr>
          <a:xfrm>
            <a:off x="2417736" y="145299"/>
            <a:ext cx="6346556" cy="394686"/>
          </a:xfrm>
          <a:prstGeom prst="roundRect">
            <a:avLst/>
          </a:prstGeom>
          <a:solidFill>
            <a:srgbClr val="E1EEF7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Проект патриотических экскурсионных поездок «Города-герои»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84834" y="624784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600" b="1" dirty="0">
              <a:solidFill>
                <a:srgbClr val="002060"/>
              </a:solidFill>
            </a:endParaRPr>
          </a:p>
          <a:p>
            <a:pPr algn="ctr"/>
            <a:r>
              <a:rPr lang="en-US" sz="1600" b="1" dirty="0">
                <a:solidFill>
                  <a:srgbClr val="002060"/>
                </a:solidFill>
                <a:hlinkClick r:id="rId2"/>
              </a:rPr>
              <a:t>https://disk.yandex.ru/d/ia-7dOFT3K7Ck5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0" y="3151761"/>
            <a:ext cx="2124580" cy="159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31" y="2686482"/>
            <a:ext cx="2937057" cy="2204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75" y="408036"/>
            <a:ext cx="2684370" cy="201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80" y="688723"/>
            <a:ext cx="2576209" cy="144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9" y="1070043"/>
            <a:ext cx="2632951" cy="197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331" y="2574172"/>
            <a:ext cx="2696106" cy="198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17">
            <a:extLst>
              <a:ext uri="{FF2B5EF4-FFF2-40B4-BE49-F238E27FC236}">
                <a16:creationId xmlns:a16="http://schemas.microsoft.com/office/drawing/2014/main" xmlns="" id="{AFABFFB7-A408-3550-518A-8E08C3891B2B}"/>
              </a:ext>
            </a:extLst>
          </p:cNvPr>
          <p:cNvSpPr/>
          <p:nvPr/>
        </p:nvSpPr>
        <p:spPr>
          <a:xfrm>
            <a:off x="1371600" y="201275"/>
            <a:ext cx="1711857" cy="585789"/>
          </a:xfrm>
          <a:prstGeom prst="roundRect">
            <a:avLst/>
          </a:prstGeom>
          <a:solidFill>
            <a:srgbClr val="D2E4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Ура! Экскурсия!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237838-EADE-2D92-0C5B-E0F36AF20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r="9104" b="22799"/>
          <a:stretch/>
        </p:blipFill>
        <p:spPr>
          <a:xfrm>
            <a:off x="436993" y="1167054"/>
            <a:ext cx="2718697" cy="155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17">
            <a:extLst>
              <a:ext uri="{FF2B5EF4-FFF2-40B4-BE49-F238E27FC236}">
                <a16:creationId xmlns:a16="http://schemas.microsoft.com/office/drawing/2014/main" xmlns="" id="{AFABFFB7-A408-3550-518A-8E08C3891B2B}"/>
              </a:ext>
            </a:extLst>
          </p:cNvPr>
          <p:cNvSpPr/>
          <p:nvPr/>
        </p:nvSpPr>
        <p:spPr>
          <a:xfrm>
            <a:off x="1180675" y="150721"/>
            <a:ext cx="2233734" cy="501031"/>
          </a:xfrm>
          <a:prstGeom prst="roundRect">
            <a:avLst/>
          </a:prstGeom>
          <a:solidFill>
            <a:srgbClr val="D2E4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«Разговор о важном»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4829" r="2721" b="4502"/>
          <a:stretch/>
        </p:blipFill>
        <p:spPr>
          <a:xfrm>
            <a:off x="3725694" y="340468"/>
            <a:ext cx="4970834" cy="1985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96" y="3025227"/>
            <a:ext cx="2957208" cy="166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833" y="2582488"/>
            <a:ext cx="2080408" cy="116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0" y="3185291"/>
            <a:ext cx="2672651" cy="1503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9"/>
          <a:stretch/>
        </p:blipFill>
        <p:spPr>
          <a:xfrm>
            <a:off x="3480816" y="3936974"/>
            <a:ext cx="1890441" cy="104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7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Другая 1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2060"/>
      </a:accent1>
      <a:accent2>
        <a:srgbClr val="00B050"/>
      </a:accent2>
      <a:accent3>
        <a:srgbClr val="00B050"/>
      </a:accent3>
      <a:accent4>
        <a:srgbClr val="000000"/>
      </a:accent4>
      <a:accent5>
        <a:srgbClr val="FFFF00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20000000000000000000"/>
        <a:ea typeface=""/>
        <a:cs typeface=""/>
        <a:font script="Jpan" typeface="メイリオ"/>
        <a:font script="Hang" typeface="Malgun Gothic"/>
        <a:font script="Hans" typeface="方正姚体"/>
        <a:font script="Hant" typeface="Microsoft JhengHei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20000000000000000000"/>
        <a:ea typeface=""/>
        <a:cs typeface=""/>
        <a:font script="Jpan" typeface="メイリオ"/>
        <a:font script="Hang" typeface="HY그래픽M"/>
        <a:font script="Hans" typeface="华文新魏"/>
        <a:font script="Hant" typeface="Microsoft JhengHei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194</Words>
  <Application>Microsoft Office PowerPoint</Application>
  <PresentationFormat>Экран (16:9)</PresentationFormat>
  <Paragraphs>19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Candara</vt:lpstr>
      <vt:lpstr>Times New Roman</vt:lpstr>
      <vt:lpstr>Trebuchet MS</vt:lpstr>
      <vt:lpstr>Wingdings 3</vt:lpstr>
      <vt:lpstr>Аспект</vt:lpstr>
      <vt:lpstr>РЕГИОНАЛЬНЫЙ ПЕДАГОГИЧЕСКИЙ СЕМИНАР  «Патриотическое воспитание обучающихся на основе интеграции учебной и внеурочной деятельности»  </vt:lpstr>
      <vt:lpstr>«Патриотическое воспитание обучающихся  МБОУ лицей»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AnnaGerm87@gmail.com</dc:creator>
  <cp:lastModifiedBy>anchen</cp:lastModifiedBy>
  <cp:revision>25</cp:revision>
  <dcterms:created xsi:type="dcterms:W3CDTF">2022-08-23T15:19:42Z</dcterms:created>
  <dcterms:modified xsi:type="dcterms:W3CDTF">2023-03-03T14:11:47Z</dcterms:modified>
  <cp:version>0906.0100.01</cp:version>
</cp:coreProperties>
</file>