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6" r:id="rId3"/>
    <p:sldId id="259" r:id="rId4"/>
    <p:sldId id="266" r:id="rId5"/>
    <p:sldId id="263" r:id="rId6"/>
    <p:sldId id="264" r:id="rId7"/>
    <p:sldId id="267" r:id="rId8"/>
    <p:sldId id="260" r:id="rId9"/>
    <p:sldId id="261" r:id="rId10"/>
    <p:sldId id="262" r:id="rId11"/>
    <p:sldId id="265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B2B3A-3844-4BDC-8C3E-0F96EA3DD604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C6ADB-B790-4FDD-B4A7-BBA9EC13F3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ADB-B790-4FDD-B4A7-BBA9EC13F3A6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ADB-B790-4FDD-B4A7-BBA9EC13F3A6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ADB-B790-4FDD-B4A7-BBA9EC13F3A6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ADB-B790-4FDD-B4A7-BBA9EC13F3A6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ADB-B790-4FDD-B4A7-BBA9EC13F3A6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ADB-B790-4FDD-B4A7-BBA9EC13F3A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ADB-B790-4FDD-B4A7-BBA9EC13F3A6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ADB-B790-4FDD-B4A7-BBA9EC13F3A6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ADB-B790-4FDD-B4A7-BBA9EC13F3A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ADB-B790-4FDD-B4A7-BBA9EC13F3A6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ADB-B790-4FDD-B4A7-BBA9EC13F3A6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ADB-B790-4FDD-B4A7-BBA9EC13F3A6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ADB-B790-4FDD-B4A7-BBA9EC13F3A6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879C-BE89-40A7-A49F-DA5A9A71C00C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858E-D097-4CAC-9BA4-35C1C8AA9E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879C-BE89-40A7-A49F-DA5A9A71C00C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858E-D097-4CAC-9BA4-35C1C8AA9E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879C-BE89-40A7-A49F-DA5A9A71C00C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858E-D097-4CAC-9BA4-35C1C8AA9E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879C-BE89-40A7-A49F-DA5A9A71C00C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858E-D097-4CAC-9BA4-35C1C8AA9E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879C-BE89-40A7-A49F-DA5A9A71C00C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858E-D097-4CAC-9BA4-35C1C8AA9E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879C-BE89-40A7-A49F-DA5A9A71C00C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858E-D097-4CAC-9BA4-35C1C8AA9E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879C-BE89-40A7-A49F-DA5A9A71C00C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858E-D097-4CAC-9BA4-35C1C8AA9E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879C-BE89-40A7-A49F-DA5A9A71C00C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858E-D097-4CAC-9BA4-35C1C8AA9E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879C-BE89-40A7-A49F-DA5A9A71C00C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858E-D097-4CAC-9BA4-35C1C8AA9E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879C-BE89-40A7-A49F-DA5A9A71C00C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858E-D097-4CAC-9BA4-35C1C8AA9E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879C-BE89-40A7-A49F-DA5A9A71C00C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858E-D097-4CAC-9BA4-35C1C8AA9E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A879C-BE89-40A7-A49F-DA5A9A71C00C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858E-D097-4CAC-9BA4-35C1C8AA9E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560840" cy="3505944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«Язык – это не генетический подарок, это социальный подарок. Изучая новый язык, вы становитесь членом клуба – сообщества посетителей этого языка.»</a:t>
            </a:r>
          </a:p>
          <a:p>
            <a:pPr algn="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Френк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Смит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 descr="D:\w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05971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560840" cy="5544616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Принципы работы</a:t>
            </a:r>
          </a:p>
          <a:p>
            <a:pPr algn="l"/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Связь теории с практикой, обучения с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жизнью;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Сочетание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обучения и воспитания с развитием активности, самодеятельности и инициативы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обучающихся;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Учет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возрастных и индивидуальных особенностей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личности;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Единство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обучения, воспитания 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развития;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Увлекательность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и новизна.</a:t>
            </a:r>
          </a:p>
        </p:txBody>
      </p:sp>
      <p:pic>
        <p:nvPicPr>
          <p:cNvPr id="6" name="Picture 2" descr="D:\w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05971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560840" cy="5544616"/>
          </a:xfrm>
        </p:spPr>
        <p:txBody>
          <a:bodyPr>
            <a:normAutofit fontScale="85000" lnSpcReduction="20000"/>
          </a:bodyPr>
          <a:lstStyle/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НАПРАВЛЕНИЕ И ФОРМАТ РАБОТЫ</a:t>
            </a:r>
          </a:p>
          <a:p>
            <a:pPr algn="l"/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CE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BB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организует: 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переписку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 зарубежными школьниками;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изучение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правил оформления и написания разных видов писем;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участие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обучающихся в городских викторинах и конкурсах;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участие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членов клуба  в мероприятиях согласно  утверждённому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плану;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проведение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тематических заседаний CE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BB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согласно утвержденному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плану;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организация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 различных мероприятий (праздников, конкурсов, спектаклей, литературных гостиных и пр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.);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развитие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межшкольного сотрудничества через организацию совместных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мероприятий;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общение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 англо-говорящими сверстниками посредством сети Интернет.</a:t>
            </a:r>
          </a:p>
        </p:txBody>
      </p:sp>
      <p:pic>
        <p:nvPicPr>
          <p:cNvPr id="6" name="Picture 2" descr="D:\w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05971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560840" cy="554461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СОДЕРЖАНИЕ И ФОРМЫ РАБОТЫ</a:t>
            </a:r>
          </a:p>
          <a:p>
            <a:pPr algn="l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организация экскурсий, походов, поездок;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проведение встреч с носителями языка;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выпуск стенгазет, подготовка и проведение устных журналов, литературных гостиных, викторин, конкурсов;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постановка спектаклей, участие в различных конкурсах и олимпиадах.</a:t>
            </a:r>
          </a:p>
        </p:txBody>
      </p:sp>
      <p:pic>
        <p:nvPicPr>
          <p:cNvPr id="6" name="Picture 2" descr="D:\w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05971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560840" cy="554461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НАПРАВЛЕНИЯ РАБОТЫ ПО СЕКЦИЯМ</a:t>
            </a:r>
          </a:p>
          <a:p>
            <a:pPr algn="l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n-US" alt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	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Секция «Юный исследователь» </a:t>
            </a:r>
          </a:p>
          <a:p>
            <a:pPr algn="l"/>
            <a:r>
              <a:rPr lang="en-US" alt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	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Секция «Интеллектуал»</a:t>
            </a:r>
            <a:endParaRPr lang="ru-RU" altLang="ru-RU" sz="28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alt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	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Секция «Литературная гостиная» </a:t>
            </a:r>
          </a:p>
          <a:p>
            <a:pPr algn="l"/>
            <a:r>
              <a:rPr lang="en-US" alt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	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Секция «Театральная»</a:t>
            </a:r>
            <a:endParaRPr lang="ru-RU" altLang="ru-RU" sz="28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alt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	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Секция «Страноведческая»</a:t>
            </a:r>
            <a:endParaRPr lang="ru-RU" altLang="ru-RU" sz="28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alt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	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Секция «Краеведческая»</a:t>
            </a:r>
            <a:endParaRPr lang="ru-RU" altLang="ru-RU" sz="28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altLang="ru-RU" sz="28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pic>
        <p:nvPicPr>
          <p:cNvPr id="6" name="Picture 2" descr="D:\w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05971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560840" cy="554461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ВЫВОД</a:t>
            </a:r>
          </a:p>
          <a:p>
            <a:pPr algn="l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Создание Английского клуба в школе позволяет сконцентрировать всю внеурочную работу по английскому языку в рамках этого клуба. Она создает условия для развития творческих способностей, для общения, самовыражения, самоутверждения школьников и предоставляет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</a:rPr>
              <a:t>им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</a:rPr>
              <a:t> большие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возможности для осуществления активного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отдыха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</a:rPr>
              <a:t>и путешествий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altLang="ru-RU" sz="28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pic>
        <p:nvPicPr>
          <p:cNvPr id="6" name="Picture 2" descr="D:\w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05971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задания и тесты\Фото\IMG_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7699328" cy="5774235"/>
          </a:xfrm>
          <a:prstGeom prst="rect">
            <a:avLst/>
          </a:prstGeom>
          <a:noFill/>
        </p:spPr>
      </p:pic>
      <p:pic>
        <p:nvPicPr>
          <p:cNvPr id="6" name="Picture 2" descr="D:\w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05971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Взять с собой\фото клуб\IMG_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7524651" cy="5643234"/>
          </a:xfrm>
          <a:prstGeom prst="rect">
            <a:avLst/>
          </a:prstGeom>
          <a:noFill/>
        </p:spPr>
      </p:pic>
      <p:pic>
        <p:nvPicPr>
          <p:cNvPr id="6" name="Picture 2" descr="D:\w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05971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w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059711" cy="1152128"/>
          </a:xfrm>
          <a:prstGeom prst="rect">
            <a:avLst/>
          </a:prstGeom>
          <a:noFill/>
        </p:spPr>
      </p:pic>
      <p:pic>
        <p:nvPicPr>
          <p:cNvPr id="1026" name="Picture 2" descr="F:\Взять с собой\Мероприятия2015\6 класс 2015\Английский\yBkH-DgaPv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08720"/>
            <a:ext cx="3206750" cy="4997450"/>
          </a:xfrm>
          <a:prstGeom prst="rect">
            <a:avLst/>
          </a:prstGeom>
          <a:noFill/>
        </p:spPr>
      </p:pic>
      <p:pic>
        <p:nvPicPr>
          <p:cNvPr id="1027" name="Picture 3" descr="F:\Взять с собой\Мероприятия2015\6 класс 2015\проект Костиной Александрины\Праздн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620688"/>
            <a:ext cx="2963438" cy="3014464"/>
          </a:xfrm>
          <a:prstGeom prst="rect">
            <a:avLst/>
          </a:prstGeom>
          <a:noFill/>
        </p:spPr>
      </p:pic>
      <p:pic>
        <p:nvPicPr>
          <p:cNvPr id="1028" name="Picture 4" descr="F:\все презентации\ПРЕЗЕНТАЦИИ\фото 11а\фотки\IMG_12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429000"/>
            <a:ext cx="5188668" cy="2920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5144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Franklin Gothic Medium" pitchFamily="34" charset="0"/>
              </a:rPr>
              <a:t>Английский Клуб «</a:t>
            </a:r>
            <a:r>
              <a:rPr lang="ru-RU" b="1" dirty="0" err="1" smtClean="0">
                <a:latin typeface="Franklin Gothic Medium" pitchFamily="34" charset="0"/>
              </a:rPr>
              <a:t>Биг</a:t>
            </a:r>
            <a:r>
              <a:rPr lang="ru-RU" b="1" dirty="0" smtClean="0">
                <a:latin typeface="Franklin Gothic Medium" pitchFamily="34" charset="0"/>
              </a:rPr>
              <a:t> Бен»</a:t>
            </a:r>
            <a:endParaRPr lang="ru-RU" b="1" dirty="0">
              <a:latin typeface="Franklin Gothic Medium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149080"/>
            <a:ext cx="8280920" cy="3505944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«Учись, играя, в «Английском клубе «</a:t>
            </a:r>
            <a:r>
              <a:rPr lang="ru-RU" sz="3600" b="1" i="1" dirty="0" err="1">
                <a:solidFill>
                  <a:schemeClr val="accent2">
                    <a:lumMod val="50000"/>
                  </a:schemeClr>
                </a:solidFill>
              </a:rPr>
              <a:t>Биг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 Бен»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“Learn and play in “English Club “Big Ben”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D:\w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060848"/>
            <a:ext cx="1722031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560840" cy="5544616"/>
          </a:xfrm>
        </p:spPr>
        <p:txBody>
          <a:bodyPr>
            <a:normAutofit/>
          </a:bodyPr>
          <a:lstStyle/>
          <a:p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Устав клуба</a:t>
            </a:r>
            <a:endParaRPr lang="en-US" sz="19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Общие положения</a:t>
            </a: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Клуб любителей английского языка  является добровольным, самоуправляемым объединением, созданным по инициативе обучающихся МБОУ Лицей г. Лобни, объединившихся на основе общности интересов для реализации общих целей. Полное официальное наименование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клуба «Английский Клуб 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Big Ben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», именуемый в дальнейшем «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». Клуб осуществляет свою деятельность в МБОУ Лицей г. Лобни.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строит свою деятельность на основе принципов равноправия своих членов, гласности, добровольности и самоуправления.</a:t>
            </a: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Заседания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проводятся в течение учебного года не реже одного раза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неделю.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Руководство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осуществляет Совет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под руководством учителя английского языка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По окончании учебного года учитель отчитывается о деятельности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на заседании Методического Совета.</a:t>
            </a: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Отчет членов Совета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о работе клуба носит публичный характер: представляется в виде презентаций, открытых мероприятий, спектаклей, а также в альбоме «История клуба любителей английского языка».</a:t>
            </a: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CE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BB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вправе иметь собственную атрибутику: девиз, герб, эмблему.</a:t>
            </a:r>
          </a:p>
        </p:txBody>
      </p:sp>
      <p:pic>
        <p:nvPicPr>
          <p:cNvPr id="6" name="Picture 2" descr="D:\w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05971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560840" cy="554461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ОРГАНЫ УПРАВЛЕНИЯ КЛУБОМ</a:t>
            </a:r>
          </a:p>
          <a:p>
            <a:pPr algn="l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Органами управления  CEBB  являются Общее Собрание и Совет CE</a:t>
            </a:r>
            <a:r>
              <a:rPr lang="en-US" sz="2000" dirty="0">
                <a:solidFill>
                  <a:schemeClr val="tx1"/>
                </a:solidFill>
              </a:rPr>
              <a:t>BB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К компетенции Общего Собрания относится: внесение изменений и дополнений в устав Клуба; определение приоритетных направлений деятельности Клуба.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Постоянно действующим руководящим органом CE</a:t>
            </a:r>
            <a:r>
              <a:rPr lang="en-US" sz="2000" dirty="0">
                <a:solidFill>
                  <a:schemeClr val="tx1"/>
                </a:solidFill>
              </a:rPr>
              <a:t>BB</a:t>
            </a:r>
            <a:r>
              <a:rPr lang="ru-RU" sz="2000" dirty="0">
                <a:solidFill>
                  <a:schemeClr val="tx1"/>
                </a:solidFill>
              </a:rPr>
              <a:t> является Совет, в который входят преподаватель английского языка МБОУ лицей   гг.Лобни, </a:t>
            </a:r>
            <a:r>
              <a:rPr lang="ru-RU" sz="2000" dirty="0" err="1">
                <a:solidFill>
                  <a:schemeClr val="tx1"/>
                </a:solidFill>
              </a:rPr>
              <a:t>Щеглеватых</a:t>
            </a:r>
            <a:r>
              <a:rPr lang="ru-RU" sz="2000" dirty="0">
                <a:solidFill>
                  <a:schemeClr val="tx1"/>
                </a:solidFill>
              </a:rPr>
              <a:t> Е.И. и учащиеся  </a:t>
            </a:r>
            <a:r>
              <a:rPr lang="ru-RU" sz="2000" dirty="0" smtClean="0">
                <a:solidFill>
                  <a:schemeClr val="tx1"/>
                </a:solidFill>
              </a:rPr>
              <a:t>7-11 классов в количестве </a:t>
            </a:r>
            <a:r>
              <a:rPr lang="ru-RU" sz="2000" dirty="0">
                <a:solidFill>
                  <a:schemeClr val="tx1"/>
                </a:solidFill>
              </a:rPr>
              <a:t>5 человек. Совет CE</a:t>
            </a:r>
            <a:r>
              <a:rPr lang="en-US" sz="2000" dirty="0">
                <a:solidFill>
                  <a:schemeClr val="tx1"/>
                </a:solidFill>
              </a:rPr>
              <a:t>BB</a:t>
            </a:r>
            <a:r>
              <a:rPr lang="ru-RU" sz="2000" dirty="0">
                <a:solidFill>
                  <a:schemeClr val="tx1"/>
                </a:solidFill>
              </a:rPr>
              <a:t> созывает Собрание, готовит документы и материалы; организует работу по выполнению решений, принятых Собранием; решает иные вопросы, если они не отнесены к компетенции Собрания.</a:t>
            </a:r>
          </a:p>
        </p:txBody>
      </p:sp>
      <p:pic>
        <p:nvPicPr>
          <p:cNvPr id="6" name="Picture 2" descr="D:\w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05971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560840" cy="5544616"/>
          </a:xfrm>
        </p:spPr>
        <p:txBody>
          <a:bodyPr>
            <a:normAutofit fontScale="92500" lnSpcReduction="10000"/>
          </a:bodyPr>
          <a:lstStyle/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ЧЛЕНЫ </a:t>
            </a:r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</a:rPr>
              <a:t> CEBB</a:t>
            </a:r>
            <a:endParaRPr lang="ru-RU" sz="36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Членами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могут быть обучающиеся МБОУ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Лицея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г. Лобни, любящие английский язык и разделяющие цели и задачи клуба, выполняющие требования настоящего Устава, принимающие участие в деятельности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клуба.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Прием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 члены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осуществляется на его заседаниях в течение учебного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года.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Членство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и выход из него являются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добровольными.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Руководство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осуществляется Советом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Picture 2" descr="D:\w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05971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560840" cy="5544616"/>
          </a:xfrm>
        </p:spPr>
        <p:txBody>
          <a:bodyPr>
            <a:normAutofit fontScale="85000" lnSpcReduction="20000"/>
          </a:bodyPr>
          <a:lstStyle/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ЧЛЕНЫ </a:t>
            </a:r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</a:rPr>
              <a:t> CEBB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 ИМЕЮТ ПРАВО</a:t>
            </a:r>
          </a:p>
          <a:p>
            <a:pPr algn="l"/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Избирать и быть избранным в совет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Участвовать в рассмотрении и решении вопросов деятельности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Вносить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на рассмотрение Совета предложения по осуществлению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целей;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Получать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необходимую информацию о работе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Получать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помощь и консультации в осуществлении уставных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целей;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Участвовать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 проводимых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мероприятиях;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Приглашать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на проводимые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CEBB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мероприятия лиц, выразивших поддержку целям данного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мероприятия.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Член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Организации имеет право выйти из нее.</a:t>
            </a:r>
          </a:p>
        </p:txBody>
      </p:sp>
      <p:pic>
        <p:nvPicPr>
          <p:cNvPr id="6" name="Picture 2" descr="D:\w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05971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560840" cy="554461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СОВЕТ КЛУБА</a:t>
            </a:r>
          </a:p>
          <a:p>
            <a:pPr algn="l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Президент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клуба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Секретарь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клуба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Члены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совета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 descr="D:\w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05971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560840" cy="381642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Цель</a:t>
            </a:r>
          </a:p>
          <a:p>
            <a:endParaRPr lang="ru-RU" sz="4000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Использование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английского языка  как средства общения в диалоге культур и  формирование у учащихся навыков свободного языкового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самовыражения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 descr="D:\w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05971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560840" cy="5544616"/>
          </a:xfrm>
        </p:spPr>
        <p:txBody>
          <a:bodyPr>
            <a:normAutofit fontScale="62500" lnSpcReduction="20000"/>
          </a:bodyPr>
          <a:lstStyle/>
          <a:p>
            <a:r>
              <a:rPr lang="ru-RU" sz="5800" i="1" dirty="0" smtClean="0">
                <a:solidFill>
                  <a:schemeClr val="accent2">
                    <a:lumMod val="50000"/>
                  </a:schemeClr>
                </a:solidFill>
              </a:rPr>
              <a:t>Задачи</a:t>
            </a:r>
          </a:p>
          <a:p>
            <a:pPr algn="l"/>
            <a:endParaRPr lang="ru-RU" sz="4000" b="1" dirty="0" smtClean="0"/>
          </a:p>
          <a:p>
            <a:pPr algn="l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Практические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совершенствование умений и навыков во всех видах речевой деятельности; организация совместного досуга своих членов (клубные мероприятия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algn="l"/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Развивающие задачи: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знакомство с культурой, бытом и традициями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англоговорящих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стран, развитие творческих и познавательных способностей обучающихся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l"/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Воспитательные задачи: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воспитание культуры межличностного общения и потребности в практическом использовании английского языка.</a:t>
            </a:r>
          </a:p>
        </p:txBody>
      </p:sp>
      <p:pic>
        <p:nvPicPr>
          <p:cNvPr id="6" name="Picture 2" descr="D:\w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05971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585</Words>
  <Application>Microsoft Office PowerPoint</Application>
  <PresentationFormat>Экран (4:3)</PresentationFormat>
  <Paragraphs>99</Paragraphs>
  <Slides>17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Английский Клуб «Биг Бен»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Английский Клуб «Биг Бен»</dc:title>
  <dc:creator>user</dc:creator>
  <cp:lastModifiedBy>user</cp:lastModifiedBy>
  <cp:revision>29</cp:revision>
  <dcterms:created xsi:type="dcterms:W3CDTF">2015-11-04T13:36:37Z</dcterms:created>
  <dcterms:modified xsi:type="dcterms:W3CDTF">2015-11-05T16:05:13Z</dcterms:modified>
</cp:coreProperties>
</file>