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comments/comment1.xml" ContentType="application/vnd.openxmlformats-officedocument.presentationml.comments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0" r:id="rId23"/>
    <p:sldId id="287" r:id="rId24"/>
    <p:sldId id="284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278" r:id="rId33"/>
    <p:sldId id="293" r:id="rId34"/>
    <p:sldId id="294" r:id="rId35"/>
    <p:sldId id="295" r:id="rId36"/>
    <p:sldId id="296" r:id="rId37"/>
    <p:sldId id="299" r:id="rId38"/>
    <p:sldId id="300" r:id="rId39"/>
    <p:sldId id="301" r:id="rId40"/>
    <p:sldId id="297" r:id="rId41"/>
    <p:sldId id="298" r:id="rId42"/>
    <p:sldId id="302" r:id="rId43"/>
    <p:sldId id="303" r:id="rId44"/>
    <p:sldId id="304" r:id="rId45"/>
    <p:sldId id="279" r:id="rId46"/>
    <p:sldId id="283" r:id="rId47"/>
    <p:sldId id="280" r:id="rId48"/>
    <p:sldId id="281" r:id="rId49"/>
    <p:sldId id="282" r:id="rId50"/>
    <p:sldId id="305" r:id="rId51"/>
    <p:sldId id="306" r:id="rId52"/>
    <p:sldId id="307" r:id="rId53"/>
    <p:sldId id="308" r:id="rId54"/>
    <p:sldId id="309" r:id="rId55"/>
    <p:sldId id="312" r:id="rId56"/>
    <p:sldId id="310" r:id="rId57"/>
    <p:sldId id="311" r:id="rId58"/>
    <p:sldId id="313" r:id="rId59"/>
    <p:sldId id="314" r:id="rId60"/>
    <p:sldId id="315" r:id="rId61"/>
    <p:sldId id="316" r:id="rId62"/>
    <p:sldId id="317" r:id="rId63"/>
    <p:sldId id="318" r:id="rId64"/>
    <p:sldId id="337" r:id="rId65"/>
    <p:sldId id="319" r:id="rId66"/>
    <p:sldId id="331" r:id="rId67"/>
    <p:sldId id="332" r:id="rId68"/>
    <p:sldId id="333" r:id="rId69"/>
    <p:sldId id="334" r:id="rId70"/>
    <p:sldId id="335" r:id="rId71"/>
    <p:sldId id="336" r:id="rId72"/>
    <p:sldId id="320" r:id="rId73"/>
    <p:sldId id="321" r:id="rId74"/>
    <p:sldId id="322" r:id="rId75"/>
    <p:sldId id="323" r:id="rId76"/>
    <p:sldId id="326" r:id="rId77"/>
    <p:sldId id="324" r:id="rId78"/>
    <p:sldId id="325" r:id="rId79"/>
    <p:sldId id="327" r:id="rId80"/>
    <p:sldId id="328" r:id="rId81"/>
    <p:sldId id="329" r:id="rId82"/>
    <p:sldId id="34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60" r:id="rId100"/>
    <p:sldId id="361" r:id="rId101"/>
    <p:sldId id="358" r:id="rId102"/>
    <p:sldId id="359" r:id="rId103"/>
    <p:sldId id="362" r:id="rId104"/>
    <p:sldId id="363" r:id="rId105"/>
    <p:sldId id="364" r:id="rId106"/>
    <p:sldId id="365" r:id="rId107"/>
    <p:sldId id="366" r:id="rId108"/>
    <p:sldId id="355" r:id="rId109"/>
    <p:sldId id="367" r:id="rId110"/>
    <p:sldId id="368" r:id="rId111"/>
    <p:sldId id="369" r:id="rId112"/>
    <p:sldId id="379" r:id="rId113"/>
    <p:sldId id="381" r:id="rId114"/>
    <p:sldId id="382" r:id="rId115"/>
    <p:sldId id="383" r:id="rId116"/>
    <p:sldId id="385" r:id="rId117"/>
    <p:sldId id="370" r:id="rId118"/>
    <p:sldId id="371" r:id="rId119"/>
    <p:sldId id="372" r:id="rId120"/>
    <p:sldId id="378" r:id="rId121"/>
    <p:sldId id="380" r:id="rId122"/>
    <p:sldId id="373" r:id="rId123"/>
    <p:sldId id="374" r:id="rId124"/>
    <p:sldId id="375" r:id="rId125"/>
    <p:sldId id="376" r:id="rId126"/>
    <p:sldId id="377" r:id="rId127"/>
    <p:sldId id="384" r:id="rId128"/>
    <p:sldId id="402" r:id="rId129"/>
    <p:sldId id="403" r:id="rId130"/>
    <p:sldId id="404" r:id="rId131"/>
    <p:sldId id="405" r:id="rId132"/>
    <p:sldId id="406" r:id="rId133"/>
    <p:sldId id="407" r:id="rId134"/>
    <p:sldId id="408" r:id="rId135"/>
    <p:sldId id="409" r:id="rId136"/>
    <p:sldId id="410" r:id="rId137"/>
    <p:sldId id="411" r:id="rId138"/>
    <p:sldId id="412" r:id="rId139"/>
    <p:sldId id="386" r:id="rId140"/>
    <p:sldId id="389" r:id="rId141"/>
    <p:sldId id="387" r:id="rId142"/>
    <p:sldId id="388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1" r:id="rId1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Ученик" initials="У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F7B"/>
    <a:srgbClr val="FFFFFF"/>
    <a:srgbClr val="3333CC"/>
    <a:srgbClr val="C02AA0"/>
    <a:srgbClr val="EE6CA4"/>
    <a:srgbClr val="00339A"/>
    <a:srgbClr val="EC5A99"/>
    <a:srgbClr val="636288"/>
    <a:srgbClr val="E4F5FC"/>
    <a:srgbClr val="E9F6F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45" autoAdjust="0"/>
  </p:normalViewPr>
  <p:slideViewPr>
    <p:cSldViewPr>
      <p:cViewPr>
        <p:scale>
          <a:sx n="100" d="100"/>
          <a:sy n="100" d="100"/>
        </p:scale>
        <p:origin x="-1920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4-06T11:48:10.823" idx="1">
    <p:pos x="498" y="912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94CBF-6785-4873-9252-F4BAE418C938}" type="datetimeFigureOut">
              <a:rPr lang="ru-RU" smtClean="0"/>
              <a:pPr/>
              <a:t>18.05.2015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1D8B8-F3F8-4DB2-B6E5-D34857052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0945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485E-FE1E-4503-8FA8-3C012A324477}" type="datetimeFigureOut">
              <a:rPr lang="ru-RU" smtClean="0"/>
              <a:pPr/>
              <a:t>18.05.2015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90D6-8BE9-4AE8-B42B-2414274CC6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8670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485E-FE1E-4503-8FA8-3C012A324477}" type="datetimeFigureOut">
              <a:rPr lang="ru-RU" smtClean="0"/>
              <a:pPr/>
              <a:t>18.05.2015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90D6-8BE9-4AE8-B42B-2414274CC6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738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485E-FE1E-4503-8FA8-3C012A324477}" type="datetimeFigureOut">
              <a:rPr lang="ru-RU" smtClean="0"/>
              <a:pPr/>
              <a:t>18.05.2015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90D6-8BE9-4AE8-B42B-2414274CC6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97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485E-FE1E-4503-8FA8-3C012A324477}" type="datetimeFigureOut">
              <a:rPr lang="ru-RU" smtClean="0"/>
              <a:pPr/>
              <a:t>18.05.2015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90D6-8BE9-4AE8-B42B-2414274CC6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2929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485E-FE1E-4503-8FA8-3C012A324477}" type="datetimeFigureOut">
              <a:rPr lang="ru-RU" smtClean="0"/>
              <a:pPr/>
              <a:t>18.05.2015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90D6-8BE9-4AE8-B42B-2414274CC6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27806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485E-FE1E-4503-8FA8-3C012A324477}" type="datetimeFigureOut">
              <a:rPr lang="ru-RU" smtClean="0"/>
              <a:pPr/>
              <a:t>18.05.2015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90D6-8BE9-4AE8-B42B-2414274CC6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483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485E-FE1E-4503-8FA8-3C012A324477}" type="datetimeFigureOut">
              <a:rPr lang="ru-RU" smtClean="0"/>
              <a:pPr/>
              <a:t>18.05.2015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90D6-8BE9-4AE8-B42B-2414274CC6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58870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485E-FE1E-4503-8FA8-3C012A324477}" type="datetimeFigureOut">
              <a:rPr lang="ru-RU" smtClean="0"/>
              <a:pPr/>
              <a:t>18.05.2015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90D6-8BE9-4AE8-B42B-2414274CC6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5982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485E-FE1E-4503-8FA8-3C012A324477}" type="datetimeFigureOut">
              <a:rPr lang="ru-RU" smtClean="0"/>
              <a:pPr/>
              <a:t>18.05.2015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90D6-8BE9-4AE8-B42B-2414274CC6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70105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485E-FE1E-4503-8FA8-3C012A324477}" type="datetimeFigureOut">
              <a:rPr lang="ru-RU" smtClean="0"/>
              <a:pPr/>
              <a:t>18.05.2015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90D6-8BE9-4AE8-B42B-2414274CC6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9075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485E-FE1E-4503-8FA8-3C012A324477}" type="datetimeFigureOut">
              <a:rPr lang="ru-RU" smtClean="0"/>
              <a:pPr/>
              <a:t>18.05.2015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90D6-8BE9-4AE8-B42B-2414274CC6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348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rgbClr val="FCF2F9"/>
            </a:gs>
            <a:gs pos="73000">
              <a:srgbClr val="E9F6FD"/>
            </a:gs>
            <a:gs pos="0">
              <a:srgbClr val="FFEBFF"/>
            </a:gs>
            <a:gs pos="96000">
              <a:srgbClr val="E4F5F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D485E-FE1E-4503-8FA8-3C012A324477}" type="datetimeFigureOut">
              <a:rPr lang="ru-RU" smtClean="0"/>
              <a:pPr/>
              <a:t>18.05.2015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290D6-8BE9-4AE8-B42B-2414274CC6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861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8.png"/><Relationship Id="rId4" Type="http://schemas.openxmlformats.org/officeDocument/2006/relationships/image" Target="../media/image277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7" Type="http://schemas.microsoft.com/office/2007/relationships/hdphoto" Target="../media/hdphoto2.wdp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9.png"/><Relationship Id="rId5" Type="http://schemas.openxmlformats.org/officeDocument/2006/relationships/image" Target="../media/image288.jpeg"/><Relationship Id="rId4" Type="http://schemas.openxmlformats.org/officeDocument/2006/relationships/image" Target="../media/image28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jpeg"/><Relationship Id="rId5" Type="http://schemas.openxmlformats.org/officeDocument/2006/relationships/image" Target="../media/image293.jpeg"/><Relationship Id="rId4" Type="http://schemas.openxmlformats.org/officeDocument/2006/relationships/image" Target="../media/image292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96.jpeg"/><Relationship Id="rId7" Type="http://schemas.microsoft.com/office/2007/relationships/hdphoto" Target="../media/hdphoto3.wdp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9.png"/><Relationship Id="rId5" Type="http://schemas.openxmlformats.org/officeDocument/2006/relationships/image" Target="../media/image298.jpeg"/><Relationship Id="rId10" Type="http://schemas.openxmlformats.org/officeDocument/2006/relationships/image" Target="../media/image301.png"/><Relationship Id="rId4" Type="http://schemas.openxmlformats.org/officeDocument/2006/relationships/image" Target="../media/image297.jpeg"/><Relationship Id="rId9" Type="http://schemas.microsoft.com/office/2007/relationships/hdphoto" Target="../media/hdphoto4.wdp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1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image" Target="../media/image3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8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emf"/><Relationship Id="rId2" Type="http://schemas.openxmlformats.org/officeDocument/2006/relationships/image" Target="../media/image3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emf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6.jpeg"/><Relationship Id="rId4" Type="http://schemas.openxmlformats.org/officeDocument/2006/relationships/image" Target="../media/image325.gi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2.png"/><Relationship Id="rId4" Type="http://schemas.openxmlformats.org/officeDocument/2006/relationships/image" Target="../media/image33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7" Type="http://schemas.openxmlformats.org/officeDocument/2006/relationships/image" Target="../media/image338.gif"/><Relationship Id="rId2" Type="http://schemas.openxmlformats.org/officeDocument/2006/relationships/image" Target="../media/image3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7.png"/><Relationship Id="rId5" Type="http://schemas.openxmlformats.org/officeDocument/2006/relationships/image" Target="../media/image336.png"/><Relationship Id="rId4" Type="http://schemas.openxmlformats.org/officeDocument/2006/relationships/image" Target="../media/image33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e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7.jpeg"/><Relationship Id="rId4" Type="http://schemas.openxmlformats.org/officeDocument/2006/relationships/image" Target="../media/image34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7" Type="http://schemas.openxmlformats.org/officeDocument/2006/relationships/image" Target="../media/image353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2.png"/><Relationship Id="rId5" Type="http://schemas.openxmlformats.org/officeDocument/2006/relationships/image" Target="../media/image351.png"/><Relationship Id="rId4" Type="http://schemas.openxmlformats.org/officeDocument/2006/relationships/image" Target="../media/image35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eg"/><Relationship Id="rId2" Type="http://schemas.openxmlformats.org/officeDocument/2006/relationships/image" Target="../media/image3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7.jpeg"/><Relationship Id="rId4" Type="http://schemas.openxmlformats.org/officeDocument/2006/relationships/image" Target="../media/image3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jpe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7" Type="http://schemas.openxmlformats.org/officeDocument/2006/relationships/image" Target="../media/image366.jpe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5.png"/><Relationship Id="rId5" Type="http://schemas.openxmlformats.org/officeDocument/2006/relationships/image" Target="../media/image364.png"/><Relationship Id="rId4" Type="http://schemas.openxmlformats.org/officeDocument/2006/relationships/image" Target="../media/image36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1.jpeg"/><Relationship Id="rId5" Type="http://schemas.openxmlformats.org/officeDocument/2006/relationships/image" Target="../media/image370.png"/><Relationship Id="rId4" Type="http://schemas.openxmlformats.org/officeDocument/2006/relationships/image" Target="../media/image369.jpeg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376.jpe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5.jpeg"/><Relationship Id="rId5" Type="http://schemas.openxmlformats.org/officeDocument/2006/relationships/image" Target="../media/image374.png"/><Relationship Id="rId4" Type="http://schemas.openxmlformats.org/officeDocument/2006/relationships/image" Target="../media/image37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0.png"/><Relationship Id="rId4" Type="http://schemas.openxmlformats.org/officeDocument/2006/relationships/image" Target="../media/image379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9.png"/><Relationship Id="rId5" Type="http://schemas.openxmlformats.org/officeDocument/2006/relationships/image" Target="../media/image388.png"/><Relationship Id="rId4" Type="http://schemas.openxmlformats.org/officeDocument/2006/relationships/image" Target="../media/image38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7" Type="http://schemas.openxmlformats.org/officeDocument/2006/relationships/image" Target="../media/image39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4.png"/><Relationship Id="rId5" Type="http://schemas.openxmlformats.org/officeDocument/2006/relationships/image" Target="../media/image393.png"/><Relationship Id="rId4" Type="http://schemas.openxmlformats.org/officeDocument/2006/relationships/image" Target="../media/image39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w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gif"/><Relationship Id="rId4" Type="http://schemas.openxmlformats.org/officeDocument/2006/relationships/image" Target="../media/image17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gif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png"/><Relationship Id="rId4" Type="http://schemas.openxmlformats.org/officeDocument/2006/relationships/image" Target="../media/image217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png"/><Relationship Id="rId4" Type="http://schemas.openxmlformats.org/officeDocument/2006/relationships/image" Target="../media/image221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93296"/>
            <a:ext cx="4176464" cy="672480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>
                <a:solidFill>
                  <a:srgbClr val="636288"/>
                </a:solidFill>
              </a:rPr>
              <a:t>Работа ученицы 8а класса</a:t>
            </a:r>
          </a:p>
          <a:p>
            <a:r>
              <a:rPr lang="ru-RU" sz="2000" i="1" dirty="0" smtClean="0">
                <a:solidFill>
                  <a:srgbClr val="002060"/>
                </a:solidFill>
              </a:rPr>
              <a:t>Лисиной Ксении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7074" y="1484784"/>
            <a:ext cx="755520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C02A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Электронная таблица </a:t>
            </a:r>
            <a:endParaRPr lang="en-US" sz="6000" b="1" cap="none" spc="0" dirty="0" smtClean="0">
              <a:ln w="11430"/>
              <a:solidFill>
                <a:srgbClr val="C02A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7200" b="1" cap="none" spc="0" dirty="0" smtClean="0">
                <a:ln w="11430"/>
                <a:solidFill>
                  <a:srgbClr val="C02A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Excel</a:t>
            </a:r>
            <a:r>
              <a:rPr lang="ru-RU" sz="6000" b="1" cap="none" spc="0" dirty="0" smtClean="0">
                <a:ln w="11430"/>
                <a:solidFill>
                  <a:srgbClr val="C02A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6000" b="1" cap="none" spc="0" dirty="0">
              <a:ln w="11430"/>
              <a:solidFill>
                <a:srgbClr val="C02A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49080"/>
            <a:ext cx="2952328" cy="252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67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010" y="115569"/>
            <a:ext cx="8795469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u="sng" dirty="0">
                <a:solidFill>
                  <a:srgbClr val="0070C0"/>
                </a:solidFill>
              </a:rPr>
              <a:t>Форматирование числовых данных в ячейках </a:t>
            </a:r>
          </a:p>
          <a:p>
            <a:pPr algn="ctr"/>
            <a:r>
              <a:rPr lang="ru-RU" dirty="0" smtClean="0"/>
              <a:t>По </a:t>
            </a:r>
            <a:r>
              <a:rPr lang="ru-RU" dirty="0"/>
              <a:t>умолчанию числа располагаются в клетке, выравниваясь </a:t>
            </a:r>
            <a:r>
              <a:rPr lang="ru-RU" i="1" dirty="0"/>
              <a:t>по правому краю</a:t>
            </a:r>
            <a:r>
              <a:rPr lang="ru-RU" dirty="0"/>
              <a:t>. В некоторых электронных таблицах предусмотрено изменение этого правила. Рассмотрим наиболее распространенные форматы представления числовых данных. </a:t>
            </a:r>
          </a:p>
          <a:p>
            <a:pPr algn="just"/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формат </a:t>
            </a:r>
            <a:r>
              <a:rPr lang="ru-RU" dirty="0"/>
              <a:t>используется по умолчанию, обеспечивая запись числовых данных в ячейках в том же виде, как они вводятся или вычисляются. </a:t>
            </a:r>
          </a:p>
          <a:p>
            <a:pPr algn="just"/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Формат с фиксированным количеством десятичных знаков </a:t>
            </a:r>
            <a:r>
              <a:rPr lang="ru-RU" dirty="0"/>
              <a:t>обеспечивает представление чисел в ячейках с заданной точностью, определяемой установленным пользователем количеством десятичных знаков после </a:t>
            </a:r>
            <a:r>
              <a:rPr lang="ru-RU" dirty="0" smtClean="0"/>
              <a:t>запятой. </a:t>
            </a:r>
          </a:p>
          <a:p>
            <a:pPr algn="just"/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Процентный 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формат </a:t>
            </a:r>
            <a:r>
              <a:rPr lang="ru-RU" dirty="0"/>
              <a:t>обеспечивает представление введенных данных в форме процентов со знаком % </a:t>
            </a:r>
            <a:r>
              <a:rPr lang="ru-RU" sz="1600" dirty="0"/>
              <a:t>(в соответствии с установленным количеством десятичных знаков). </a:t>
            </a:r>
            <a:endParaRPr lang="ru-RU" sz="1600" dirty="0" smtClean="0"/>
          </a:p>
          <a:p>
            <a:pPr algn="just"/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Денежный 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формат </a:t>
            </a:r>
            <a:r>
              <a:rPr lang="ru-RU" dirty="0"/>
              <a:t>обеспечивает такое представление чисел, где каждые три разряда разделены запятой. При этом пользователем может быть установлена определенная точность представления (с округлением до целого числа или в два десятичных знака). </a:t>
            </a:r>
            <a:endParaRPr lang="ru-RU" dirty="0" smtClean="0"/>
          </a:p>
          <a:p>
            <a:pPr algn="just"/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Научный 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формат, </a:t>
            </a:r>
            <a:r>
              <a:rPr lang="ru-RU" dirty="0"/>
              <a:t>используемый для представления очень больших или очень маленьких чисел, обеспечивает представление вводимых чисел в виде двух компонентов: </a:t>
            </a:r>
          </a:p>
          <a:p>
            <a:pPr algn="just"/>
            <a:r>
              <a:rPr lang="ru-RU" b="1" dirty="0">
                <a:solidFill>
                  <a:srgbClr val="00B050"/>
                </a:solidFill>
              </a:rPr>
              <a:t>–</a:t>
            </a:r>
            <a:r>
              <a:rPr lang="ru-RU" dirty="0"/>
              <a:t> мантиссы, имеющей один десятичный разряд слева от десятичной точки, и некоторого </a:t>
            </a:r>
            <a:r>
              <a:rPr lang="ru-RU" dirty="0" smtClean="0"/>
              <a:t>количества </a:t>
            </a:r>
            <a:r>
              <a:rPr lang="ru-RU" dirty="0"/>
              <a:t>десятичных знаков справа от нее; </a:t>
            </a:r>
            <a:endParaRPr lang="ru-RU" dirty="0" smtClean="0"/>
          </a:p>
          <a:p>
            <a:pPr algn="just"/>
            <a:r>
              <a:rPr lang="ru-RU" b="1" dirty="0">
                <a:solidFill>
                  <a:srgbClr val="00B050"/>
                </a:solidFill>
              </a:rPr>
              <a:t>–</a:t>
            </a:r>
            <a:r>
              <a:rPr lang="ru-RU" dirty="0"/>
              <a:t> порядка </a:t>
            </a:r>
            <a:r>
              <a:rPr lang="ru-RU" dirty="0" smtClean="0"/>
              <a:t>числа.</a:t>
            </a:r>
            <a:endParaRPr lang="ru-RU" dirty="0"/>
          </a:p>
        </p:txBody>
      </p:sp>
      <p:pic>
        <p:nvPicPr>
          <p:cNvPr id="4099" name="Picture 3" descr="C:\Users\Ксения\AppData\Local\Microsoft\Windows\Temporary Internet Files\Content.IE5\LOXHDJTZ\Math_clip_art[1]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212827"/>
            <a:ext cx="2904664" cy="16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539860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22" r="53374" b="53779"/>
          <a:stretch/>
        </p:blipFill>
        <p:spPr bwMode="auto">
          <a:xfrm>
            <a:off x="107504" y="44624"/>
            <a:ext cx="5684520" cy="21259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6987" y="2289242"/>
            <a:ext cx="5918896" cy="23638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00" t="25833" r="34125" b="44222"/>
          <a:stretch/>
        </p:blipFill>
        <p:spPr bwMode="auto">
          <a:xfrm>
            <a:off x="33556" y="4771069"/>
            <a:ext cx="4466436" cy="20682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6016435" y="476672"/>
            <a:ext cx="2876045" cy="1200329"/>
            <a:chOff x="6016435" y="476672"/>
            <a:chExt cx="2876045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6016435" y="476672"/>
              <a:ext cx="28760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7030A0"/>
                  </a:solidFill>
                </a:rPr>
                <a:t>6. </a:t>
              </a:r>
              <a:r>
                <a:rPr lang="ru-RU" dirty="0" smtClean="0"/>
                <a:t>Щелчок правой кнопкой мыши по этой области        в открывшемся меню               </a:t>
              </a:r>
            </a:p>
            <a:p>
              <a:r>
                <a:rPr lang="ru-RU" dirty="0" smtClean="0"/>
                <a:t>копировать</a:t>
              </a:r>
              <a:endParaRPr lang="ru-RU" dirty="0"/>
            </a:p>
          </p:txBody>
        </p:sp>
        <p:cxnSp>
          <p:nvCxnSpPr>
            <p:cNvPr id="6" name="Прямая со стрелкой 5"/>
            <p:cNvCxnSpPr/>
            <p:nvPr/>
          </p:nvCxnSpPr>
          <p:spPr>
            <a:xfrm>
              <a:off x="8388424" y="925900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>
              <a:off x="8388424" y="1196752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/>
        </p:nvGrpSpPr>
        <p:grpSpPr>
          <a:xfrm>
            <a:off x="179512" y="2924944"/>
            <a:ext cx="2664296" cy="1477328"/>
            <a:chOff x="179512" y="2924944"/>
            <a:chExt cx="2664296" cy="1477328"/>
          </a:xfrm>
        </p:grpSpPr>
        <p:sp>
          <p:nvSpPr>
            <p:cNvPr id="13" name="TextBox 12"/>
            <p:cNvSpPr txBox="1"/>
            <p:nvPr/>
          </p:nvSpPr>
          <p:spPr>
            <a:xfrm>
              <a:off x="179512" y="2924944"/>
              <a:ext cx="266429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7030A0"/>
                  </a:solidFill>
                </a:rPr>
                <a:t>7. </a:t>
              </a:r>
              <a:r>
                <a:rPr lang="ru-RU" dirty="0" smtClean="0"/>
                <a:t>Поставить курсор в ячейку Е7         щелчок правой кнопкой мыши     в открывшемся меню        </a:t>
              </a:r>
              <a:r>
                <a:rPr lang="ru-RU" i="1" dirty="0" smtClean="0"/>
                <a:t>вставка</a:t>
              </a:r>
              <a:endParaRPr lang="ru-RU" i="1" dirty="0"/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>
              <a:off x="1259632" y="3361184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>
              <a:endCxn id="13" idx="3"/>
            </p:cNvCxnSpPr>
            <p:nvPr/>
          </p:nvCxnSpPr>
          <p:spPr>
            <a:xfrm>
              <a:off x="2555776" y="3663608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2483768" y="3933056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004048" y="530120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8. </a:t>
            </a:r>
            <a:r>
              <a:rPr lang="ru-RU" dirty="0" smtClean="0"/>
              <a:t>Получаем следующий заголовок для столбцов </a:t>
            </a:r>
            <a:r>
              <a:rPr lang="en-US" dirty="0" smtClean="0"/>
              <a:t>E, F, G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5019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67" r="66812" b="65889"/>
          <a:stretch/>
        </p:blipFill>
        <p:spPr bwMode="auto">
          <a:xfrm>
            <a:off x="35496" y="35456"/>
            <a:ext cx="4046220" cy="16078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89" r="67688" b="41000"/>
          <a:stretch/>
        </p:blipFill>
        <p:spPr bwMode="auto">
          <a:xfrm>
            <a:off x="5076056" y="1340768"/>
            <a:ext cx="3939540" cy="30251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940" y="4365908"/>
            <a:ext cx="4242613" cy="23329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44008" y="18864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9. </a:t>
            </a:r>
            <a:r>
              <a:rPr lang="ru-RU" dirty="0" smtClean="0"/>
              <a:t>В ячейку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ru-RU" dirty="0" smtClean="0"/>
              <a:t>вносим дату рождения своего друга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1328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10. </a:t>
            </a:r>
            <a:r>
              <a:rPr lang="ru-RU" dirty="0" smtClean="0"/>
              <a:t>Копируем  данные своих трёх биоритмов (область В9:</a:t>
            </a:r>
            <a:r>
              <a:rPr lang="en-US" dirty="0" smtClean="0"/>
              <a:t>D</a:t>
            </a:r>
            <a:r>
              <a:rPr lang="ru-RU" dirty="0" smtClean="0"/>
              <a:t>28) 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4932040" y="5013176"/>
            <a:ext cx="3888432" cy="923330"/>
            <a:chOff x="4932040" y="5013176"/>
            <a:chExt cx="3888432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4932040" y="5013176"/>
              <a:ext cx="38884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7030A0"/>
                  </a:solidFill>
                </a:rPr>
                <a:t>11. </a:t>
              </a:r>
              <a:r>
                <a:rPr lang="ru-RU" dirty="0" smtClean="0"/>
                <a:t>Поставив курсор в ячейку Е9      щелчок правой кнопкой мыши     вставка</a:t>
              </a:r>
              <a:endParaRPr lang="ru-RU" dirty="0"/>
            </a:p>
          </p:txBody>
        </p:sp>
        <p:cxnSp>
          <p:nvCxnSpPr>
            <p:cNvPr id="7" name="Прямая со стрелкой 6"/>
            <p:cNvCxnSpPr/>
            <p:nvPr/>
          </p:nvCxnSpPr>
          <p:spPr>
            <a:xfrm>
              <a:off x="8241116" y="5208220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>
              <a:off x="8172400" y="5474841"/>
              <a:ext cx="42875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11209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96" y="115888"/>
            <a:ext cx="3638432" cy="22095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96" y="2656034"/>
            <a:ext cx="3638432" cy="1173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38" t="4000" r="15250" b="46333"/>
          <a:stretch/>
        </p:blipFill>
        <p:spPr bwMode="auto">
          <a:xfrm>
            <a:off x="4139952" y="72080"/>
            <a:ext cx="4380736" cy="2253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96" y="4649492"/>
            <a:ext cx="5628943" cy="10081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375" t="4889" r="15250" b="47221"/>
          <a:stretch/>
        </p:blipFill>
        <p:spPr bwMode="auto">
          <a:xfrm>
            <a:off x="5950920" y="4617132"/>
            <a:ext cx="3115056" cy="20522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00" t="6000" r="15250" b="47000"/>
          <a:stretch/>
        </p:blipFill>
        <p:spPr bwMode="auto">
          <a:xfrm>
            <a:off x="4119840" y="2490159"/>
            <a:ext cx="4005516" cy="19886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0207" y="577316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12. </a:t>
            </a:r>
            <a:r>
              <a:rPr lang="ru-RU" dirty="0" smtClean="0"/>
              <a:t>В ячейках </a:t>
            </a:r>
            <a:r>
              <a:rPr lang="en-US" dirty="0" smtClean="0"/>
              <a:t>E9, F9</a:t>
            </a:r>
            <a:r>
              <a:rPr lang="ru-RU" dirty="0" smtClean="0"/>
              <a:t> и</a:t>
            </a:r>
            <a:r>
              <a:rPr lang="en-US" dirty="0" smtClean="0"/>
              <a:t> G9</a:t>
            </a:r>
            <a:r>
              <a:rPr lang="ru-RU" dirty="0" smtClean="0"/>
              <a:t> изменяем формулы таким образом, как показано на скриншотах, протяжкой заполняем каждый столбец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14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55" r="44062" b="45889"/>
          <a:stretch/>
        </p:blipFill>
        <p:spPr bwMode="auto">
          <a:xfrm>
            <a:off x="1043608" y="41910"/>
            <a:ext cx="6819900" cy="34671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38" t="9445" r="21000" b="60889"/>
          <a:stretch/>
        </p:blipFill>
        <p:spPr bwMode="auto">
          <a:xfrm>
            <a:off x="5004048" y="4260766"/>
            <a:ext cx="4008492" cy="24269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3645024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13. </a:t>
            </a:r>
            <a:r>
              <a:rPr lang="ru-RU" dirty="0" smtClean="0"/>
              <a:t>Получившиеся расчёты для своих биоритмов и биоритмов друга на протяжении 30 дней </a:t>
            </a:r>
            <a:r>
              <a:rPr lang="ru-RU" sz="1600" dirty="0" smtClean="0"/>
              <a:t>(1-30 апреля 2015 года)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5373216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14. Заполняем область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</a:rPr>
              <a:t>H8:J9</a:t>
            </a:r>
            <a:r>
              <a:rPr lang="ru-RU" dirty="0" smtClean="0"/>
              <a:t>: название «Сумма» – физическая, эмоциональная, интеллектуальная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525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8" r="57627" b="50000"/>
          <a:stretch/>
        </p:blipFill>
        <p:spPr bwMode="auto">
          <a:xfrm>
            <a:off x="179512" y="116632"/>
            <a:ext cx="3495829" cy="15121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25" t="24667" r="21812" b="19889"/>
          <a:stretch/>
        </p:blipFill>
        <p:spPr bwMode="auto">
          <a:xfrm>
            <a:off x="6228184" y="27052"/>
            <a:ext cx="2833421" cy="36724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11" r="21375" b="30333"/>
          <a:stretch/>
        </p:blipFill>
        <p:spPr bwMode="auto">
          <a:xfrm>
            <a:off x="683568" y="3833086"/>
            <a:ext cx="7535396" cy="2912275"/>
          </a:xfrm>
          <a:prstGeom prst="rect">
            <a:avLst/>
          </a:prstGeom>
          <a:noFill/>
          <a:ln w="12700">
            <a:solidFill>
              <a:srgbClr val="C02A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1863256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15. </a:t>
            </a:r>
            <a:r>
              <a:rPr lang="ru-RU" dirty="0" smtClean="0"/>
              <a:t>Используя данные выше формулы, заносим их в нужные ячейки и протяжкой вниз заполняем каждый столбец</a:t>
            </a:r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5220072" y="2747611"/>
            <a:ext cx="576064" cy="31597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 rot="7465672">
            <a:off x="4178630" y="1331424"/>
            <a:ext cx="288032" cy="594752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3284984"/>
            <a:ext cx="4752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Получившаяся таблица </a:t>
            </a:r>
            <a:r>
              <a:rPr lang="ru-RU" sz="1400" dirty="0" smtClean="0"/>
              <a:t>для построения совместного графика биоритмов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8199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889" r="19874" b="11222"/>
          <a:stretch/>
        </p:blipFill>
        <p:spPr bwMode="auto">
          <a:xfrm>
            <a:off x="107504" y="94928"/>
            <a:ext cx="5493475" cy="33123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50" t="40333" r="33063" b="15445"/>
          <a:stretch/>
        </p:blipFill>
        <p:spPr bwMode="auto">
          <a:xfrm>
            <a:off x="4355977" y="3645024"/>
            <a:ext cx="4716016" cy="256768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476672"/>
            <a:ext cx="3275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16. </a:t>
            </a:r>
            <a:r>
              <a:rPr lang="ru-RU" dirty="0" smtClean="0"/>
              <a:t>По </a:t>
            </a:r>
            <a:r>
              <a:rPr lang="ru-RU" dirty="0"/>
              <a:t>столбцам Н, I, J построить линейную диаграмму </a:t>
            </a:r>
            <a:r>
              <a:rPr lang="ru-RU" dirty="0" smtClean="0"/>
              <a:t>(график) физической</a:t>
            </a:r>
            <a:r>
              <a:rPr lang="ru-RU" dirty="0"/>
              <a:t>, эмоциональной и интеллектуальной совместимости.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55" t="27649" r="17382" b="34240"/>
          <a:stretch/>
        </p:blipFill>
        <p:spPr bwMode="auto">
          <a:xfrm>
            <a:off x="66145" y="4218404"/>
            <a:ext cx="4213860" cy="261366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6242447"/>
            <a:ext cx="37444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17. </a:t>
            </a:r>
            <a:r>
              <a:rPr lang="ru-RU" dirty="0" smtClean="0"/>
              <a:t>Получившийся график, </a:t>
            </a:r>
            <a:r>
              <a:rPr lang="ru-RU" sz="1600" dirty="0" smtClean="0"/>
              <a:t>требующий доработки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43494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25" t="47889" r="33313" b="16000"/>
          <a:stretch/>
        </p:blipFill>
        <p:spPr bwMode="auto">
          <a:xfrm>
            <a:off x="35495" y="116632"/>
            <a:ext cx="4481999" cy="199814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356992"/>
            <a:ext cx="4039216" cy="339016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3" t="14556" r="53125" b="51050"/>
          <a:stretch/>
        </p:blipFill>
        <p:spPr bwMode="auto">
          <a:xfrm>
            <a:off x="5364088" y="359622"/>
            <a:ext cx="3198545" cy="158417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44" r="59187" b="48889"/>
          <a:stretch/>
        </p:blipFill>
        <p:spPr bwMode="auto">
          <a:xfrm>
            <a:off x="107504" y="3068960"/>
            <a:ext cx="4404668" cy="19831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20486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18. </a:t>
            </a:r>
            <a:r>
              <a:rPr lang="ru-RU" dirty="0" smtClean="0"/>
              <a:t>Щелчок правой кнопкой мыши по графику       «Выбрать данные»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763688" y="263691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36096" y="2114780"/>
            <a:ext cx="3607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19. </a:t>
            </a:r>
            <a:r>
              <a:rPr lang="ru-RU" dirty="0" smtClean="0"/>
              <a:t>В открывшемся окне «Выбор источника данных»           подпись горизонтальной оси - изменить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7524328" y="2576445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3528" y="5157192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20. </a:t>
            </a:r>
            <a:r>
              <a:rPr lang="ru-RU" dirty="0" smtClean="0"/>
              <a:t>Для диапазона подписей оси выделить все даты столбца 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79724" y="5923582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21. </a:t>
            </a:r>
            <a:r>
              <a:rPr lang="ru-RU" dirty="0" smtClean="0"/>
              <a:t>Щелчок правой кнопкой мыши по датам </a:t>
            </a:r>
            <a:r>
              <a:rPr lang="ru-RU" sz="1400" dirty="0" smtClean="0"/>
              <a:t>(как в пункте 18) </a:t>
            </a:r>
            <a:r>
              <a:rPr lang="ru-RU" dirty="0" smtClean="0"/>
              <a:t>– </a:t>
            </a:r>
            <a:r>
              <a:rPr lang="ru-RU" i="1" dirty="0" smtClean="0"/>
              <a:t>«Формат оси»      </a:t>
            </a:r>
            <a:r>
              <a:rPr lang="ru-RU" dirty="0" smtClean="0"/>
              <a:t>настраиваем ось</a:t>
            </a:r>
            <a:endParaRPr lang="ru-RU" dirty="0"/>
          </a:p>
        </p:txBody>
      </p:sp>
      <p:cxnSp>
        <p:nvCxnSpPr>
          <p:cNvPr id="12" name="Прямая со стрелкой 11"/>
          <p:cNvCxnSpPr>
            <a:endCxn id="10" idx="3"/>
          </p:cNvCxnSpPr>
          <p:nvPr/>
        </p:nvCxnSpPr>
        <p:spPr>
          <a:xfrm>
            <a:off x="4211960" y="6385247"/>
            <a:ext cx="3002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352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594928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Получившаяся конечная диаграмма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7" t="21223" r="39625" b="12332"/>
          <a:stretch/>
        </p:blipFill>
        <p:spPr bwMode="auto">
          <a:xfrm>
            <a:off x="273375" y="116632"/>
            <a:ext cx="8669257" cy="5544616"/>
          </a:xfrm>
          <a:prstGeom prst="rect">
            <a:avLst/>
          </a:prstGeom>
          <a:noFill/>
          <a:ln w="9525">
            <a:solidFill>
              <a:srgbClr val="C02A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3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7565" y="4581128"/>
            <a:ext cx="3028961" cy="227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65394"/>
            <a:ext cx="3096766" cy="2292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16632"/>
            <a:ext cx="82522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Анализ результатов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dirty="0" smtClean="0"/>
              <a:t>Суммарные графики биоритмов показывают в какой области наблюдается наибольшая совместимость с другом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dirty="0" smtClean="0"/>
              <a:t>Наибольшая совместимость с другом наблюдается в </a:t>
            </a:r>
            <a:r>
              <a:rPr lang="ru-RU" i="1" dirty="0" smtClean="0"/>
              <a:t>физическом биоритме </a:t>
            </a:r>
            <a:r>
              <a:rPr lang="ru-RU" sz="1600" dirty="0" smtClean="0"/>
              <a:t>(т.к. </a:t>
            </a:r>
            <a:r>
              <a:rPr lang="ru-RU" dirty="0" smtClean="0"/>
              <a:t>эта линия больше всего находится выше нулевой оси)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dirty="0" smtClean="0"/>
              <a:t>Наиболее благоприятные дни для совместной физической активности это: 1-4 апреля и 23-27 апреля </a:t>
            </a:r>
            <a:r>
              <a:rPr lang="ru-RU" sz="1600" dirty="0" smtClean="0"/>
              <a:t>(т.к. в эти периоды синий график находится выше 1.5) 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dirty="0" smtClean="0"/>
              <a:t>Так как эмоциональный график (красный) весь апрель колеблется около нуля, то это время </a:t>
            </a:r>
            <a:r>
              <a:rPr lang="ru-RU" i="1" dirty="0" smtClean="0"/>
              <a:t>неблагоприятно для общения</a:t>
            </a:r>
            <a:r>
              <a:rPr lang="ru-RU" dirty="0" smtClean="0"/>
              <a:t>, могут возникать разногласия и ссоры </a:t>
            </a:r>
            <a:r>
              <a:rPr lang="ru-RU" sz="1600" dirty="0" smtClean="0"/>
              <a:t>(особенно в начале и в конце месяцы, когда график находится ниже нулевой оси)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ru-RU" dirty="0" smtClean="0"/>
              <a:t>Наиболее успешна совместная интеллектуальная деятельность будет в конце месяца    </a:t>
            </a:r>
            <a:r>
              <a:rPr lang="ru-RU" sz="1600" dirty="0" smtClean="0"/>
              <a:t>(то есть если выбирать из 10, 15 и 21 апреля для разгадывания кроссворда наиболее подойдёт 21 апреля)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u-RU" dirty="0" smtClean="0"/>
              <a:t>Наиболее позитивна тенденция совместной физической активности с данным другом в апреле, немного хуже интеллектуальная обстановка, а эмоциональный фон в апреле неблагоприятен для общения</a:t>
            </a:r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72077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0"/>
            <a:ext cx="6768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Моделирование реальных ситуаций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Задача 3.4 – </a:t>
            </a:r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</a:rPr>
              <a:t>«Обои и комната»</a:t>
            </a:r>
            <a:endParaRPr lang="ru-RU" sz="2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764704"/>
            <a:ext cx="756084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i="1" u="sng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этап. Постановка задачи</a:t>
            </a:r>
          </a:p>
          <a:p>
            <a:r>
              <a:rPr lang="ru-RU" sz="1600" i="1" dirty="0" smtClean="0">
                <a:solidFill>
                  <a:srgbClr val="002060"/>
                </a:solidFill>
              </a:rPr>
              <a:t>Описание задачи</a:t>
            </a:r>
            <a:r>
              <a:rPr lang="en-US" sz="1600" i="1" dirty="0" smtClean="0">
                <a:solidFill>
                  <a:srgbClr val="002060"/>
                </a:solidFill>
              </a:rPr>
              <a:t> </a:t>
            </a:r>
            <a:endParaRPr lang="ru-RU" sz="1600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/>
              <a:t>В магазине продаются обои. Наименования, длина и ширина рулона известны. Для удобства обслуживания надо составить таблицу, которая позволит определить необходимое количество рулонов для оклейки любой комнаты. </a:t>
            </a:r>
          </a:p>
          <a:p>
            <a:r>
              <a:rPr lang="ru-RU" sz="1600" i="1" dirty="0" smtClean="0">
                <a:solidFill>
                  <a:srgbClr val="002060"/>
                </a:solidFill>
              </a:rPr>
              <a:t>Цель моделирования</a:t>
            </a:r>
          </a:p>
          <a:p>
            <a:pPr algn="ctr"/>
            <a:r>
              <a:rPr lang="ru-RU" sz="1600" dirty="0" smtClean="0"/>
              <a:t>Помочь покупателям быстро определять необходимое количество рулонов обоев.</a:t>
            </a:r>
          </a:p>
          <a:p>
            <a:r>
              <a:rPr lang="ru-RU" sz="1600" i="1" dirty="0" smtClean="0">
                <a:solidFill>
                  <a:srgbClr val="002060"/>
                </a:solidFill>
              </a:rPr>
              <a:t>Формализация задачи</a:t>
            </a:r>
          </a:p>
          <a:p>
            <a:pPr algn="ctr"/>
            <a:r>
              <a:rPr lang="ru-RU" sz="1600" dirty="0" smtClean="0"/>
              <a:t>Формализуем задачу в виде поиска ответов на вопросы.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339752" y="3086522"/>
            <a:ext cx="4608512" cy="3771478"/>
            <a:chOff x="2339752" y="2780928"/>
            <a:chExt cx="4608512" cy="377147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2780928"/>
              <a:ext cx="4536504" cy="300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39752" y="5733256"/>
              <a:ext cx="4608512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Информацию, которую пользователь ввёл в ячейку, будем называть </a:t>
            </a:r>
            <a:r>
              <a:rPr lang="ru-RU" i="1" dirty="0" smtClean="0">
                <a:solidFill>
                  <a:srgbClr val="002060"/>
                </a:solidFill>
              </a:rPr>
              <a:t>занесённой информацией</a:t>
            </a:r>
            <a:r>
              <a:rPr lang="ru-RU" dirty="0" smtClean="0"/>
              <a:t>. Информацию, которую пользователь видит в ячейке на экране, - </a:t>
            </a:r>
            <a:r>
              <a:rPr lang="ru-RU" i="1" dirty="0" smtClean="0">
                <a:solidFill>
                  <a:srgbClr val="002060"/>
                </a:solidFill>
              </a:rPr>
              <a:t>выведенной информацией</a:t>
            </a:r>
            <a:r>
              <a:rPr lang="ru-RU" dirty="0" smtClean="0"/>
              <a:t>. Первое и второе не всегда совпадают. Возможны следующие варианты: 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занесено число: выведено число;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занесен текст: выведен текст (или часть текста, если он не помещается в ячейку на экране, а соседние ячейки справа заняты);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занесена формула:</a:t>
            </a:r>
          </a:p>
          <a:p>
            <a:r>
              <a:rPr lang="ru-RU" dirty="0" smtClean="0"/>
              <a:t>                              </a:t>
            </a:r>
            <a:r>
              <a:rPr lang="ru-RU" dirty="0" smtClean="0">
                <a:solidFill>
                  <a:srgbClr val="00B050"/>
                </a:solidFill>
              </a:rPr>
              <a:t>а) </a:t>
            </a:r>
            <a:r>
              <a:rPr lang="ru-RU" dirty="0" smtClean="0"/>
              <a:t>выведено </a:t>
            </a:r>
            <a:r>
              <a:rPr lang="ru-RU" dirty="0"/>
              <a:t>вычисленное значение;</a:t>
            </a:r>
          </a:p>
          <a:p>
            <a:r>
              <a:rPr lang="ru-RU" dirty="0" smtClean="0"/>
              <a:t>                              </a:t>
            </a:r>
            <a:r>
              <a:rPr lang="ru-RU" dirty="0" smtClean="0">
                <a:solidFill>
                  <a:srgbClr val="00B050"/>
                </a:solidFill>
              </a:rPr>
              <a:t>б) </a:t>
            </a:r>
            <a:r>
              <a:rPr lang="ru-RU" dirty="0" smtClean="0"/>
              <a:t>выведена </a:t>
            </a:r>
            <a:r>
              <a:rPr lang="ru-RU" dirty="0"/>
              <a:t>формула;</a:t>
            </a:r>
          </a:p>
          <a:p>
            <a:r>
              <a:rPr lang="ru-RU" dirty="0" smtClean="0"/>
              <a:t>                              </a:t>
            </a:r>
            <a:r>
              <a:rPr lang="ru-RU" dirty="0" smtClean="0">
                <a:solidFill>
                  <a:srgbClr val="00B050"/>
                </a:solidFill>
              </a:rPr>
              <a:t>в) </a:t>
            </a:r>
            <a:r>
              <a:rPr lang="ru-RU" dirty="0" smtClean="0"/>
              <a:t>выведено </a:t>
            </a:r>
            <a:r>
              <a:rPr lang="ru-RU" dirty="0"/>
              <a:t>сообщение об ошибке </a:t>
            </a:r>
            <a:endParaRPr lang="ru-RU" dirty="0" smtClean="0"/>
          </a:p>
          <a:p>
            <a:endParaRPr lang="ru-RU" dirty="0"/>
          </a:p>
          <a:p>
            <a:pPr marL="285750" indent="-285750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i="1" dirty="0"/>
              <a:t>Основное свойство электронной таблицы: </a:t>
            </a:r>
            <a:r>
              <a:rPr lang="ru-RU" i="1" dirty="0">
                <a:solidFill>
                  <a:srgbClr val="002060"/>
                </a:solidFill>
              </a:rPr>
              <a:t>изменение числового значения в ячейке приводит к мгновенному пересчету формул, содержащих имя этой ячейки.</a:t>
            </a:r>
          </a:p>
        </p:txBody>
      </p:sp>
      <p:pic>
        <p:nvPicPr>
          <p:cNvPr id="2051" name="Picture 3" descr="C:\Users\Галина Николаевна\AppData\Local\Microsoft\Windows\Temporary Internet Files\Content.IE5\WNVZ70K7\h_1392653481_4706323_86645d9058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60878"/>
            <a:ext cx="6987074" cy="228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844686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5256584" cy="248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149662"/>
            <a:ext cx="4752528" cy="37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ru-RU" i="1" u="sng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этап. Разработка модели</a:t>
            </a:r>
            <a:endParaRPr lang="ru-RU" i="1" u="sng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90872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Информационная модель</a:t>
            </a:r>
            <a:endParaRPr lang="ru-RU" i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6012160" y="105273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7584" y="3861048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Компьютерная модель</a:t>
            </a:r>
          </a:p>
          <a:p>
            <a:r>
              <a:rPr lang="ru-RU" dirty="0" smtClean="0"/>
              <a:t>включает в себя 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*</a:t>
            </a:r>
            <a:r>
              <a:rPr lang="ru-RU" dirty="0" smtClean="0"/>
              <a:t>исходные данные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*</a:t>
            </a:r>
            <a:r>
              <a:rPr lang="ru-RU" dirty="0" smtClean="0"/>
              <a:t>промежуточные расчёты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*</a:t>
            </a:r>
            <a:r>
              <a:rPr lang="ru-RU" dirty="0" smtClean="0"/>
              <a:t>результаты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419872" y="4077072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5134" r="66925" b="44267"/>
          <a:stretch>
            <a:fillRect/>
          </a:stretch>
        </p:blipFill>
        <p:spPr bwMode="auto">
          <a:xfrm>
            <a:off x="1331640" y="1268760"/>
            <a:ext cx="6465822" cy="446449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520" y="116632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</a:t>
            </a:r>
            <a:r>
              <a:rPr lang="ru-RU" i="1" u="sng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этап. Компьютерный эксперимент</a:t>
            </a:r>
          </a:p>
          <a:p>
            <a:pPr marL="342900" indent="-342900">
              <a:buClr>
                <a:srgbClr val="00B050"/>
              </a:buClr>
              <a:buAutoNum type="arabicPeriod"/>
            </a:pPr>
            <a:r>
              <a:rPr lang="ru-RU" sz="1600" dirty="0" smtClean="0"/>
              <a:t>Провести расчёт количества рулонов обоев для помещений квартиры</a:t>
            </a:r>
          </a:p>
          <a:p>
            <a:pPr marL="342900" indent="-342900">
              <a:buClr>
                <a:srgbClr val="00B050"/>
              </a:buClr>
              <a:buAutoNum type="arabicPeriod"/>
            </a:pPr>
            <a:r>
              <a:rPr lang="ru-RU" sz="1600" dirty="0" smtClean="0"/>
              <a:t>Измерить данные некоторых образцов обоев и проследить за перерасчётом результатов</a:t>
            </a:r>
          </a:p>
          <a:p>
            <a:pPr marL="342900" indent="-342900">
              <a:buClr>
                <a:srgbClr val="00B050"/>
              </a:buClr>
              <a:buAutoNum type="arabicPeriod"/>
            </a:pPr>
            <a:r>
              <a:rPr lang="ru-RU" sz="1600" dirty="0" smtClean="0"/>
              <a:t>Добавить строки с образцами и дополнить модель расчётом по новым образцам</a:t>
            </a:r>
          </a:p>
          <a:p>
            <a:pPr marL="342900" indent="-342900">
              <a:buClr>
                <a:srgbClr val="00B050"/>
              </a:buClr>
              <a:buAutoNum type="arabicPeriod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5934670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  <a:r>
              <a:rPr lang="ru-RU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этап. Анализ результатов</a:t>
            </a:r>
          </a:p>
          <a:p>
            <a:pPr algn="ctr"/>
            <a:r>
              <a:rPr lang="ru-RU" dirty="0" smtClean="0"/>
              <a:t>По данным таблицы можно определить количество рулонов каждого образца обоев для любой комнаты</a:t>
            </a:r>
            <a:r>
              <a:rPr lang="en-US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6632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Практическая работа.</a:t>
            </a:r>
          </a:p>
          <a:p>
            <a:pPr algn="ctr"/>
            <a:r>
              <a:rPr lang="ru-RU" sz="2000" i="1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Расчёты количества и стоимости обоев для своей квартиры.</a:t>
            </a:r>
            <a:endParaRPr lang="ru-RU" sz="2000" i="1" dirty="0">
              <a:solidFill>
                <a:srgbClr val="C02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052736"/>
            <a:ext cx="729608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Цели:</a:t>
            </a:r>
          </a:p>
          <a:p>
            <a:pPr algn="just"/>
            <a:r>
              <a:rPr lang="ru-RU" sz="1600" dirty="0" smtClean="0"/>
              <a:t>Построить универсальную электронную таблицу для быстрого определения и подсчёта необходимого количества </a:t>
            </a:r>
            <a:r>
              <a:rPr lang="ru-RU" sz="1600" dirty="0"/>
              <a:t>рулонов </a:t>
            </a:r>
            <a:r>
              <a:rPr lang="ru-RU" sz="1600" dirty="0" smtClean="0"/>
              <a:t>обоев для помещений (и квартир) разных размеров и их стоимости.</a:t>
            </a:r>
          </a:p>
          <a:p>
            <a:pPr algn="just"/>
            <a:r>
              <a:rPr lang="ru-RU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pPr marL="342900" indent="-342900" algn="just">
              <a:buClr>
                <a:srgbClr val="00B050"/>
              </a:buClr>
              <a:buAutoNum type="arabicPeriod"/>
            </a:pPr>
            <a:r>
              <a:rPr lang="ru-RU" sz="1600" dirty="0" smtClean="0"/>
              <a:t>Оценить количество остатков и обрезков, затем сравнить их со средним значением, равным 10%.</a:t>
            </a:r>
          </a:p>
          <a:p>
            <a:pPr marL="342900" indent="-342900" algn="just">
              <a:buClr>
                <a:srgbClr val="00B050"/>
              </a:buClr>
              <a:buAutoNum type="arabicPeriod"/>
            </a:pPr>
            <a:r>
              <a:rPr lang="ru-RU" sz="1600" dirty="0" smtClean="0"/>
              <a:t>Подобрать несколько вариантов для ремонта в квартире. Возможны разные ценовый категории (евроремонт, средняя стоимость и бюджетный ремонт), материалы и размеры обоев.</a:t>
            </a:r>
          </a:p>
          <a:p>
            <a:pPr algn="just">
              <a:buClr>
                <a:srgbClr val="00B050"/>
              </a:buClr>
            </a:pPr>
            <a:endParaRPr lang="ru-RU" sz="1600" dirty="0" smtClean="0"/>
          </a:p>
          <a:p>
            <a:pPr algn="just"/>
            <a:r>
              <a:rPr lang="ru-RU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Провести анализ результатов по следующим критериям:</a:t>
            </a:r>
          </a:p>
          <a:p>
            <a:pPr marL="342900" indent="-342900" algn="just">
              <a:buClr>
                <a:srgbClr val="00CC00"/>
              </a:buClr>
              <a:buFont typeface="+mj-lt"/>
              <a:buAutoNum type="arabicParenR"/>
            </a:pPr>
            <a:r>
              <a:rPr lang="ru-RU" sz="1600" dirty="0" smtClean="0"/>
              <a:t>Стоимость</a:t>
            </a:r>
          </a:p>
          <a:p>
            <a:pPr marL="342900" indent="-342900" algn="just">
              <a:buClr>
                <a:srgbClr val="00CC00"/>
              </a:buClr>
              <a:buFont typeface="+mj-lt"/>
              <a:buAutoNum type="arabicParenR"/>
            </a:pPr>
            <a:r>
              <a:rPr lang="ru-RU" sz="1600" dirty="0" smtClean="0"/>
              <a:t>Практичность</a:t>
            </a:r>
          </a:p>
          <a:p>
            <a:pPr marL="342900" indent="-342900" algn="just">
              <a:buClr>
                <a:srgbClr val="00CC00"/>
              </a:buClr>
              <a:buFont typeface="+mj-lt"/>
              <a:buAutoNum type="arabicParenR"/>
            </a:pPr>
            <a:r>
              <a:rPr lang="ru-RU" sz="1600" dirty="0" smtClean="0"/>
              <a:t>Срок службы</a:t>
            </a:r>
          </a:p>
          <a:p>
            <a:pPr marL="342900" indent="-342900" algn="just">
              <a:buClr>
                <a:srgbClr val="00CC00"/>
              </a:buClr>
              <a:buFont typeface="+mj-lt"/>
              <a:buAutoNum type="arabicParenR"/>
            </a:pPr>
            <a:r>
              <a:rPr lang="ru-RU" sz="1600" dirty="0" smtClean="0"/>
              <a:t>Красота</a:t>
            </a:r>
          </a:p>
          <a:p>
            <a:pPr marL="342900" indent="-342900" algn="just">
              <a:buClr>
                <a:srgbClr val="00CC00"/>
              </a:buClr>
              <a:buFont typeface="+mj-lt"/>
              <a:buAutoNum type="arabicParenR"/>
            </a:pPr>
            <a:r>
              <a:rPr lang="ru-RU" sz="1600" dirty="0" smtClean="0"/>
              <a:t>Оценить плюсы и минусы</a:t>
            </a:r>
          </a:p>
          <a:p>
            <a:pPr algn="just"/>
            <a:endParaRPr lang="ru-RU" sz="16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16"/>
          <a:stretch/>
        </p:blipFill>
        <p:spPr bwMode="auto">
          <a:xfrm>
            <a:off x="6300192" y="3506523"/>
            <a:ext cx="2843808" cy="1938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5439" y="4941169"/>
            <a:ext cx="3282335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8782" y="1073354"/>
            <a:ext cx="31798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влагоустойчивы</a:t>
            </a:r>
            <a:endParaRPr lang="en-US" sz="1600" dirty="0" smtClean="0"/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хорошо </a:t>
            </a:r>
            <a:r>
              <a:rPr lang="ru-RU" sz="1600" dirty="0"/>
              <a:t>моются и </a:t>
            </a:r>
            <a:r>
              <a:rPr lang="ru-RU" sz="1600" dirty="0" smtClean="0"/>
              <a:t>чистятся </a:t>
            </a:r>
            <a:endParaRPr lang="en-US" sz="1600" dirty="0" smtClean="0"/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плотные </a:t>
            </a:r>
            <a:r>
              <a:rPr lang="ru-RU" sz="1600" dirty="0"/>
              <a:t>и </a:t>
            </a:r>
            <a:r>
              <a:rPr lang="ru-RU" sz="1600" dirty="0" smtClean="0"/>
              <a:t>эластичные</a:t>
            </a:r>
            <a:endParaRPr lang="en-US" sz="1600" dirty="0"/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долго </a:t>
            </a:r>
            <a:r>
              <a:rPr lang="ru-RU" sz="1600" dirty="0"/>
              <a:t>не выцветают, поэтому могут украшать стену до десяти </a:t>
            </a:r>
            <a:r>
              <a:rPr lang="ru-RU" sz="1600" dirty="0" smtClean="0"/>
              <a:t>лет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богатая декоративная текстура, они могут быть вспененными, гладкими </a:t>
            </a:r>
            <a:r>
              <a:rPr lang="ru-RU" sz="1600" dirty="0" smtClean="0"/>
              <a:t>а </a:t>
            </a:r>
            <a:r>
              <a:rPr lang="ru-RU" sz="1600" dirty="0"/>
              <a:t>так же в стиле </a:t>
            </a:r>
            <a:r>
              <a:rPr lang="ru-RU" sz="1600" dirty="0" smtClean="0"/>
              <a:t>шелкографии</a:t>
            </a:r>
          </a:p>
          <a:p>
            <a:pPr>
              <a:buClr>
                <a:srgbClr val="00B050"/>
              </a:buClr>
            </a:pPr>
            <a:endParaRPr lang="ru-RU" sz="1600" dirty="0" smtClean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серьезный недостаток – </a:t>
            </a:r>
            <a:r>
              <a:rPr lang="ru-RU" sz="1600" dirty="0" smtClean="0"/>
              <a:t>воздухонепроницаемость</a:t>
            </a:r>
          </a:p>
          <a:p>
            <a:pPr>
              <a:buClr>
                <a:srgbClr val="FF0000"/>
              </a:buClr>
            </a:pPr>
            <a:endParaRPr lang="ru-RU" sz="1600" dirty="0" smtClean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5900" y="4325248"/>
            <a:ext cx="3145532" cy="2359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21480" y="58526"/>
            <a:ext cx="1094536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Обои</a:t>
            </a:r>
            <a:endParaRPr lang="ru-RU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62719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>
                <a:solidFill>
                  <a:srgbClr val="00339A"/>
                </a:solidFill>
              </a:rPr>
              <a:t>бумажные</a:t>
            </a:r>
            <a:endParaRPr lang="ru-RU" i="1" u="sng" dirty="0">
              <a:solidFill>
                <a:srgbClr val="00339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328" y="73334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>
                <a:solidFill>
                  <a:srgbClr val="00339A"/>
                </a:solidFill>
              </a:rPr>
              <a:t>виниловые</a:t>
            </a:r>
            <a:endParaRPr lang="ru-RU" i="1" u="sng" dirty="0">
              <a:solidFill>
                <a:srgbClr val="00339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6394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>
                <a:solidFill>
                  <a:srgbClr val="00339A"/>
                </a:solidFill>
              </a:rPr>
              <a:t>флизилиновые</a:t>
            </a:r>
            <a:endParaRPr lang="ru-RU" i="1" u="sng" dirty="0">
              <a:solidFill>
                <a:srgbClr val="00339A"/>
              </a:solidFill>
            </a:endParaRPr>
          </a:p>
        </p:txBody>
      </p:sp>
      <p:cxnSp>
        <p:nvCxnSpPr>
          <p:cNvPr id="8" name="Прямая со стрелкой 7"/>
          <p:cNvCxnSpPr>
            <a:stCxn id="3" idx="1"/>
            <a:endCxn id="4" idx="0"/>
          </p:cNvCxnSpPr>
          <p:nvPr/>
        </p:nvCxnSpPr>
        <p:spPr>
          <a:xfrm flipH="1">
            <a:off x="2087724" y="258581"/>
            <a:ext cx="1533756" cy="3686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2"/>
          </p:cNvCxnSpPr>
          <p:nvPr/>
        </p:nvCxnSpPr>
        <p:spPr>
          <a:xfrm>
            <a:off x="4168748" y="458636"/>
            <a:ext cx="0" cy="3467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3"/>
          </p:cNvCxnSpPr>
          <p:nvPr/>
        </p:nvCxnSpPr>
        <p:spPr>
          <a:xfrm>
            <a:off x="4716016" y="258581"/>
            <a:ext cx="2289840" cy="3760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3724" y="4862022"/>
            <a:ext cx="2825284" cy="1894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80484" y="1102326"/>
            <a:ext cx="2771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прочны </a:t>
            </a:r>
            <a:r>
              <a:rPr lang="ru-RU" sz="1600" dirty="0"/>
              <a:t>и не дают усадки при </a:t>
            </a:r>
            <a:r>
              <a:rPr lang="ru-RU" sz="1600" dirty="0" smtClean="0"/>
              <a:t>высыхании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обои </a:t>
            </a:r>
            <a:r>
              <a:rPr lang="ru-RU" sz="1600" dirty="0"/>
              <a:t>пропускают </a:t>
            </a:r>
            <a:r>
              <a:rPr lang="ru-RU" sz="1600" dirty="0" smtClean="0"/>
              <a:t>воздух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скрывают </a:t>
            </a:r>
            <a:r>
              <a:rPr lang="ru-RU" sz="1600" dirty="0"/>
              <a:t>мелкие трещины на </a:t>
            </a:r>
            <a:r>
              <a:rPr lang="ru-RU" sz="1600" dirty="0" smtClean="0"/>
              <a:t>стенах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экологичны</a:t>
            </a:r>
            <a:r>
              <a:rPr lang="ru-RU" sz="1600" dirty="0"/>
              <a:t>, практичны, </a:t>
            </a:r>
            <a:r>
              <a:rPr lang="ru-RU" sz="1600" dirty="0" smtClean="0"/>
              <a:t>износостойки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на них может скапливаться </a:t>
            </a:r>
            <a:r>
              <a:rPr lang="ru-RU" sz="1600" dirty="0" smtClean="0"/>
              <a:t>пыль их пылесосить </a:t>
            </a:r>
            <a:r>
              <a:rPr lang="ru-RU" sz="1600" dirty="0"/>
              <a:t>и </a:t>
            </a:r>
            <a:r>
              <a:rPr lang="ru-RU" sz="1600" dirty="0" smtClean="0"/>
              <a:t>протирать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д</a:t>
            </a:r>
            <a:r>
              <a:rPr lang="ru-RU" sz="1600" dirty="0" smtClean="0"/>
              <a:t>остаточно высокая цена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2068" y="1033940"/>
            <a:ext cx="277165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имеют </a:t>
            </a:r>
            <a:r>
              <a:rPr lang="ru-RU" sz="1600" dirty="0"/>
              <a:t>хорошую </a:t>
            </a:r>
            <a:r>
              <a:rPr lang="ru-RU" sz="1600" dirty="0" err="1"/>
              <a:t>воздухо</a:t>
            </a:r>
            <a:r>
              <a:rPr lang="ru-RU" sz="1600" dirty="0"/>
              <a:t>- и </a:t>
            </a:r>
            <a:r>
              <a:rPr lang="ru-RU" sz="1600" dirty="0" err="1"/>
              <a:t>влагопроницаемость</a:t>
            </a:r>
            <a:r>
              <a:rPr lang="ru-RU" sz="1600" dirty="0"/>
              <a:t>, они позволяют стенам «дышать</a:t>
            </a:r>
            <a:r>
              <a:rPr lang="ru-RU" sz="1600" dirty="0" smtClean="0"/>
              <a:t>».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легко </a:t>
            </a:r>
            <a:r>
              <a:rPr lang="ru-RU" sz="1600" dirty="0"/>
              <a:t>клеить, с ними легче справиться самостоятельно, чем с другими видами </a:t>
            </a:r>
            <a:r>
              <a:rPr lang="ru-RU" sz="1600" dirty="0" smtClean="0"/>
              <a:t>обоев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ценовой </a:t>
            </a:r>
            <a:r>
              <a:rPr lang="ru-RU" sz="1600" dirty="0"/>
              <a:t>диапазон </a:t>
            </a:r>
            <a:r>
              <a:rPr lang="ru-RU" sz="1600" dirty="0" smtClean="0"/>
              <a:t>рассчитан </a:t>
            </a:r>
            <a:r>
              <a:rPr lang="ru-RU" sz="1600" dirty="0"/>
              <a:t>на любой </a:t>
            </a:r>
            <a:r>
              <a:rPr lang="ru-RU" sz="1600" dirty="0" smtClean="0"/>
              <a:t>кошелек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 smtClean="0"/>
              <a:t>быстро </a:t>
            </a:r>
            <a:r>
              <a:rPr lang="ru-RU" sz="1600" dirty="0"/>
              <a:t>выгорают и теряют свою привлекательность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 smtClean="0"/>
              <a:t>как </a:t>
            </a:r>
            <a:r>
              <a:rPr lang="ru-RU" sz="1600" dirty="0"/>
              <a:t>правило, боятся </a:t>
            </a:r>
            <a:r>
              <a:rPr lang="ru-RU" sz="1600" dirty="0" smtClean="0"/>
              <a:t>воды</a:t>
            </a:r>
            <a:endParaRPr lang="ru-RU" sz="1600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 smtClean="0"/>
              <a:t>могут </a:t>
            </a:r>
            <a:r>
              <a:rPr lang="ru-RU" sz="1600" dirty="0"/>
              <a:t>впитывать </a:t>
            </a:r>
            <a:r>
              <a:rPr lang="ru-RU" sz="1600" dirty="0" smtClean="0"/>
              <a:t>запахи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9380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88" y="5497644"/>
            <a:ext cx="2267744" cy="1307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69424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Подсчёт количества обрезков для каждой комнаты:</a:t>
            </a:r>
            <a:endParaRPr lang="ru-RU" sz="20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792" y="423506"/>
            <a:ext cx="84816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1. </a:t>
            </a:r>
            <a:r>
              <a:rPr lang="ru-RU" i="1" dirty="0" smtClean="0">
                <a:solidFill>
                  <a:srgbClr val="7030A0"/>
                </a:solidFill>
              </a:rPr>
              <a:t>Кухня:</a:t>
            </a:r>
          </a:p>
          <a:p>
            <a:r>
              <a:rPr lang="ru-RU" b="1" dirty="0" smtClean="0">
                <a:solidFill>
                  <a:srgbClr val="C02AA0"/>
                </a:solidFill>
              </a:rPr>
              <a:t>*</a:t>
            </a:r>
            <a:r>
              <a:rPr lang="ru-RU" dirty="0" smtClean="0"/>
              <a:t> размеры помещения </a:t>
            </a:r>
            <a:r>
              <a:rPr lang="ru-RU" sz="1400" dirty="0" smtClean="0"/>
              <a:t>(длина, ширина, высота)</a:t>
            </a:r>
            <a:r>
              <a:rPr lang="ru-RU" dirty="0" smtClean="0"/>
              <a:t>: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2*</a:t>
            </a:r>
            <a:r>
              <a:rPr lang="ru-RU" dirty="0" smtClean="0">
                <a:solidFill>
                  <a:srgbClr val="002060"/>
                </a:solidFill>
              </a:rPr>
              <a:t>4,5*2,6 + 2*4*2,6 = 44,2 </a:t>
            </a:r>
            <a:r>
              <a:rPr lang="ru-RU" dirty="0" err="1" smtClean="0">
                <a:solidFill>
                  <a:srgbClr val="002060"/>
                </a:solidFill>
              </a:rPr>
              <a:t>кв.м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C02AA0"/>
                </a:solidFill>
              </a:rPr>
              <a:t>*</a:t>
            </a:r>
            <a:r>
              <a:rPr lang="ru-RU" dirty="0" smtClean="0"/>
              <a:t> размеры не оклеиваемой поверхности </a:t>
            </a:r>
            <a:r>
              <a:rPr lang="ru-RU" sz="1400" dirty="0" smtClean="0">
                <a:solidFill>
                  <a:prstClr val="black"/>
                </a:solidFill>
              </a:rPr>
              <a:t>(</a:t>
            </a:r>
            <a:r>
              <a:rPr lang="ru-RU" sz="1400" dirty="0">
                <a:solidFill>
                  <a:prstClr val="black"/>
                </a:solidFill>
              </a:rPr>
              <a:t>двери, арки или окна)</a:t>
            </a:r>
            <a:r>
              <a:rPr lang="ru-RU" dirty="0" smtClean="0"/>
              <a:t>: </a:t>
            </a:r>
            <a:r>
              <a:rPr lang="ru-RU" sz="1600" dirty="0" smtClean="0">
                <a:solidFill>
                  <a:srgbClr val="002060"/>
                </a:solidFill>
              </a:rPr>
              <a:t>2,2*0,9 + 2*1,6 </a:t>
            </a:r>
            <a:r>
              <a:rPr lang="ru-RU" dirty="0" smtClean="0">
                <a:solidFill>
                  <a:srgbClr val="002060"/>
                </a:solidFill>
              </a:rPr>
              <a:t>= 5,18 </a:t>
            </a:r>
            <a:r>
              <a:rPr lang="ru-RU" dirty="0" err="1" smtClean="0">
                <a:solidFill>
                  <a:srgbClr val="002060"/>
                </a:solidFill>
              </a:rPr>
              <a:t>кв.м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C02AA0"/>
                </a:solidFill>
              </a:rPr>
              <a:t>* </a:t>
            </a:r>
            <a:r>
              <a:rPr lang="ru-RU" i="1" dirty="0" smtClean="0">
                <a:solidFill>
                  <a:srgbClr val="0070C0"/>
                </a:solidFill>
              </a:rPr>
              <a:t>% не оклеиваемой поверхности: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(5,18:44,2)*100% = 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12%</a:t>
            </a:r>
          </a:p>
          <a:p>
            <a:r>
              <a:rPr lang="ru-RU" b="1" dirty="0" smtClean="0">
                <a:solidFill>
                  <a:srgbClr val="C02AA0"/>
                </a:solidFill>
              </a:rPr>
              <a:t>*</a:t>
            </a:r>
            <a:r>
              <a:rPr lang="ru-RU" dirty="0" smtClean="0"/>
              <a:t> кол-во использованных обрезков:   </a:t>
            </a:r>
            <a:r>
              <a:rPr lang="ru-RU" dirty="0" smtClean="0">
                <a:solidFill>
                  <a:srgbClr val="002060"/>
                </a:solidFill>
              </a:rPr>
              <a:t>0,6 </a:t>
            </a:r>
            <a:r>
              <a:rPr lang="ru-RU" dirty="0" err="1" smtClean="0">
                <a:solidFill>
                  <a:srgbClr val="002060"/>
                </a:solidFill>
              </a:rPr>
              <a:t>кв.м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C02AA0"/>
                </a:solidFill>
              </a:rPr>
              <a:t>*</a:t>
            </a:r>
            <a:r>
              <a:rPr lang="ru-RU" i="1" dirty="0" smtClean="0"/>
              <a:t> </a:t>
            </a:r>
            <a:r>
              <a:rPr lang="ru-RU" i="1" dirty="0" smtClean="0">
                <a:solidFill>
                  <a:srgbClr val="0070C0"/>
                </a:solidFill>
              </a:rPr>
              <a:t>% обрезков: </a:t>
            </a:r>
            <a:r>
              <a:rPr lang="ru-RU" dirty="0" smtClean="0">
                <a:solidFill>
                  <a:srgbClr val="002060"/>
                </a:solidFill>
              </a:rPr>
              <a:t>((5,18-0,6) : 46,8)*100% = (4,58:46,8)*100% = 0,098 *100% = 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</a:t>
            </a:r>
            <a:endParaRPr lang="ru-RU" i="1" dirty="0" smtClean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9064" y="2454831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B050"/>
                </a:solidFill>
              </a:rPr>
              <a:t>2. </a:t>
            </a:r>
            <a:r>
              <a:rPr lang="ru-RU" i="1" dirty="0" smtClean="0">
                <a:solidFill>
                  <a:srgbClr val="7030A0"/>
                </a:solidFill>
              </a:rPr>
              <a:t>Коридор:</a:t>
            </a:r>
            <a:endParaRPr lang="ru-RU" i="1" dirty="0">
              <a:solidFill>
                <a:srgbClr val="7030A0"/>
              </a:solidFill>
            </a:endParaRPr>
          </a:p>
          <a:p>
            <a:pPr lvl="0"/>
            <a:r>
              <a:rPr lang="ru-RU" b="1" dirty="0" smtClean="0">
                <a:solidFill>
                  <a:srgbClr val="C02AA0"/>
                </a:solidFill>
              </a:rPr>
              <a:t>*</a:t>
            </a:r>
            <a:r>
              <a:rPr lang="ru-RU" dirty="0" smtClean="0">
                <a:solidFill>
                  <a:prstClr val="black"/>
                </a:solidFill>
              </a:rPr>
              <a:t> размеры </a:t>
            </a:r>
            <a:r>
              <a:rPr lang="ru-RU" dirty="0">
                <a:solidFill>
                  <a:prstClr val="black"/>
                </a:solidFill>
              </a:rPr>
              <a:t>помещения </a:t>
            </a:r>
            <a:r>
              <a:rPr lang="ru-RU" sz="1400" dirty="0">
                <a:solidFill>
                  <a:prstClr val="black"/>
                </a:solidFill>
              </a:rPr>
              <a:t>(длина, ширина, высота)</a:t>
            </a:r>
            <a:r>
              <a:rPr lang="ru-RU" dirty="0">
                <a:solidFill>
                  <a:prstClr val="black"/>
                </a:solidFill>
              </a:rPr>
              <a:t>: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2*</a:t>
            </a:r>
            <a:r>
              <a:rPr lang="ru-RU" dirty="0" smtClean="0">
                <a:solidFill>
                  <a:srgbClr val="002060"/>
                </a:solidFill>
              </a:rPr>
              <a:t>7,5*2,6 + 2*2*2,6 = 49,4 </a:t>
            </a:r>
            <a:r>
              <a:rPr lang="ru-RU" dirty="0" err="1" smtClean="0">
                <a:solidFill>
                  <a:srgbClr val="002060"/>
                </a:solidFill>
              </a:rPr>
              <a:t>кв.м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C02AA0"/>
                </a:solidFill>
              </a:rPr>
              <a:t>*</a:t>
            </a:r>
            <a:r>
              <a:rPr lang="ru-RU" dirty="0" smtClean="0">
                <a:solidFill>
                  <a:prstClr val="black"/>
                </a:solidFill>
              </a:rPr>
              <a:t> размеры </a:t>
            </a:r>
            <a:r>
              <a:rPr lang="ru-RU" dirty="0">
                <a:solidFill>
                  <a:prstClr val="black"/>
                </a:solidFill>
              </a:rPr>
              <a:t>не оклеиваемой </a:t>
            </a:r>
            <a:r>
              <a:rPr lang="ru-RU" dirty="0" smtClean="0">
                <a:solidFill>
                  <a:prstClr val="black"/>
                </a:solidFill>
              </a:rPr>
              <a:t>поверхности </a:t>
            </a:r>
            <a:r>
              <a:rPr lang="ru-RU" sz="1400" dirty="0" smtClean="0">
                <a:solidFill>
                  <a:prstClr val="black"/>
                </a:solidFill>
              </a:rPr>
              <a:t>(двери, арки или окна)</a:t>
            </a:r>
            <a:r>
              <a:rPr lang="ru-RU" dirty="0" smtClean="0">
                <a:solidFill>
                  <a:prstClr val="black"/>
                </a:solidFill>
              </a:rPr>
              <a:t>: </a:t>
            </a:r>
            <a:r>
              <a:rPr lang="ru-RU" sz="1600" dirty="0" smtClean="0">
                <a:solidFill>
                  <a:srgbClr val="002060"/>
                </a:solidFill>
              </a:rPr>
              <a:t>2,2*1,4 </a:t>
            </a:r>
            <a:r>
              <a:rPr lang="ru-RU" sz="1600" dirty="0">
                <a:solidFill>
                  <a:srgbClr val="002060"/>
                </a:solidFill>
              </a:rPr>
              <a:t>+ </a:t>
            </a:r>
            <a:r>
              <a:rPr lang="ru-RU" sz="1600" dirty="0" smtClean="0">
                <a:solidFill>
                  <a:srgbClr val="002060"/>
                </a:solidFill>
              </a:rPr>
              <a:t>2,2*0,9 *2 + 2,2*0,8*2</a:t>
            </a:r>
            <a:r>
              <a:rPr lang="ru-RU" dirty="0" smtClean="0">
                <a:solidFill>
                  <a:srgbClr val="002060"/>
                </a:solidFill>
              </a:rPr>
              <a:t>= 10,56 </a:t>
            </a:r>
            <a:r>
              <a:rPr lang="ru-RU" dirty="0" err="1" smtClean="0">
                <a:solidFill>
                  <a:srgbClr val="002060"/>
                </a:solidFill>
              </a:rPr>
              <a:t>кв.м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C02AA0"/>
                </a:solidFill>
              </a:rPr>
              <a:t>* </a:t>
            </a:r>
            <a:r>
              <a:rPr lang="ru-RU" i="1" dirty="0" smtClean="0">
                <a:solidFill>
                  <a:srgbClr val="0070C0"/>
                </a:solidFill>
              </a:rPr>
              <a:t>% не оклеиваемой поверхности: </a:t>
            </a:r>
            <a:r>
              <a:rPr lang="ru-RU" dirty="0" smtClean="0">
                <a:solidFill>
                  <a:srgbClr val="002060"/>
                </a:solidFill>
              </a:rPr>
              <a:t>(10,56:49,4)*100% = 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22%</a:t>
            </a:r>
            <a:endParaRPr lang="ru-RU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b="1" dirty="0" smtClean="0">
                <a:solidFill>
                  <a:srgbClr val="C02AA0"/>
                </a:solidFill>
              </a:rPr>
              <a:t>*</a:t>
            </a:r>
            <a:r>
              <a:rPr lang="ru-RU" dirty="0" smtClean="0">
                <a:solidFill>
                  <a:prstClr val="black"/>
                </a:solidFill>
              </a:rPr>
              <a:t> кол-во </a:t>
            </a:r>
            <a:r>
              <a:rPr lang="ru-RU" dirty="0">
                <a:solidFill>
                  <a:prstClr val="black"/>
                </a:solidFill>
              </a:rPr>
              <a:t>использованных обрезков:   </a:t>
            </a:r>
            <a:r>
              <a:rPr lang="ru-RU" dirty="0" smtClean="0">
                <a:solidFill>
                  <a:srgbClr val="002060"/>
                </a:solidFill>
              </a:rPr>
              <a:t>0,9 </a:t>
            </a:r>
            <a:r>
              <a:rPr lang="ru-RU" dirty="0" err="1">
                <a:solidFill>
                  <a:srgbClr val="002060"/>
                </a:solidFill>
              </a:rPr>
              <a:t>кв.м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C02AA0"/>
                </a:solidFill>
              </a:rPr>
              <a:t>* </a:t>
            </a:r>
            <a:r>
              <a:rPr lang="ru-RU" i="1" dirty="0" smtClean="0">
                <a:solidFill>
                  <a:srgbClr val="0070C0"/>
                </a:solidFill>
              </a:rPr>
              <a:t>% </a:t>
            </a:r>
            <a:r>
              <a:rPr lang="ru-RU" i="1" dirty="0">
                <a:solidFill>
                  <a:srgbClr val="0070C0"/>
                </a:solidFill>
              </a:rPr>
              <a:t>обрезков: </a:t>
            </a:r>
            <a:r>
              <a:rPr lang="ru-RU" i="1" dirty="0" smtClean="0">
                <a:solidFill>
                  <a:prstClr val="black"/>
                </a:solidFill>
              </a:rPr>
              <a:t>((</a:t>
            </a:r>
            <a:r>
              <a:rPr lang="ru-RU" dirty="0" smtClean="0">
                <a:solidFill>
                  <a:srgbClr val="002060"/>
                </a:solidFill>
              </a:rPr>
              <a:t>10,56-0,9) </a:t>
            </a:r>
            <a:r>
              <a:rPr lang="ru-RU" dirty="0">
                <a:solidFill>
                  <a:srgbClr val="002060"/>
                </a:solidFill>
              </a:rPr>
              <a:t>: </a:t>
            </a:r>
            <a:r>
              <a:rPr lang="ru-RU" dirty="0" smtClean="0">
                <a:solidFill>
                  <a:srgbClr val="002060"/>
                </a:solidFill>
              </a:rPr>
              <a:t>49,4)*</a:t>
            </a:r>
            <a:r>
              <a:rPr lang="ru-RU" dirty="0">
                <a:solidFill>
                  <a:srgbClr val="002060"/>
                </a:solidFill>
              </a:rPr>
              <a:t>100% = </a:t>
            </a:r>
            <a:r>
              <a:rPr lang="ru-RU" dirty="0" smtClean="0">
                <a:solidFill>
                  <a:srgbClr val="002060"/>
                </a:solidFill>
              </a:rPr>
              <a:t>(9,66:49,4)*</a:t>
            </a:r>
            <a:r>
              <a:rPr lang="ru-RU" dirty="0">
                <a:solidFill>
                  <a:srgbClr val="002060"/>
                </a:solidFill>
              </a:rPr>
              <a:t>100% = </a:t>
            </a:r>
            <a:r>
              <a:rPr lang="ru-RU" dirty="0" smtClean="0">
                <a:solidFill>
                  <a:srgbClr val="002060"/>
                </a:solidFill>
              </a:rPr>
              <a:t>0,196 *</a:t>
            </a:r>
            <a:r>
              <a:rPr lang="ru-RU" dirty="0">
                <a:solidFill>
                  <a:srgbClr val="002060"/>
                </a:solidFill>
              </a:rPr>
              <a:t>100% = 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ru-RU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i="1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92169"/>
            <a:ext cx="3240360" cy="2213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56405"/>
            <a:ext cx="3073524" cy="2049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2109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604" y="188640"/>
            <a:ext cx="85098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B050"/>
                </a:solidFill>
              </a:rPr>
              <a:t>3. </a:t>
            </a:r>
            <a:r>
              <a:rPr lang="ru-RU" i="1" dirty="0" smtClean="0">
                <a:solidFill>
                  <a:srgbClr val="7030A0"/>
                </a:solidFill>
              </a:rPr>
              <a:t>Гостиная:</a:t>
            </a:r>
            <a:endParaRPr lang="ru-RU" i="1" dirty="0">
              <a:solidFill>
                <a:srgbClr val="7030A0"/>
              </a:solidFill>
            </a:endParaRPr>
          </a:p>
          <a:p>
            <a:pPr lvl="0"/>
            <a:r>
              <a:rPr lang="ru-RU" b="1" dirty="0" smtClean="0">
                <a:solidFill>
                  <a:srgbClr val="C02AA0"/>
                </a:solidFill>
              </a:rPr>
              <a:t>*</a:t>
            </a:r>
            <a:r>
              <a:rPr lang="ru-RU" dirty="0" smtClean="0">
                <a:solidFill>
                  <a:prstClr val="black"/>
                </a:solidFill>
              </a:rPr>
              <a:t> размеры </a:t>
            </a:r>
            <a:r>
              <a:rPr lang="ru-RU" dirty="0">
                <a:solidFill>
                  <a:prstClr val="black"/>
                </a:solidFill>
              </a:rPr>
              <a:t>помещения </a:t>
            </a:r>
            <a:r>
              <a:rPr lang="ru-RU" sz="1400" dirty="0">
                <a:solidFill>
                  <a:prstClr val="black"/>
                </a:solidFill>
              </a:rPr>
              <a:t>(длина, ширина, высота)</a:t>
            </a:r>
            <a:r>
              <a:rPr lang="ru-RU" dirty="0">
                <a:solidFill>
                  <a:prstClr val="black"/>
                </a:solidFill>
              </a:rPr>
              <a:t>: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2*5</a:t>
            </a:r>
            <a:r>
              <a:rPr lang="ru-RU" dirty="0" smtClean="0">
                <a:solidFill>
                  <a:srgbClr val="002060"/>
                </a:solidFill>
              </a:rPr>
              <a:t>*2,6 </a:t>
            </a:r>
            <a:r>
              <a:rPr lang="ru-RU" dirty="0">
                <a:solidFill>
                  <a:srgbClr val="002060"/>
                </a:solidFill>
              </a:rPr>
              <a:t>+ </a:t>
            </a:r>
            <a:r>
              <a:rPr lang="ru-RU" dirty="0" smtClean="0">
                <a:solidFill>
                  <a:srgbClr val="002060"/>
                </a:solidFill>
              </a:rPr>
              <a:t>2*3,6*2,6 </a:t>
            </a:r>
            <a:r>
              <a:rPr lang="ru-RU" dirty="0">
                <a:solidFill>
                  <a:srgbClr val="002060"/>
                </a:solidFill>
              </a:rPr>
              <a:t>= </a:t>
            </a:r>
            <a:r>
              <a:rPr lang="ru-RU" dirty="0" smtClean="0">
                <a:solidFill>
                  <a:srgbClr val="002060"/>
                </a:solidFill>
              </a:rPr>
              <a:t>44,72 </a:t>
            </a:r>
            <a:r>
              <a:rPr lang="ru-RU" dirty="0" err="1" smtClean="0">
                <a:solidFill>
                  <a:srgbClr val="002060"/>
                </a:solidFill>
              </a:rPr>
              <a:t>кв.м</a:t>
            </a:r>
            <a:endParaRPr lang="ru-RU" dirty="0" smtClean="0">
              <a:solidFill>
                <a:srgbClr val="002060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C02AA0"/>
                </a:solidFill>
              </a:rPr>
              <a:t>*</a:t>
            </a:r>
            <a:r>
              <a:rPr lang="ru-RU" dirty="0" smtClean="0">
                <a:solidFill>
                  <a:prstClr val="black"/>
                </a:solidFill>
              </a:rPr>
              <a:t> размеры </a:t>
            </a:r>
            <a:r>
              <a:rPr lang="ru-RU" dirty="0">
                <a:solidFill>
                  <a:prstClr val="black"/>
                </a:solidFill>
              </a:rPr>
              <a:t>не оклеиваемой поверхности </a:t>
            </a:r>
            <a:r>
              <a:rPr lang="ru-RU" sz="1400" dirty="0">
                <a:solidFill>
                  <a:prstClr val="black"/>
                </a:solidFill>
              </a:rPr>
              <a:t>(двери, арки или окна)</a:t>
            </a:r>
            <a:r>
              <a:rPr lang="ru-RU" dirty="0">
                <a:solidFill>
                  <a:prstClr val="black"/>
                </a:solidFill>
              </a:rPr>
              <a:t>: </a:t>
            </a:r>
            <a:r>
              <a:rPr lang="ru-RU" sz="1600" dirty="0" smtClean="0">
                <a:solidFill>
                  <a:srgbClr val="002060"/>
                </a:solidFill>
              </a:rPr>
              <a:t>2,2*1,4 </a:t>
            </a:r>
            <a:r>
              <a:rPr lang="ru-RU" sz="1600" dirty="0">
                <a:solidFill>
                  <a:srgbClr val="002060"/>
                </a:solidFill>
              </a:rPr>
              <a:t>+ </a:t>
            </a:r>
            <a:r>
              <a:rPr lang="ru-RU" sz="1600" dirty="0" smtClean="0">
                <a:solidFill>
                  <a:srgbClr val="002060"/>
                </a:solidFill>
              </a:rPr>
              <a:t>2*1,6*1,2+2,2*1,8 </a:t>
            </a:r>
            <a:r>
              <a:rPr lang="ru-RU" dirty="0">
                <a:solidFill>
                  <a:srgbClr val="002060"/>
                </a:solidFill>
              </a:rPr>
              <a:t>= </a:t>
            </a:r>
            <a:r>
              <a:rPr lang="ru-RU" dirty="0" smtClean="0">
                <a:solidFill>
                  <a:srgbClr val="002060"/>
                </a:solidFill>
              </a:rPr>
              <a:t>10,88 </a:t>
            </a:r>
            <a:r>
              <a:rPr lang="ru-RU" dirty="0" err="1" smtClean="0">
                <a:solidFill>
                  <a:srgbClr val="002060"/>
                </a:solidFill>
              </a:rPr>
              <a:t>кв.м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C02AA0"/>
                </a:solidFill>
              </a:rPr>
              <a:t>*</a:t>
            </a:r>
            <a:r>
              <a:rPr lang="ru-RU" i="1" dirty="0" smtClean="0">
                <a:solidFill>
                  <a:prstClr val="black"/>
                </a:solidFill>
              </a:rPr>
              <a:t> </a:t>
            </a:r>
            <a:r>
              <a:rPr lang="ru-RU" i="1" dirty="0" smtClean="0">
                <a:solidFill>
                  <a:srgbClr val="0070C0"/>
                </a:solidFill>
              </a:rPr>
              <a:t>% </a:t>
            </a:r>
            <a:r>
              <a:rPr lang="ru-RU" i="1" dirty="0">
                <a:solidFill>
                  <a:srgbClr val="0070C0"/>
                </a:solidFill>
              </a:rPr>
              <a:t>не оклеиваемой поверхности: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(10,88:44,72</a:t>
            </a:r>
            <a:r>
              <a:rPr lang="ru-RU" dirty="0">
                <a:solidFill>
                  <a:srgbClr val="002060"/>
                </a:solidFill>
              </a:rPr>
              <a:t>)*100% = 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</a:t>
            </a:r>
            <a:endParaRPr lang="ru-RU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b="1" dirty="0" smtClean="0">
                <a:solidFill>
                  <a:srgbClr val="C02AA0"/>
                </a:solidFill>
              </a:rPr>
              <a:t>*</a:t>
            </a:r>
            <a:r>
              <a:rPr lang="ru-RU" dirty="0" smtClean="0">
                <a:solidFill>
                  <a:prstClr val="black"/>
                </a:solidFill>
              </a:rPr>
              <a:t> кол-во </a:t>
            </a:r>
            <a:r>
              <a:rPr lang="ru-RU" dirty="0">
                <a:solidFill>
                  <a:prstClr val="black"/>
                </a:solidFill>
              </a:rPr>
              <a:t>использованных обрезков:   </a:t>
            </a:r>
            <a:r>
              <a:rPr lang="ru-RU" dirty="0" smtClean="0">
                <a:solidFill>
                  <a:srgbClr val="002060"/>
                </a:solidFill>
              </a:rPr>
              <a:t>0,5 </a:t>
            </a:r>
            <a:r>
              <a:rPr lang="ru-RU" dirty="0" err="1">
                <a:solidFill>
                  <a:srgbClr val="002060"/>
                </a:solidFill>
              </a:rPr>
              <a:t>кв.м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C02AA0"/>
                </a:solidFill>
              </a:rPr>
              <a:t>*</a:t>
            </a:r>
            <a:r>
              <a:rPr lang="ru-RU" i="1" dirty="0" smtClean="0">
                <a:solidFill>
                  <a:prstClr val="black"/>
                </a:solidFill>
              </a:rPr>
              <a:t> </a:t>
            </a:r>
            <a:r>
              <a:rPr lang="ru-RU" i="1" dirty="0" smtClean="0">
                <a:solidFill>
                  <a:srgbClr val="0070C0"/>
                </a:solidFill>
              </a:rPr>
              <a:t>% </a:t>
            </a:r>
            <a:r>
              <a:rPr lang="ru-RU" i="1" dirty="0">
                <a:solidFill>
                  <a:srgbClr val="0070C0"/>
                </a:solidFill>
              </a:rPr>
              <a:t>обрезков: </a:t>
            </a:r>
            <a:r>
              <a:rPr lang="ru-RU" dirty="0" smtClean="0">
                <a:solidFill>
                  <a:srgbClr val="002060"/>
                </a:solidFill>
              </a:rPr>
              <a:t>((10,88-0,5) </a:t>
            </a:r>
            <a:r>
              <a:rPr lang="ru-RU" dirty="0">
                <a:solidFill>
                  <a:srgbClr val="002060"/>
                </a:solidFill>
              </a:rPr>
              <a:t>: </a:t>
            </a:r>
            <a:r>
              <a:rPr lang="ru-RU" dirty="0" smtClean="0">
                <a:solidFill>
                  <a:srgbClr val="002060"/>
                </a:solidFill>
              </a:rPr>
              <a:t>44,72)*</a:t>
            </a:r>
            <a:r>
              <a:rPr lang="ru-RU" dirty="0">
                <a:solidFill>
                  <a:srgbClr val="002060"/>
                </a:solidFill>
              </a:rPr>
              <a:t>100% = </a:t>
            </a:r>
            <a:r>
              <a:rPr lang="ru-RU" dirty="0" smtClean="0">
                <a:solidFill>
                  <a:srgbClr val="002060"/>
                </a:solidFill>
              </a:rPr>
              <a:t>(10,38:44,72)*</a:t>
            </a:r>
            <a:r>
              <a:rPr lang="ru-RU" dirty="0">
                <a:solidFill>
                  <a:srgbClr val="002060"/>
                </a:solidFill>
              </a:rPr>
              <a:t>100% = </a:t>
            </a:r>
            <a:r>
              <a:rPr lang="ru-RU" dirty="0" smtClean="0">
                <a:solidFill>
                  <a:srgbClr val="002060"/>
                </a:solidFill>
              </a:rPr>
              <a:t>0,232 </a:t>
            </a:r>
            <a:r>
              <a:rPr lang="ru-RU" dirty="0">
                <a:solidFill>
                  <a:srgbClr val="002060"/>
                </a:solidFill>
              </a:rPr>
              <a:t>*100% =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i="1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476" y="2348880"/>
            <a:ext cx="9036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B050"/>
                </a:solidFill>
              </a:rPr>
              <a:t>4. </a:t>
            </a:r>
            <a:r>
              <a:rPr lang="ru-RU" i="1" dirty="0" smtClean="0">
                <a:solidFill>
                  <a:srgbClr val="7030A0"/>
                </a:solidFill>
              </a:rPr>
              <a:t>Спальня</a:t>
            </a:r>
            <a:r>
              <a:rPr lang="ru-RU" i="1" dirty="0">
                <a:solidFill>
                  <a:srgbClr val="7030A0"/>
                </a:solidFill>
              </a:rPr>
              <a:t>:</a:t>
            </a:r>
          </a:p>
          <a:p>
            <a:pPr lvl="0"/>
            <a:r>
              <a:rPr lang="ru-RU" b="1" dirty="0">
                <a:solidFill>
                  <a:srgbClr val="C02AA0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 размеры помещения </a:t>
            </a:r>
            <a:r>
              <a:rPr lang="ru-RU" sz="1400" dirty="0">
                <a:solidFill>
                  <a:prstClr val="black"/>
                </a:solidFill>
              </a:rPr>
              <a:t>(длина, ширина, высота)</a:t>
            </a:r>
            <a:r>
              <a:rPr lang="ru-RU" dirty="0">
                <a:solidFill>
                  <a:prstClr val="black"/>
                </a:solidFill>
              </a:rPr>
              <a:t>: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2*4,8</a:t>
            </a:r>
            <a:r>
              <a:rPr lang="ru-RU" dirty="0" smtClean="0">
                <a:solidFill>
                  <a:srgbClr val="002060"/>
                </a:solidFill>
              </a:rPr>
              <a:t>*2,6 </a:t>
            </a:r>
            <a:r>
              <a:rPr lang="ru-RU" dirty="0">
                <a:solidFill>
                  <a:srgbClr val="002060"/>
                </a:solidFill>
              </a:rPr>
              <a:t>+ </a:t>
            </a:r>
            <a:r>
              <a:rPr lang="ru-RU" dirty="0" smtClean="0">
                <a:solidFill>
                  <a:srgbClr val="002060"/>
                </a:solidFill>
              </a:rPr>
              <a:t>2*4*2,6 </a:t>
            </a:r>
            <a:r>
              <a:rPr lang="ru-RU" dirty="0">
                <a:solidFill>
                  <a:srgbClr val="002060"/>
                </a:solidFill>
              </a:rPr>
              <a:t>= </a:t>
            </a:r>
            <a:r>
              <a:rPr lang="ru-RU" dirty="0" smtClean="0">
                <a:solidFill>
                  <a:srgbClr val="002060"/>
                </a:solidFill>
              </a:rPr>
              <a:t>45,76 </a:t>
            </a:r>
            <a:r>
              <a:rPr lang="ru-RU" dirty="0" err="1">
                <a:solidFill>
                  <a:srgbClr val="002060"/>
                </a:solidFill>
              </a:rPr>
              <a:t>кв.м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ru-RU" b="1" dirty="0">
                <a:solidFill>
                  <a:srgbClr val="C02AA0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 размеры не оклеиваемой поверхности </a:t>
            </a:r>
            <a:r>
              <a:rPr lang="ru-RU" sz="1400" dirty="0">
                <a:solidFill>
                  <a:prstClr val="black"/>
                </a:solidFill>
              </a:rPr>
              <a:t>(двери, арки или окна)</a:t>
            </a:r>
            <a:r>
              <a:rPr lang="ru-RU" dirty="0">
                <a:solidFill>
                  <a:prstClr val="black"/>
                </a:solidFill>
              </a:rPr>
              <a:t>: </a:t>
            </a:r>
            <a:r>
              <a:rPr lang="ru-RU" sz="1600" dirty="0" smtClean="0">
                <a:solidFill>
                  <a:srgbClr val="002060"/>
                </a:solidFill>
              </a:rPr>
              <a:t>2,2*1,5 </a:t>
            </a:r>
            <a:r>
              <a:rPr lang="ru-RU" sz="1600" dirty="0">
                <a:solidFill>
                  <a:srgbClr val="002060"/>
                </a:solidFill>
              </a:rPr>
              <a:t>+ </a:t>
            </a:r>
            <a:r>
              <a:rPr lang="ru-RU" sz="1600" dirty="0" smtClean="0">
                <a:solidFill>
                  <a:srgbClr val="002060"/>
                </a:solidFill>
              </a:rPr>
              <a:t>2,2*0,9 </a:t>
            </a:r>
            <a:r>
              <a:rPr lang="ru-RU" dirty="0">
                <a:solidFill>
                  <a:srgbClr val="002060"/>
                </a:solidFill>
              </a:rPr>
              <a:t>= </a:t>
            </a:r>
            <a:r>
              <a:rPr lang="ru-RU" dirty="0" smtClean="0">
                <a:solidFill>
                  <a:srgbClr val="002060"/>
                </a:solidFill>
              </a:rPr>
              <a:t>5,28 </a:t>
            </a:r>
            <a:r>
              <a:rPr lang="ru-RU" dirty="0" err="1">
                <a:solidFill>
                  <a:srgbClr val="002060"/>
                </a:solidFill>
              </a:rPr>
              <a:t>кв.м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ru-RU" b="1" dirty="0">
                <a:solidFill>
                  <a:srgbClr val="C02AA0"/>
                </a:solidFill>
              </a:rPr>
              <a:t>*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>
                <a:solidFill>
                  <a:srgbClr val="0070C0"/>
                </a:solidFill>
              </a:rPr>
              <a:t>% не оклеиваемой поверхности: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(5,28:45,76)*</a:t>
            </a:r>
            <a:r>
              <a:rPr lang="ru-RU" dirty="0">
                <a:solidFill>
                  <a:srgbClr val="002060"/>
                </a:solidFill>
              </a:rPr>
              <a:t>100% =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b="1" dirty="0">
                <a:solidFill>
                  <a:srgbClr val="C02AA0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 кол-во использованных обрезков:   </a:t>
            </a:r>
            <a:r>
              <a:rPr lang="ru-RU" dirty="0" smtClean="0">
                <a:solidFill>
                  <a:srgbClr val="002060"/>
                </a:solidFill>
              </a:rPr>
              <a:t>0,45 </a:t>
            </a:r>
            <a:r>
              <a:rPr lang="ru-RU" dirty="0" err="1">
                <a:solidFill>
                  <a:srgbClr val="002060"/>
                </a:solidFill>
              </a:rPr>
              <a:t>кв.м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ru-RU" b="1" dirty="0">
                <a:solidFill>
                  <a:srgbClr val="C02AA0"/>
                </a:solidFill>
              </a:rPr>
              <a:t>*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>
                <a:solidFill>
                  <a:srgbClr val="0070C0"/>
                </a:solidFill>
              </a:rPr>
              <a:t>% обрезков: </a:t>
            </a:r>
            <a:r>
              <a:rPr lang="ru-RU" dirty="0" smtClean="0">
                <a:solidFill>
                  <a:srgbClr val="002060"/>
                </a:solidFill>
              </a:rPr>
              <a:t>((5,28-0,4) </a:t>
            </a:r>
            <a:r>
              <a:rPr lang="ru-RU" dirty="0">
                <a:solidFill>
                  <a:srgbClr val="002060"/>
                </a:solidFill>
              </a:rPr>
              <a:t>: </a:t>
            </a:r>
            <a:r>
              <a:rPr lang="ru-RU" dirty="0" smtClean="0">
                <a:solidFill>
                  <a:srgbClr val="002060"/>
                </a:solidFill>
              </a:rPr>
              <a:t>45,76)*</a:t>
            </a:r>
            <a:r>
              <a:rPr lang="ru-RU" dirty="0">
                <a:solidFill>
                  <a:srgbClr val="002060"/>
                </a:solidFill>
              </a:rPr>
              <a:t>100% = </a:t>
            </a:r>
            <a:r>
              <a:rPr lang="ru-RU" dirty="0" smtClean="0">
                <a:solidFill>
                  <a:srgbClr val="002060"/>
                </a:solidFill>
              </a:rPr>
              <a:t>(4,88:45,76)*</a:t>
            </a:r>
            <a:r>
              <a:rPr lang="ru-RU" dirty="0">
                <a:solidFill>
                  <a:srgbClr val="002060"/>
                </a:solidFill>
              </a:rPr>
              <a:t>100% = </a:t>
            </a:r>
            <a:r>
              <a:rPr lang="ru-RU" dirty="0" smtClean="0">
                <a:solidFill>
                  <a:srgbClr val="002060"/>
                </a:solidFill>
              </a:rPr>
              <a:t>0,106 </a:t>
            </a:r>
            <a:r>
              <a:rPr lang="ru-RU" dirty="0">
                <a:solidFill>
                  <a:srgbClr val="002060"/>
                </a:solidFill>
              </a:rPr>
              <a:t>*100% =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i="1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294"/>
            <a:ext cx="3081788" cy="2507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3681" y="4149080"/>
            <a:ext cx="3590319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628670"/>
            <a:ext cx="1944215" cy="1242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t="15133" r="73031" b="65267"/>
          <a:stretch>
            <a:fillRect/>
          </a:stretch>
        </p:blipFill>
        <p:spPr bwMode="auto">
          <a:xfrm>
            <a:off x="2699792" y="5415589"/>
            <a:ext cx="3528392" cy="1442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7884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6632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количеству обрезков и не оклеиваемой поверхности</a:t>
            </a:r>
          </a:p>
          <a:p>
            <a:pPr algn="ctr"/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своей квартиры</a:t>
            </a:r>
            <a:endParaRPr lang="ru-RU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27584" y="980728"/>
          <a:ext cx="7295952" cy="18542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615952"/>
                <a:gridCol w="2340000"/>
                <a:gridCol w="2340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Помещение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% </a:t>
                      </a:r>
                      <a:r>
                        <a:rPr lang="ru-RU" dirty="0" err="1" smtClean="0"/>
                        <a:t>неокл.поверхности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 обрезков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/>
                        <a:t>кухня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/>
                        <a:t>коридор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/>
                        <a:t>гостиная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/>
                        <a:t>спальня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12" y="3140968"/>
            <a:ext cx="87849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1. </a:t>
            </a:r>
            <a:r>
              <a:rPr lang="ru-RU" dirty="0" smtClean="0"/>
              <a:t>Процент </a:t>
            </a:r>
            <a:r>
              <a:rPr lang="ru-RU" dirty="0" smtClean="0">
                <a:solidFill>
                  <a:srgbClr val="002060"/>
                </a:solidFill>
              </a:rPr>
              <a:t>не оклеиваемой поверхности</a:t>
            </a:r>
            <a:r>
              <a:rPr lang="ru-RU" dirty="0" smtClean="0"/>
              <a:t> для </a:t>
            </a:r>
            <a:r>
              <a:rPr lang="ru-RU" i="1" dirty="0" smtClean="0"/>
              <a:t>кухни и спальни близок к 15%, </a:t>
            </a:r>
            <a:r>
              <a:rPr lang="ru-RU" dirty="0" smtClean="0"/>
              <a:t>т.е. к значению из задачника.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2. </a:t>
            </a:r>
            <a:r>
              <a:rPr lang="ru-RU" dirty="0" smtClean="0"/>
              <a:t>Процент</a:t>
            </a:r>
            <a:r>
              <a:rPr lang="ru-RU" dirty="0" smtClean="0">
                <a:solidFill>
                  <a:srgbClr val="002060"/>
                </a:solidFill>
              </a:rPr>
              <a:t> обрезков </a:t>
            </a:r>
            <a:r>
              <a:rPr lang="ru-RU" dirty="0" smtClean="0"/>
              <a:t>для </a:t>
            </a:r>
            <a:r>
              <a:rPr lang="ru-RU" i="1" dirty="0" smtClean="0"/>
              <a:t>кухни и спальни близок к 10%</a:t>
            </a:r>
            <a:r>
              <a:rPr lang="ru-RU" dirty="0" smtClean="0"/>
              <a:t>, т.е. к значению из задачника.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3. </a:t>
            </a:r>
            <a:r>
              <a:rPr lang="ru-RU" dirty="0" smtClean="0"/>
              <a:t>В </a:t>
            </a:r>
            <a:r>
              <a:rPr lang="ru-RU" i="1" dirty="0" smtClean="0"/>
              <a:t>коридоре и гостиной </a:t>
            </a:r>
            <a:r>
              <a:rPr lang="ru-RU" dirty="0" smtClean="0"/>
              <a:t>процент </a:t>
            </a:r>
            <a:r>
              <a:rPr lang="ru-RU" dirty="0" smtClean="0">
                <a:solidFill>
                  <a:srgbClr val="002060"/>
                </a:solidFill>
              </a:rPr>
              <a:t>не оклеиваемой поверхности </a:t>
            </a:r>
            <a:r>
              <a:rPr lang="ru-RU" dirty="0" smtClean="0"/>
              <a:t>получился </a:t>
            </a:r>
            <a:r>
              <a:rPr lang="ru-RU" i="1" dirty="0" smtClean="0"/>
              <a:t>выше, чем значение в учебнике</a:t>
            </a:r>
            <a:r>
              <a:rPr lang="ru-RU" dirty="0" smtClean="0"/>
              <a:t>, т.к. в коридоре несколько дверей и арок, на которые не требуются затраты материалов и обоев, а в гостиной – самая большая дверь и 3 окна, которые тоже не нужно оклеивать обоями.</a:t>
            </a:r>
            <a:endParaRPr lang="en-US" dirty="0" smtClean="0"/>
          </a:p>
          <a:p>
            <a:pPr algn="just"/>
            <a:r>
              <a:rPr lang="en-US" b="1" dirty="0" smtClean="0">
                <a:solidFill>
                  <a:srgbClr val="00B050"/>
                </a:solidFill>
              </a:rPr>
              <a:t>4</a:t>
            </a:r>
            <a:r>
              <a:rPr lang="ru-RU" b="1" dirty="0" smtClean="0">
                <a:solidFill>
                  <a:srgbClr val="00B050"/>
                </a:solidFill>
              </a:rPr>
              <a:t>. </a:t>
            </a:r>
            <a:r>
              <a:rPr lang="ru-RU" dirty="0" smtClean="0"/>
              <a:t>Также для </a:t>
            </a:r>
            <a:r>
              <a:rPr lang="ru-RU" i="1" dirty="0" smtClean="0"/>
              <a:t>коридора и гостиной </a:t>
            </a:r>
            <a:r>
              <a:rPr lang="ru-RU" dirty="0" smtClean="0"/>
              <a:t>процент </a:t>
            </a:r>
            <a:r>
              <a:rPr lang="ru-RU" dirty="0" smtClean="0">
                <a:solidFill>
                  <a:srgbClr val="002060"/>
                </a:solidFill>
              </a:rPr>
              <a:t>обрезков</a:t>
            </a:r>
            <a:r>
              <a:rPr lang="ru-RU" dirty="0" smtClean="0"/>
              <a:t> получился </a:t>
            </a:r>
            <a:r>
              <a:rPr lang="ru-RU" i="1" dirty="0" smtClean="0"/>
              <a:t>выше</a:t>
            </a:r>
            <a:r>
              <a:rPr lang="ru-RU" dirty="0" smtClean="0"/>
              <a:t>, чем значение у учебнике, т.к. в этих помещениях много не оклеиваемых поверхностей и, следовательно, будет больше обрезков от обоев.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5*. </a:t>
            </a:r>
            <a:r>
              <a:rPr lang="ru-RU" dirty="0" smtClean="0"/>
              <a:t>На данном примере, в моей квартире, наблюдается некая зависимость не оклеиваемой поверхности и обрезков: </a:t>
            </a:r>
            <a:r>
              <a:rPr lang="ru-RU" i="1" dirty="0" smtClean="0"/>
              <a:t>чем больше не оклеиваемой поверхности, тем больше обрезков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4704"/>
            <a:ext cx="6794084" cy="19701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75656" y="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Расчёт необходимого количества и стоимости обоев </a:t>
            </a:r>
            <a:r>
              <a:rPr lang="ru-RU" i="1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для своей квартиры</a:t>
            </a:r>
            <a:endParaRPr lang="ru-RU" i="1" dirty="0">
              <a:solidFill>
                <a:srgbClr val="C02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23"/>
          <a:stretch/>
        </p:blipFill>
        <p:spPr>
          <a:xfrm>
            <a:off x="4499992" y="4149079"/>
            <a:ext cx="4590396" cy="26036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904776" y="776928"/>
            <a:ext cx="2211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dirty="0" smtClean="0"/>
              <a:t>Доработаем предыдущую таблицу: </a:t>
            </a:r>
          </a:p>
          <a:p>
            <a:r>
              <a:rPr lang="ru-RU" dirty="0" smtClean="0">
                <a:solidFill>
                  <a:srgbClr val="C02AA0"/>
                </a:solidFill>
              </a:rPr>
              <a:t>*</a:t>
            </a:r>
            <a:r>
              <a:rPr lang="ru-RU" dirty="0" smtClean="0"/>
              <a:t>в ячейки </a:t>
            </a:r>
            <a:r>
              <a:rPr lang="en-US" dirty="0" smtClean="0"/>
              <a:t>B4, C4, D4, E4 </a:t>
            </a:r>
            <a:r>
              <a:rPr lang="ru-RU" dirty="0" smtClean="0"/>
              <a:t>внесём названия комнат </a:t>
            </a:r>
            <a:r>
              <a:rPr lang="ru-RU" sz="1600" dirty="0" smtClean="0"/>
              <a:t>(кухня, коридор, гостиная и спальня)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2780928"/>
            <a:ext cx="6470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2AA0"/>
                </a:solidFill>
              </a:rPr>
              <a:t>*</a:t>
            </a:r>
            <a:r>
              <a:rPr lang="ru-RU" sz="1600" dirty="0" smtClean="0"/>
              <a:t>измеряем рулеткой длину и ширину каждой комнаты, а также высоту </a:t>
            </a:r>
            <a:r>
              <a:rPr lang="ru-RU" sz="1400" dirty="0" smtClean="0"/>
              <a:t>(чаще всего она одинакова для всех помещений квартиры)</a:t>
            </a:r>
          </a:p>
          <a:p>
            <a:r>
              <a:rPr lang="ru-RU" sz="1600" dirty="0" smtClean="0">
                <a:solidFill>
                  <a:srgbClr val="C02AA0"/>
                </a:solidFill>
              </a:rPr>
              <a:t>*</a:t>
            </a:r>
            <a:r>
              <a:rPr lang="ru-RU" sz="1600" dirty="0" smtClean="0"/>
              <a:t>вносим данные в таблицу</a:t>
            </a:r>
          </a:p>
          <a:p>
            <a:r>
              <a:rPr lang="ru-RU" sz="1600" dirty="0" smtClean="0">
                <a:solidFill>
                  <a:srgbClr val="C02AA0"/>
                </a:solidFill>
              </a:rPr>
              <a:t>*</a:t>
            </a:r>
            <a:r>
              <a:rPr lang="ru-RU" sz="1600" dirty="0" smtClean="0"/>
              <a:t>у всех комнат, кроме коридора, не оклеиваемая поверхность = 15%, а в коридоре из-за дверей и арок не оклеиваемая поверхность = 40%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42980" y="4088011"/>
            <a:ext cx="414098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2. </a:t>
            </a:r>
            <a:r>
              <a:rPr lang="ru-RU" dirty="0" smtClean="0"/>
              <a:t>В ячейку А9 записываем </a:t>
            </a:r>
            <a:r>
              <a:rPr lang="ru-RU" i="1" dirty="0" smtClean="0"/>
              <a:t>«Площадь стен»</a:t>
            </a:r>
            <a:r>
              <a:rPr lang="ru-RU" dirty="0" smtClean="0"/>
              <a:t>, которая будет считаться по формуле   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2*(</a:t>
            </a:r>
            <a:r>
              <a:rPr lang="en-US" dirty="0" err="1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a+b</a:t>
            </a:r>
            <a:r>
              <a:rPr lang="en-US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)*h*(1-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0,15)</a:t>
            </a:r>
          </a:p>
          <a:p>
            <a:r>
              <a:rPr lang="ru-RU" sz="1400" dirty="0" smtClean="0">
                <a:solidFill>
                  <a:srgbClr val="C02AA0"/>
                </a:solidFill>
              </a:rPr>
              <a:t>*</a:t>
            </a:r>
            <a:r>
              <a:rPr lang="ru-RU" sz="1400" dirty="0" smtClean="0"/>
              <a:t>формула в ячейке </a:t>
            </a:r>
            <a:r>
              <a:rPr lang="en-US" sz="1400" dirty="0" smtClean="0">
                <a:solidFill>
                  <a:srgbClr val="002060"/>
                </a:solidFill>
              </a:rPr>
              <a:t>B9</a:t>
            </a:r>
            <a:r>
              <a:rPr lang="ru-RU" sz="1400" dirty="0" smtClean="0"/>
              <a:t>: </a:t>
            </a:r>
          </a:p>
          <a:p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2*($B$6+$B$7)*$B$5*(1-B8</a:t>
            </a: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dirty="0" smtClean="0">
                <a:solidFill>
                  <a:srgbClr val="C02AA0"/>
                </a:solidFill>
              </a:rPr>
              <a:t>*</a:t>
            </a:r>
            <a:r>
              <a:rPr lang="ru-RU" sz="1400" dirty="0" smtClean="0"/>
              <a:t>формула в ячейке </a:t>
            </a:r>
            <a:r>
              <a:rPr lang="ru-RU" sz="1400" dirty="0" smtClean="0">
                <a:solidFill>
                  <a:srgbClr val="002060"/>
                </a:solidFill>
              </a:rPr>
              <a:t>С9</a:t>
            </a:r>
            <a:r>
              <a:rPr lang="ru-RU" sz="1400" dirty="0" smtClean="0"/>
              <a:t>:</a:t>
            </a:r>
          </a:p>
          <a:p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=2*($C$6+$C$7)*$C$5*(1-C8</a:t>
            </a: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dirty="0" smtClean="0">
                <a:solidFill>
                  <a:srgbClr val="C02AA0"/>
                </a:solidFill>
              </a:rPr>
              <a:t>*</a:t>
            </a:r>
            <a:r>
              <a:rPr lang="ru-RU" sz="1400" dirty="0" smtClean="0"/>
              <a:t>формула в ячейке </a:t>
            </a:r>
            <a:r>
              <a:rPr lang="en-US" sz="1400" dirty="0" smtClean="0">
                <a:solidFill>
                  <a:srgbClr val="002060"/>
                </a:solidFill>
              </a:rPr>
              <a:t>D9</a:t>
            </a:r>
            <a:r>
              <a:rPr lang="ru-RU" sz="1400" dirty="0" smtClean="0"/>
              <a:t>:</a:t>
            </a:r>
          </a:p>
          <a:p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=2*($D$6+$D$7)*$D$5*(1-D8</a:t>
            </a: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dirty="0" smtClean="0">
                <a:solidFill>
                  <a:srgbClr val="C02AA0"/>
                </a:solidFill>
              </a:rPr>
              <a:t>*</a:t>
            </a:r>
            <a:r>
              <a:rPr lang="ru-RU" sz="1400" dirty="0" smtClean="0"/>
              <a:t>формула в ячейке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E</a:t>
            </a:r>
            <a:r>
              <a:rPr lang="ru-RU" sz="1400" dirty="0" smtClean="0">
                <a:solidFill>
                  <a:srgbClr val="002060"/>
                </a:solidFill>
              </a:rPr>
              <a:t>9</a:t>
            </a:r>
            <a:r>
              <a:rPr lang="ru-RU" sz="1400" dirty="0" smtClean="0"/>
              <a:t>:</a:t>
            </a:r>
          </a:p>
          <a:p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=2*($E$6+$E$7)*$E$5*(1-E8)</a:t>
            </a: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3131840" y="4797152"/>
            <a:ext cx="265202" cy="36004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18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22" r="59844" b="58689"/>
          <a:stretch/>
        </p:blipFill>
        <p:spPr bwMode="auto">
          <a:xfrm>
            <a:off x="90736" y="32792"/>
            <a:ext cx="6063816" cy="20280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2200" y="33265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3. </a:t>
            </a:r>
            <a:r>
              <a:rPr lang="ru-RU" dirty="0" smtClean="0"/>
              <a:t>Получившиеся рассчитанные данные для моей квартиры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333" r="69313" b="41555"/>
          <a:stretch/>
        </p:blipFill>
        <p:spPr bwMode="auto">
          <a:xfrm>
            <a:off x="4515212" y="2223924"/>
            <a:ext cx="4110588" cy="14399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066" y="2348880"/>
            <a:ext cx="35451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</a:rPr>
              <a:t>4. </a:t>
            </a:r>
            <a:r>
              <a:rPr lang="ru-RU" sz="1600" dirty="0" smtClean="0"/>
              <a:t>Далее заполняем следующую таблицу:</a:t>
            </a:r>
          </a:p>
          <a:p>
            <a:pPr algn="just"/>
            <a:r>
              <a:rPr lang="ru-RU" sz="1600" dirty="0" smtClean="0">
                <a:solidFill>
                  <a:srgbClr val="C02AA0"/>
                </a:solidFill>
              </a:rPr>
              <a:t>*</a:t>
            </a:r>
            <a:r>
              <a:rPr lang="ru-RU" sz="1600" dirty="0" smtClean="0"/>
              <a:t>в ячейки </a:t>
            </a:r>
            <a:r>
              <a:rPr lang="en-US" sz="1600" dirty="0" smtClean="0"/>
              <a:t>A14:A17</a:t>
            </a:r>
            <a:r>
              <a:rPr lang="ru-RU" sz="1600" dirty="0" smtClean="0"/>
              <a:t> заносим артикулы выбранных обоев и подписываем в какую комнату данные обои</a:t>
            </a:r>
          </a:p>
          <a:p>
            <a:pPr algn="just"/>
            <a:r>
              <a:rPr lang="ru-RU" sz="1600" dirty="0" smtClean="0">
                <a:solidFill>
                  <a:srgbClr val="C02AA0"/>
                </a:solidFill>
              </a:rPr>
              <a:t>*</a:t>
            </a:r>
            <a:r>
              <a:rPr lang="ru-RU" sz="1600" dirty="0" smtClean="0"/>
              <a:t>в ячейку В12 вносим стандартный процент обрезков равный 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</a:t>
            </a:r>
          </a:p>
          <a:p>
            <a:pPr algn="just"/>
            <a:r>
              <a:rPr lang="ru-RU" sz="1600" dirty="0" smtClean="0">
                <a:solidFill>
                  <a:srgbClr val="C02AA0"/>
                </a:solidFill>
              </a:rPr>
              <a:t>*</a:t>
            </a:r>
            <a:r>
              <a:rPr lang="ru-RU" sz="1600" dirty="0" smtClean="0"/>
              <a:t>в ячейку </a:t>
            </a:r>
            <a:r>
              <a:rPr lang="ru-RU" sz="1600" dirty="0" smtClean="0">
                <a:solidFill>
                  <a:srgbClr val="002060"/>
                </a:solidFill>
              </a:rPr>
              <a:t>В13</a:t>
            </a:r>
            <a:r>
              <a:rPr lang="ru-RU" sz="1600" dirty="0" smtClean="0"/>
              <a:t> пишем </a:t>
            </a:r>
            <a:r>
              <a:rPr lang="ru-RU" sz="1600" i="1" dirty="0" smtClean="0"/>
              <a:t>«длина», </a:t>
            </a:r>
            <a:r>
              <a:rPr lang="ru-RU" sz="1600" dirty="0" smtClean="0">
                <a:solidFill>
                  <a:srgbClr val="002060"/>
                </a:solidFill>
              </a:rPr>
              <a:t>С13</a:t>
            </a:r>
            <a:r>
              <a:rPr lang="ru-RU" sz="1600" dirty="0" smtClean="0"/>
              <a:t> – </a:t>
            </a:r>
            <a:r>
              <a:rPr lang="ru-RU" sz="1600" i="1" dirty="0" smtClean="0"/>
              <a:t>«ширина», </a:t>
            </a:r>
            <a:r>
              <a:rPr lang="en-US" sz="1600" dirty="0" smtClean="0">
                <a:solidFill>
                  <a:srgbClr val="002060"/>
                </a:solidFill>
              </a:rPr>
              <a:t>D</a:t>
            </a:r>
            <a:r>
              <a:rPr lang="ru-RU" sz="1600" dirty="0" smtClean="0">
                <a:solidFill>
                  <a:srgbClr val="002060"/>
                </a:solidFill>
              </a:rPr>
              <a:t>13</a:t>
            </a:r>
            <a:r>
              <a:rPr lang="ru-RU" sz="1600" dirty="0" smtClean="0"/>
              <a:t> – </a:t>
            </a:r>
            <a:r>
              <a:rPr lang="ru-RU" sz="1600" i="1" dirty="0" smtClean="0"/>
              <a:t>«площадь рулона»</a:t>
            </a:r>
            <a:endParaRPr lang="en-US" sz="1600" i="1" dirty="0" smtClean="0"/>
          </a:p>
          <a:p>
            <a:pPr algn="just"/>
            <a:r>
              <a:rPr lang="en-US" sz="1600" i="1" dirty="0" smtClean="0">
                <a:solidFill>
                  <a:srgbClr val="C02AA0"/>
                </a:solidFill>
              </a:rPr>
              <a:t>*</a:t>
            </a:r>
            <a:r>
              <a:rPr lang="ru-RU" sz="1600" dirty="0" smtClean="0"/>
              <a:t>смотрим данные (длину и ширину) на этикетке обоев или на сайте магазина</a:t>
            </a:r>
          </a:p>
          <a:p>
            <a:pPr algn="just"/>
            <a:r>
              <a:rPr lang="ru-RU" sz="1600" dirty="0" smtClean="0">
                <a:solidFill>
                  <a:srgbClr val="C02AA0"/>
                </a:solidFill>
              </a:rPr>
              <a:t>*</a:t>
            </a:r>
            <a:r>
              <a:rPr lang="ru-RU" sz="1600" dirty="0" smtClean="0"/>
              <a:t>значения столбца </a:t>
            </a:r>
            <a:r>
              <a:rPr lang="en-US" sz="1600" dirty="0" smtClean="0"/>
              <a:t>D </a:t>
            </a:r>
            <a:r>
              <a:rPr lang="ru-RU" sz="1400" dirty="0" smtClean="0"/>
              <a:t>(площадь рулона)</a:t>
            </a:r>
            <a:r>
              <a:rPr lang="ru-RU" sz="1600" dirty="0" smtClean="0"/>
              <a:t> рассчитываем по формуле: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(1-0,1)*</a:t>
            </a:r>
            <a:r>
              <a:rPr lang="en-US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a*b</a:t>
            </a:r>
            <a:endParaRPr lang="ru-RU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smtClean="0">
                <a:solidFill>
                  <a:srgbClr val="C02AA0"/>
                </a:solidFill>
              </a:rPr>
              <a:t>*</a:t>
            </a:r>
            <a:r>
              <a:rPr lang="ru-RU" sz="1600" dirty="0" smtClean="0"/>
              <a:t>в ячейку </a:t>
            </a:r>
            <a:r>
              <a:rPr lang="en-US" sz="1600" dirty="0" smtClean="0"/>
              <a:t>D</a:t>
            </a:r>
            <a:r>
              <a:rPr lang="ru-RU" sz="1600" dirty="0" smtClean="0"/>
              <a:t>14 занесём формулу,         </a:t>
            </a:r>
          </a:p>
          <a:p>
            <a:r>
              <a:rPr lang="ru-RU" sz="1600" dirty="0" smtClean="0"/>
              <a:t>а далее протяжкой заполняем столбец </a:t>
            </a:r>
            <a:r>
              <a:rPr lang="en-US" sz="1600" dirty="0" smtClean="0"/>
              <a:t>D</a:t>
            </a:r>
            <a:r>
              <a:rPr lang="ru-RU" sz="1600" dirty="0" smtClean="0"/>
              <a:t> </a:t>
            </a:r>
            <a:r>
              <a:rPr lang="ru-RU" sz="1400" dirty="0" smtClean="0"/>
              <a:t>(область </a:t>
            </a:r>
            <a:r>
              <a:rPr lang="en-US" sz="1400" dirty="0" smtClean="0"/>
              <a:t>D14:D17)</a:t>
            </a:r>
            <a:endParaRPr lang="ru-RU" sz="1400" dirty="0" smtClean="0"/>
          </a:p>
          <a:p>
            <a:pPr algn="ctr"/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794" y="6021288"/>
            <a:ext cx="4736463" cy="4736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334" r="69000" b="40555"/>
          <a:stretch/>
        </p:blipFill>
        <p:spPr bwMode="auto">
          <a:xfrm>
            <a:off x="3937019" y="3861048"/>
            <a:ext cx="5102281" cy="180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3367006" y="6165304"/>
            <a:ext cx="44513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32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4624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Выбранные обои</a:t>
            </a:r>
            <a:r>
              <a:rPr lang="en-US" sz="2000" i="1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000" i="1" u="sng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ЕВРОремонта</a:t>
            </a:r>
            <a:r>
              <a:rPr lang="ru-RU" sz="2000" i="1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ru-RU" sz="2000" i="1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428604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rgbClr val="00339A"/>
                </a:solidFill>
              </a:rPr>
              <a:t>На кухню:</a:t>
            </a:r>
          </a:p>
          <a:p>
            <a:pPr>
              <a:buClr>
                <a:srgbClr val="C02AA0"/>
              </a:buClr>
            </a:pPr>
            <a:r>
              <a:rPr lang="ru-RU" dirty="0"/>
              <a:t>д</a:t>
            </a:r>
            <a:r>
              <a:rPr lang="ru-RU" dirty="0" smtClean="0"/>
              <a:t>лина = 10 м</a:t>
            </a:r>
          </a:p>
          <a:p>
            <a:pPr>
              <a:buClr>
                <a:srgbClr val="C02AA0"/>
              </a:buClr>
            </a:pPr>
            <a:r>
              <a:rPr lang="ru-RU" dirty="0" smtClean="0"/>
              <a:t>ширина = 0,7 м</a:t>
            </a:r>
          </a:p>
          <a:p>
            <a:pPr>
              <a:buClr>
                <a:srgbClr val="C02AA0"/>
              </a:buClr>
            </a:pPr>
            <a:r>
              <a:rPr lang="ru-RU" dirty="0" smtClean="0"/>
              <a:t>материал: винил</a:t>
            </a:r>
          </a:p>
          <a:p>
            <a:pPr>
              <a:buClr>
                <a:srgbClr val="C02AA0"/>
              </a:buClr>
            </a:pPr>
            <a:r>
              <a:rPr lang="ru-RU" i="1" dirty="0" smtClean="0"/>
              <a:t>цена</a:t>
            </a:r>
            <a:r>
              <a:rPr lang="ru-RU" dirty="0" smtClean="0"/>
              <a:t> за рулон: 2113 руб.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4810" y="2071678"/>
            <a:ext cx="4788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r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rgbClr val="00339A"/>
                </a:solidFill>
              </a:rPr>
              <a:t>В коридор:</a:t>
            </a:r>
            <a:endParaRPr lang="ru-RU" i="1" dirty="0">
              <a:solidFill>
                <a:srgbClr val="00339A"/>
              </a:solidFill>
            </a:endParaRP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длина = </a:t>
            </a:r>
            <a:r>
              <a:rPr lang="ru-RU" dirty="0" smtClean="0">
                <a:solidFill>
                  <a:prstClr val="black"/>
                </a:solidFill>
              </a:rPr>
              <a:t>10.5 </a:t>
            </a:r>
            <a:r>
              <a:rPr lang="ru-RU" dirty="0">
                <a:solidFill>
                  <a:prstClr val="black"/>
                </a:solidFill>
              </a:rPr>
              <a:t>м</a:t>
            </a: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ширина = </a:t>
            </a:r>
            <a:r>
              <a:rPr lang="ru-RU" dirty="0" smtClean="0">
                <a:solidFill>
                  <a:prstClr val="black"/>
                </a:solidFill>
              </a:rPr>
              <a:t>1,06 м</a:t>
            </a:r>
          </a:p>
          <a:p>
            <a:pPr lvl="0" algn="r">
              <a:buClr>
                <a:srgbClr val="C02AA0"/>
              </a:buClr>
            </a:pPr>
            <a:r>
              <a:rPr lang="ru-RU" dirty="0" smtClean="0">
                <a:solidFill>
                  <a:prstClr val="black"/>
                </a:solidFill>
              </a:rPr>
              <a:t>материал: </a:t>
            </a:r>
            <a:r>
              <a:rPr lang="ru-RU" dirty="0" err="1" smtClean="0">
                <a:solidFill>
                  <a:prstClr val="black"/>
                </a:solidFill>
              </a:rPr>
              <a:t>флизилин</a:t>
            </a:r>
            <a:endParaRPr lang="ru-RU" dirty="0">
              <a:solidFill>
                <a:prstClr val="black"/>
              </a:solidFill>
            </a:endParaRPr>
          </a:p>
          <a:p>
            <a:pPr lvl="0" algn="r">
              <a:buClr>
                <a:srgbClr val="C02AA0"/>
              </a:buClr>
            </a:pPr>
            <a:r>
              <a:rPr lang="ru-RU" i="1" dirty="0" smtClean="0">
                <a:solidFill>
                  <a:prstClr val="black"/>
                </a:solidFill>
              </a:rPr>
              <a:t>цена</a:t>
            </a:r>
            <a:r>
              <a:rPr lang="ru-RU" dirty="0" smtClean="0">
                <a:solidFill>
                  <a:prstClr val="black"/>
                </a:solidFill>
              </a:rPr>
              <a:t> за рулон: 1122 руб.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364331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rgbClr val="00339A"/>
                </a:solidFill>
              </a:rPr>
              <a:t>В гостиную:</a:t>
            </a:r>
            <a:endParaRPr lang="ru-RU" i="1" dirty="0">
              <a:solidFill>
                <a:srgbClr val="00339A"/>
              </a:solidFill>
            </a:endParaRPr>
          </a:p>
          <a:p>
            <a:pPr lvl="0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длина = 10 м</a:t>
            </a:r>
          </a:p>
          <a:p>
            <a:pPr lvl="0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ширина = </a:t>
            </a:r>
            <a:r>
              <a:rPr lang="ru-RU" dirty="0" smtClean="0">
                <a:solidFill>
                  <a:prstClr val="black"/>
                </a:solidFill>
              </a:rPr>
              <a:t>0,52 м</a:t>
            </a:r>
          </a:p>
          <a:p>
            <a:pPr lvl="0">
              <a:buClr>
                <a:srgbClr val="C02AA0"/>
              </a:buClr>
            </a:pPr>
            <a:r>
              <a:rPr lang="ru-RU" dirty="0" smtClean="0">
                <a:solidFill>
                  <a:prstClr val="black"/>
                </a:solidFill>
              </a:rPr>
              <a:t>материал: винил</a:t>
            </a:r>
            <a:endParaRPr lang="ru-RU" dirty="0">
              <a:solidFill>
                <a:prstClr val="black"/>
              </a:solidFill>
            </a:endParaRPr>
          </a:p>
          <a:p>
            <a:pPr lvl="0">
              <a:buClr>
                <a:srgbClr val="C02AA0"/>
              </a:buClr>
            </a:pPr>
            <a:r>
              <a:rPr lang="ru-RU" i="1" dirty="0" smtClean="0">
                <a:solidFill>
                  <a:prstClr val="black"/>
                </a:solidFill>
              </a:rPr>
              <a:t>цена</a:t>
            </a:r>
            <a:r>
              <a:rPr lang="ru-RU" dirty="0" smtClean="0">
                <a:solidFill>
                  <a:prstClr val="black"/>
                </a:solidFill>
              </a:rPr>
              <a:t> за рулон: 1377 руб.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5380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r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rgbClr val="00339A"/>
                </a:solidFill>
              </a:rPr>
              <a:t>В спальню:</a:t>
            </a:r>
            <a:endParaRPr lang="ru-RU" i="1" dirty="0">
              <a:solidFill>
                <a:srgbClr val="00339A"/>
              </a:solidFill>
            </a:endParaRP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длина = 10 м</a:t>
            </a: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ширина = </a:t>
            </a:r>
            <a:r>
              <a:rPr lang="ru-RU" dirty="0" smtClean="0">
                <a:solidFill>
                  <a:prstClr val="black"/>
                </a:solidFill>
              </a:rPr>
              <a:t>1,06 м</a:t>
            </a:r>
          </a:p>
          <a:p>
            <a:pPr lvl="0" algn="r">
              <a:buClr>
                <a:srgbClr val="C02AA0"/>
              </a:buClr>
            </a:pPr>
            <a:r>
              <a:rPr lang="ru-RU" dirty="0" smtClean="0">
                <a:solidFill>
                  <a:prstClr val="black"/>
                </a:solidFill>
              </a:rPr>
              <a:t>материал: </a:t>
            </a:r>
            <a:r>
              <a:rPr lang="ru-RU" dirty="0" err="1" smtClean="0">
                <a:solidFill>
                  <a:prstClr val="black"/>
                </a:solidFill>
              </a:rPr>
              <a:t>флизелин</a:t>
            </a:r>
            <a:endParaRPr lang="ru-RU" dirty="0">
              <a:solidFill>
                <a:prstClr val="black"/>
              </a:solidFill>
            </a:endParaRPr>
          </a:p>
          <a:p>
            <a:pPr lvl="0" algn="r">
              <a:buClr>
                <a:srgbClr val="C02AA0"/>
              </a:buClr>
            </a:pPr>
            <a:r>
              <a:rPr lang="ru-RU" i="1" dirty="0" smtClean="0">
                <a:solidFill>
                  <a:prstClr val="black"/>
                </a:solidFill>
              </a:rPr>
              <a:t>цена </a:t>
            </a:r>
            <a:r>
              <a:rPr lang="ru-RU" dirty="0" smtClean="0">
                <a:solidFill>
                  <a:prstClr val="black"/>
                </a:solidFill>
              </a:rPr>
              <a:t>за рулон: 1716 руб.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://leroymerlin.ru/upload/catalog/img/2/4/13646177/800x800/13646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0"/>
            <a:ext cx="3143272" cy="204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://leroymerlin.ru/upload/catalog/img/8/7/13232046/800x800/13232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1852260"/>
            <a:ext cx="2928958" cy="188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2" name="AutoShape 8" descr="http://leroymerlin.ru/upload/catalog/img/8/7/13232046/800x800/13232046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://leroymerlin.ru/upload/catalog/img/f/f/13758232/800x800/13758232.jpg"/>
          <p:cNvPicPr>
            <a:picLocks noChangeAspect="1" noChangeArrowheads="1"/>
          </p:cNvPicPr>
          <p:nvPr/>
        </p:nvPicPr>
        <p:blipFill>
          <a:blip r:embed="rId4" cstate="print"/>
          <a:srcRect b="12069"/>
          <a:stretch>
            <a:fillRect/>
          </a:stretch>
        </p:blipFill>
        <p:spPr bwMode="auto">
          <a:xfrm>
            <a:off x="6286512" y="3571876"/>
            <a:ext cx="2613064" cy="183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http://leroymerlin.ru/upload/catalog/img/6/2/13435388/800x800/13435388.jpg"/>
          <p:cNvPicPr>
            <a:picLocks noChangeAspect="1" noChangeArrowheads="1"/>
          </p:cNvPicPr>
          <p:nvPr/>
        </p:nvPicPr>
        <p:blipFill>
          <a:blip r:embed="rId5" cstate="print"/>
          <a:srcRect r="624" b="20312"/>
          <a:stretch>
            <a:fillRect/>
          </a:stretch>
        </p:blipFill>
        <p:spPr bwMode="auto">
          <a:xfrm>
            <a:off x="642910" y="5073858"/>
            <a:ext cx="2643206" cy="1784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4997" y="2092266"/>
            <a:ext cx="2422570" cy="3391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99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6764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/>
              <a:t>Для правильной записи формул нужно учитывать последовательность выполнения действий ТП. В первую очередь выполняются операции в скобках. Если нет скобок, то порядок выполнения определяется старшинством операций. По убыванию старшинства операции располагаются в таком порядке:</a:t>
            </a:r>
          </a:p>
          <a:p>
            <a:r>
              <a:rPr lang="ru-RU" b="1" dirty="0">
                <a:solidFill>
                  <a:srgbClr val="00339A"/>
                </a:solidFill>
              </a:rPr>
              <a:t>^ </a:t>
            </a:r>
            <a:r>
              <a:rPr lang="ru-RU" dirty="0"/>
              <a:t>           </a:t>
            </a:r>
            <a:r>
              <a:rPr lang="ru-RU" dirty="0" smtClean="0"/>
              <a:t>возведение </a:t>
            </a:r>
            <a:r>
              <a:rPr lang="ru-RU" dirty="0"/>
              <a:t>в степень;</a:t>
            </a:r>
          </a:p>
          <a:p>
            <a:r>
              <a:rPr lang="ru-RU" b="1" dirty="0">
                <a:solidFill>
                  <a:srgbClr val="00339A"/>
                </a:solidFill>
              </a:rPr>
              <a:t>*</a:t>
            </a:r>
            <a:r>
              <a:rPr lang="ru-RU" dirty="0">
                <a:solidFill>
                  <a:srgbClr val="00339A"/>
                </a:solidFill>
              </a:rPr>
              <a:t>,</a:t>
            </a:r>
            <a:r>
              <a:rPr lang="ru-RU" b="1" dirty="0">
                <a:solidFill>
                  <a:srgbClr val="00339A"/>
                </a:solidFill>
              </a:rPr>
              <a:t> /        </a:t>
            </a:r>
            <a:r>
              <a:rPr lang="ru-RU" dirty="0"/>
              <a:t>умножение, деление;</a:t>
            </a:r>
          </a:p>
          <a:p>
            <a:r>
              <a:rPr lang="ru-RU" b="1" dirty="0">
                <a:solidFill>
                  <a:srgbClr val="00339A"/>
                </a:solidFill>
              </a:rPr>
              <a:t>+</a:t>
            </a:r>
            <a:r>
              <a:rPr lang="ru-RU" dirty="0">
                <a:solidFill>
                  <a:srgbClr val="00339A"/>
                </a:solidFill>
              </a:rPr>
              <a:t>,</a:t>
            </a:r>
            <a:r>
              <a:rPr lang="ru-RU" b="1" dirty="0">
                <a:solidFill>
                  <a:srgbClr val="00339A"/>
                </a:solidFill>
              </a:rPr>
              <a:t> –       </a:t>
            </a:r>
            <a:r>
              <a:rPr lang="ru-RU" b="1" dirty="0" smtClean="0">
                <a:solidFill>
                  <a:srgbClr val="00339A"/>
                </a:solidFill>
              </a:rPr>
              <a:t> </a:t>
            </a:r>
            <a:r>
              <a:rPr lang="ru-RU" dirty="0" smtClean="0"/>
              <a:t>сложение</a:t>
            </a:r>
            <a:r>
              <a:rPr lang="ru-RU" dirty="0"/>
              <a:t>, вычитание;</a:t>
            </a:r>
          </a:p>
          <a:p>
            <a:r>
              <a:rPr lang="ru-RU" dirty="0"/>
              <a:t>Операции одинакового старшинства выполняются в порядке их записи слева направо.</a:t>
            </a:r>
          </a:p>
          <a:p>
            <a:endParaRPr lang="ru-RU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Различают </a:t>
            </a:r>
            <a:r>
              <a:rPr lang="ru-RU" i="1" dirty="0">
                <a:solidFill>
                  <a:srgbClr val="002060"/>
                </a:solidFill>
              </a:rPr>
              <a:t>арифметические</a:t>
            </a:r>
            <a:r>
              <a:rPr lang="ru-RU" dirty="0"/>
              <a:t> и </a:t>
            </a:r>
            <a:r>
              <a:rPr lang="ru-RU" i="1" dirty="0">
                <a:solidFill>
                  <a:srgbClr val="002060"/>
                </a:solidFill>
              </a:rPr>
              <a:t>логические </a:t>
            </a:r>
            <a:r>
              <a:rPr lang="ru-RU" dirty="0"/>
              <a:t>формулы.</a:t>
            </a:r>
          </a:p>
          <a:p>
            <a:pPr algn="just"/>
            <a:r>
              <a:rPr lang="ru-RU" dirty="0"/>
              <a:t>В </a:t>
            </a:r>
            <a:r>
              <a:rPr lang="ru-RU" i="1" dirty="0"/>
              <a:t>арифметических формулах </a:t>
            </a:r>
            <a:r>
              <a:rPr lang="ru-RU" dirty="0"/>
              <a:t>используются </a:t>
            </a:r>
            <a:r>
              <a:rPr lang="ru-RU" dirty="0" smtClean="0"/>
              <a:t>арифметические </a:t>
            </a:r>
            <a:r>
              <a:rPr lang="ru-RU" dirty="0"/>
              <a:t>действия, а также могут содержаться операторы сравнения: равно (</a:t>
            </a:r>
            <a:r>
              <a:rPr lang="ru-RU" b="1" dirty="0">
                <a:solidFill>
                  <a:srgbClr val="0070C0"/>
                </a:solidFill>
              </a:rPr>
              <a:t>=</a:t>
            </a:r>
            <a:r>
              <a:rPr lang="ru-RU" dirty="0"/>
              <a:t>), не равно (</a:t>
            </a:r>
            <a:r>
              <a:rPr lang="ru-RU" b="1" dirty="0">
                <a:solidFill>
                  <a:srgbClr val="0070C0"/>
                </a:solidFill>
              </a:rPr>
              <a:t>&lt;&gt;</a:t>
            </a:r>
            <a:r>
              <a:rPr lang="ru-RU" dirty="0"/>
              <a:t>), больше (</a:t>
            </a:r>
            <a:r>
              <a:rPr lang="ru-RU" b="1" dirty="0">
                <a:solidFill>
                  <a:srgbClr val="0070C0"/>
                </a:solidFill>
              </a:rPr>
              <a:t>&gt;</a:t>
            </a:r>
            <a:r>
              <a:rPr lang="ru-RU" dirty="0"/>
              <a:t>), меньше (</a:t>
            </a:r>
            <a:r>
              <a:rPr lang="ru-RU" b="1" dirty="0">
                <a:solidFill>
                  <a:srgbClr val="0070C0"/>
                </a:solidFill>
              </a:rPr>
              <a:t>&lt;</a:t>
            </a:r>
            <a:r>
              <a:rPr lang="ru-RU" dirty="0"/>
              <a:t>), не более (</a:t>
            </a:r>
            <a:r>
              <a:rPr lang="ru-RU" b="1" dirty="0">
                <a:solidFill>
                  <a:srgbClr val="0070C0"/>
                </a:solidFill>
              </a:rPr>
              <a:t>&lt;=</a:t>
            </a:r>
            <a:r>
              <a:rPr lang="ru-RU" dirty="0"/>
              <a:t>), не менее (</a:t>
            </a:r>
            <a:r>
              <a:rPr lang="ru-RU" b="1" dirty="0">
                <a:solidFill>
                  <a:srgbClr val="0070C0"/>
                </a:solidFill>
              </a:rPr>
              <a:t>&gt;=</a:t>
            </a:r>
            <a:r>
              <a:rPr lang="ru-RU" dirty="0"/>
              <a:t>). Результатом вычисления арифметической формулы является число.</a:t>
            </a:r>
          </a:p>
          <a:p>
            <a:r>
              <a:rPr lang="ru-RU" i="1" dirty="0"/>
              <a:t>Логические формулы</a:t>
            </a:r>
            <a:r>
              <a:rPr lang="ru-RU" dirty="0"/>
              <a:t> могут содержать указанные выше операторы сравнения, а также специальные логические операторы: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NOT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/>
              <a:t>– логическое отрицание “НЕ”,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AND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/>
              <a:t>– логическое “И”,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OR</a:t>
            </a:r>
            <a:r>
              <a:rPr lang="ru-RU" dirty="0" smtClean="0"/>
              <a:t> </a:t>
            </a:r>
            <a:r>
              <a:rPr lang="ru-RU" dirty="0"/>
              <a:t>– логическое “ИЛИ”.</a:t>
            </a:r>
          </a:p>
        </p:txBody>
      </p:sp>
      <p:pic>
        <p:nvPicPr>
          <p:cNvPr id="1029" name="Picture 5" descr="C:\Users\Галина Николаевна\AppData\Local\Microsoft\Windows\Temporary Internet Files\Content.IE5\S6EOQCZD\yes-no-buttons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00081"/>
            <a:ext cx="3633876" cy="2455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67680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134"/>
          <a:stretch/>
        </p:blipFill>
        <p:spPr bwMode="auto">
          <a:xfrm>
            <a:off x="1525236" y="5390567"/>
            <a:ext cx="2674560" cy="1467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950"/>
          <a:stretch/>
        </p:blipFill>
        <p:spPr bwMode="auto">
          <a:xfrm>
            <a:off x="1043608" y="1853208"/>
            <a:ext cx="3024336" cy="1885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0633"/>
            <a:ext cx="2213642" cy="1997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1268"/>
            <a:ext cx="2179960" cy="1956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150"/>
          <a:stretch/>
        </p:blipFill>
        <p:spPr bwMode="auto">
          <a:xfrm>
            <a:off x="4100304" y="3645024"/>
            <a:ext cx="2528961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Clr>
                <a:srgbClr val="C02AA0"/>
              </a:buClr>
              <a:buFont typeface="Wingdings" panose="05000000000000000000" pitchFamily="2" charset="2"/>
              <a:buChar char="§"/>
            </a:pPr>
            <a:r>
              <a:rPr lang="ru-RU" i="1" dirty="0">
                <a:solidFill>
                  <a:srgbClr val="00339A"/>
                </a:solidFill>
              </a:rPr>
              <a:t>На кухню:</a:t>
            </a:r>
          </a:p>
          <a:p>
            <a:pPr lvl="0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длина = 10 м</a:t>
            </a:r>
          </a:p>
          <a:p>
            <a:pPr lvl="0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ширина = </a:t>
            </a:r>
            <a:r>
              <a:rPr lang="ru-RU" dirty="0" smtClean="0">
                <a:solidFill>
                  <a:prstClr val="black"/>
                </a:solidFill>
              </a:rPr>
              <a:t>0,53 м</a:t>
            </a:r>
          </a:p>
          <a:p>
            <a:pPr lvl="0">
              <a:buClr>
                <a:srgbClr val="C02AA0"/>
              </a:buClr>
            </a:pPr>
            <a:r>
              <a:rPr lang="ru-RU" dirty="0" smtClean="0">
                <a:solidFill>
                  <a:prstClr val="black"/>
                </a:solidFill>
              </a:rPr>
              <a:t>материал: винил</a:t>
            </a:r>
            <a:endParaRPr lang="ru-RU" dirty="0">
              <a:solidFill>
                <a:prstClr val="black"/>
              </a:solidFill>
            </a:endParaRPr>
          </a:p>
          <a:p>
            <a:pPr lvl="0">
              <a:buClr>
                <a:srgbClr val="C02AA0"/>
              </a:buClr>
            </a:pPr>
            <a:r>
              <a:rPr lang="ru-RU" i="1" dirty="0" smtClean="0">
                <a:solidFill>
                  <a:prstClr val="black"/>
                </a:solidFill>
              </a:rPr>
              <a:t>цена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за рулон</a:t>
            </a:r>
            <a:r>
              <a:rPr lang="ru-RU" dirty="0" smtClean="0">
                <a:solidFill>
                  <a:prstClr val="black"/>
                </a:solidFill>
              </a:rPr>
              <a:t>: 474 руб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225327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r">
              <a:buClr>
                <a:srgbClr val="C02AA0"/>
              </a:buClr>
              <a:buFont typeface="Wingdings" panose="05000000000000000000" pitchFamily="2" charset="2"/>
              <a:buChar char="§"/>
            </a:pPr>
            <a:r>
              <a:rPr lang="ru-RU" i="1" dirty="0">
                <a:solidFill>
                  <a:srgbClr val="00339A"/>
                </a:solidFill>
              </a:rPr>
              <a:t>В коридор:</a:t>
            </a: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длина = </a:t>
            </a:r>
            <a:r>
              <a:rPr lang="ru-RU" dirty="0" smtClean="0">
                <a:solidFill>
                  <a:prstClr val="black"/>
                </a:solidFill>
              </a:rPr>
              <a:t>10 </a:t>
            </a:r>
            <a:r>
              <a:rPr lang="ru-RU" dirty="0">
                <a:solidFill>
                  <a:prstClr val="black"/>
                </a:solidFill>
              </a:rPr>
              <a:t>м</a:t>
            </a: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ширина = </a:t>
            </a:r>
            <a:r>
              <a:rPr lang="ru-RU" dirty="0" smtClean="0">
                <a:solidFill>
                  <a:prstClr val="black"/>
                </a:solidFill>
              </a:rPr>
              <a:t>0,53 м</a:t>
            </a:r>
          </a:p>
          <a:p>
            <a:pPr lvl="0" algn="r">
              <a:buClr>
                <a:srgbClr val="C02AA0"/>
              </a:buClr>
            </a:pPr>
            <a:r>
              <a:rPr lang="ru-RU" dirty="0" smtClean="0">
                <a:solidFill>
                  <a:prstClr val="black"/>
                </a:solidFill>
              </a:rPr>
              <a:t>материал: винил</a:t>
            </a:r>
            <a:endParaRPr lang="ru-RU" dirty="0">
              <a:solidFill>
                <a:prstClr val="black"/>
              </a:solidFill>
            </a:endParaRPr>
          </a:p>
          <a:p>
            <a:pPr lvl="0" algn="r">
              <a:buClr>
                <a:srgbClr val="C02AA0"/>
              </a:buClr>
            </a:pPr>
            <a:r>
              <a:rPr lang="ru-RU" i="1" dirty="0" smtClean="0">
                <a:solidFill>
                  <a:prstClr val="black"/>
                </a:solidFill>
              </a:rPr>
              <a:t>цена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за рулон: </a:t>
            </a:r>
            <a:r>
              <a:rPr lang="ru-RU" dirty="0" smtClean="0">
                <a:solidFill>
                  <a:prstClr val="black"/>
                </a:solidFill>
              </a:rPr>
              <a:t>326 руб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92364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Clr>
                <a:srgbClr val="C02AA0"/>
              </a:buClr>
              <a:buFont typeface="Wingdings" panose="05000000000000000000" pitchFamily="2" charset="2"/>
              <a:buChar char="§"/>
            </a:pPr>
            <a:r>
              <a:rPr lang="ru-RU" i="1" dirty="0">
                <a:solidFill>
                  <a:srgbClr val="00339A"/>
                </a:solidFill>
              </a:rPr>
              <a:t>В гостиную:</a:t>
            </a:r>
          </a:p>
          <a:p>
            <a:pPr lvl="0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длина = 10 м</a:t>
            </a:r>
          </a:p>
          <a:p>
            <a:pPr lvl="0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ширина = 0,52 м</a:t>
            </a:r>
          </a:p>
          <a:p>
            <a:pPr lvl="0">
              <a:buClr>
                <a:srgbClr val="C02AA0"/>
              </a:buClr>
            </a:pPr>
            <a:r>
              <a:rPr lang="ru-RU" dirty="0" smtClean="0">
                <a:solidFill>
                  <a:prstClr val="black"/>
                </a:solidFill>
              </a:rPr>
              <a:t>материал: винил</a:t>
            </a:r>
          </a:p>
          <a:p>
            <a:pPr lvl="0">
              <a:buClr>
                <a:srgbClr val="C02AA0"/>
              </a:buClr>
            </a:pPr>
            <a:r>
              <a:rPr lang="ru-RU" i="1" dirty="0" smtClean="0">
                <a:solidFill>
                  <a:prstClr val="black"/>
                </a:solidFill>
              </a:rPr>
              <a:t>цена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за рулон: </a:t>
            </a:r>
            <a:r>
              <a:rPr lang="ru-RU" dirty="0" smtClean="0">
                <a:solidFill>
                  <a:prstClr val="black"/>
                </a:solidFill>
              </a:rPr>
              <a:t>326 руб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0088" y="5350706"/>
            <a:ext cx="7939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r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i="1" dirty="0">
                <a:solidFill>
                  <a:srgbClr val="00339A"/>
                </a:solidFill>
              </a:rPr>
              <a:t>В спальню:</a:t>
            </a: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длина = 10 м</a:t>
            </a: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ширина = 1,06 </a:t>
            </a:r>
            <a:r>
              <a:rPr lang="ru-RU" dirty="0" smtClean="0">
                <a:solidFill>
                  <a:prstClr val="black"/>
                </a:solidFill>
              </a:rPr>
              <a:t>м</a:t>
            </a:r>
          </a:p>
          <a:p>
            <a:pPr lvl="0" algn="r">
              <a:buClr>
                <a:srgbClr val="C02AA0"/>
              </a:buClr>
            </a:pPr>
            <a:r>
              <a:rPr lang="ru-RU" dirty="0" smtClean="0">
                <a:solidFill>
                  <a:prstClr val="black"/>
                </a:solidFill>
              </a:rPr>
              <a:t>материал: винил</a:t>
            </a:r>
          </a:p>
          <a:p>
            <a:pPr lvl="0" algn="r">
              <a:buClr>
                <a:srgbClr val="C02AA0"/>
              </a:buClr>
            </a:pPr>
            <a:r>
              <a:rPr lang="ru-RU" i="1" dirty="0" smtClean="0">
                <a:solidFill>
                  <a:prstClr val="black"/>
                </a:solidFill>
              </a:rPr>
              <a:t>цена </a:t>
            </a:r>
            <a:r>
              <a:rPr lang="ru-RU" dirty="0">
                <a:solidFill>
                  <a:prstClr val="black"/>
                </a:solidFill>
              </a:rPr>
              <a:t>за рулон: </a:t>
            </a:r>
            <a:r>
              <a:rPr lang="ru-RU" dirty="0" smtClean="0">
                <a:solidFill>
                  <a:prstClr val="black"/>
                </a:solidFill>
              </a:rPr>
              <a:t>572 руб.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357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rgbClr val="00339A"/>
                </a:solidFill>
              </a:rPr>
              <a:t>Средняя стоимость ремонта</a:t>
            </a:r>
            <a:endParaRPr lang="ru-RU" b="1" i="1" u="sng" dirty="0">
              <a:solidFill>
                <a:srgbClr val="0033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09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eroymerlin.ru/upload/catalog/img/f/7/12541066/800x800/12541066.jpg"/>
          <p:cNvPicPr>
            <a:picLocks noChangeAspect="1" noChangeArrowheads="1"/>
          </p:cNvPicPr>
          <p:nvPr/>
        </p:nvPicPr>
        <p:blipFill>
          <a:blip r:embed="rId2" cstate="print"/>
          <a:srcRect r="1562" b="12812"/>
          <a:stretch>
            <a:fillRect/>
          </a:stretch>
        </p:blipFill>
        <p:spPr bwMode="auto">
          <a:xfrm>
            <a:off x="6516216" y="1642084"/>
            <a:ext cx="2520280" cy="1838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leroymerlin.ru/upload/catalog/img/5/8/12767727/800x800/12767727.jpg"/>
          <p:cNvPicPr>
            <a:picLocks noChangeAspect="1" noChangeArrowheads="1"/>
          </p:cNvPicPr>
          <p:nvPr/>
        </p:nvPicPr>
        <p:blipFill>
          <a:blip r:embed="rId3" cstate="print"/>
          <a:srcRect r="2666" b="12625"/>
          <a:stretch>
            <a:fillRect/>
          </a:stretch>
        </p:blipFill>
        <p:spPr bwMode="auto">
          <a:xfrm>
            <a:off x="210032" y="1664212"/>
            <a:ext cx="2561768" cy="184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://leroymerlin.ru/upload/catalog/img/a/c/12769191/800x800/12769191.jpg"/>
          <p:cNvPicPr>
            <a:picLocks noChangeAspect="1" noChangeArrowheads="1"/>
          </p:cNvPicPr>
          <p:nvPr/>
        </p:nvPicPr>
        <p:blipFill>
          <a:blip r:embed="rId4" cstate="print"/>
          <a:srcRect b="21622"/>
          <a:stretch>
            <a:fillRect/>
          </a:stretch>
        </p:blipFill>
        <p:spPr bwMode="auto">
          <a:xfrm>
            <a:off x="6228184" y="4976102"/>
            <a:ext cx="2847260" cy="1881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://leroymerlin.ru/upload/catalog/img/b/6/12765940/800x800/12765940.jpg"/>
          <p:cNvPicPr>
            <a:picLocks noChangeAspect="1" noChangeArrowheads="1"/>
          </p:cNvPicPr>
          <p:nvPr/>
        </p:nvPicPr>
        <p:blipFill>
          <a:blip r:embed="rId5" cstate="print"/>
          <a:srcRect b="25000"/>
          <a:stretch>
            <a:fillRect/>
          </a:stretch>
        </p:blipFill>
        <p:spPr bwMode="auto">
          <a:xfrm>
            <a:off x="92699" y="4982770"/>
            <a:ext cx="2895125" cy="187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0032" y="20804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Clr>
                <a:srgbClr val="C02AA0"/>
              </a:buClr>
              <a:buFont typeface="Wingdings" panose="05000000000000000000" pitchFamily="2" charset="2"/>
              <a:buChar char="§"/>
            </a:pPr>
            <a:r>
              <a:rPr lang="ru-RU" i="1" dirty="0">
                <a:solidFill>
                  <a:srgbClr val="00339A"/>
                </a:solidFill>
              </a:rPr>
              <a:t>На кухню:</a:t>
            </a:r>
          </a:p>
          <a:p>
            <a:pPr lvl="0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длина = 10 м</a:t>
            </a:r>
          </a:p>
          <a:p>
            <a:pPr lvl="0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ширина = 0,53 м</a:t>
            </a:r>
          </a:p>
          <a:p>
            <a:pPr lvl="0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материал: </a:t>
            </a:r>
            <a:r>
              <a:rPr lang="ru-RU" dirty="0" smtClean="0">
                <a:solidFill>
                  <a:prstClr val="black"/>
                </a:solidFill>
              </a:rPr>
              <a:t>бумага</a:t>
            </a:r>
          </a:p>
          <a:p>
            <a:pPr lvl="0">
              <a:buClr>
                <a:srgbClr val="C02AA0"/>
              </a:buClr>
            </a:pPr>
            <a:r>
              <a:rPr lang="ru-RU" i="1" dirty="0" smtClean="0">
                <a:solidFill>
                  <a:prstClr val="black"/>
                </a:solidFill>
              </a:rPr>
              <a:t>цена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за рулон: </a:t>
            </a:r>
            <a:r>
              <a:rPr lang="en-US" i="1" dirty="0" smtClean="0">
                <a:solidFill>
                  <a:prstClr val="black"/>
                </a:solidFill>
              </a:rPr>
              <a:t>16 </a:t>
            </a:r>
            <a:r>
              <a:rPr lang="ru-RU" i="1" dirty="0" smtClean="0">
                <a:solidFill>
                  <a:prstClr val="black"/>
                </a:solidFill>
              </a:rPr>
              <a:t>руб</a:t>
            </a:r>
            <a:r>
              <a:rPr lang="ru-RU" i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20348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r">
              <a:buClr>
                <a:srgbClr val="C02AA0"/>
              </a:buClr>
              <a:buFont typeface="Wingdings" panose="05000000000000000000" pitchFamily="2" charset="2"/>
              <a:buChar char="§"/>
            </a:pPr>
            <a:r>
              <a:rPr lang="ru-RU" i="1" dirty="0">
                <a:solidFill>
                  <a:srgbClr val="00339A"/>
                </a:solidFill>
              </a:rPr>
              <a:t>В коридор:</a:t>
            </a: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длина = 10 м</a:t>
            </a: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ширина = 0,53 м</a:t>
            </a: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материал: </a:t>
            </a:r>
            <a:r>
              <a:rPr lang="ru-RU" dirty="0" smtClean="0">
                <a:solidFill>
                  <a:prstClr val="black"/>
                </a:solidFill>
              </a:rPr>
              <a:t>бумага</a:t>
            </a:r>
          </a:p>
          <a:p>
            <a:pPr lvl="0" algn="r">
              <a:buClr>
                <a:srgbClr val="C02AA0"/>
              </a:buClr>
            </a:pPr>
            <a:r>
              <a:rPr lang="ru-RU" i="1" dirty="0" smtClean="0">
                <a:solidFill>
                  <a:prstClr val="black"/>
                </a:solidFill>
              </a:rPr>
              <a:t>цена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за рулон: </a:t>
            </a:r>
            <a:r>
              <a:rPr lang="ru-RU" i="1" dirty="0" smtClean="0">
                <a:solidFill>
                  <a:prstClr val="black"/>
                </a:solidFill>
              </a:rPr>
              <a:t>134 </a:t>
            </a:r>
            <a:r>
              <a:rPr lang="ru-RU" i="1" dirty="0">
                <a:solidFill>
                  <a:prstClr val="black"/>
                </a:solidFill>
              </a:rPr>
              <a:t>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700" y="354394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Clr>
                <a:srgbClr val="C02AA0"/>
              </a:buClr>
              <a:buFont typeface="Wingdings" panose="05000000000000000000" pitchFamily="2" charset="2"/>
              <a:buChar char="§"/>
            </a:pPr>
            <a:r>
              <a:rPr lang="ru-RU" i="1" dirty="0">
                <a:solidFill>
                  <a:srgbClr val="00339A"/>
                </a:solidFill>
              </a:rPr>
              <a:t>В гостиную:</a:t>
            </a:r>
          </a:p>
          <a:p>
            <a:pPr lvl="0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длина = 10 м</a:t>
            </a:r>
          </a:p>
          <a:p>
            <a:pPr lvl="0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ширина = 0,52 м</a:t>
            </a:r>
          </a:p>
          <a:p>
            <a:pPr lvl="0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материал: </a:t>
            </a:r>
            <a:r>
              <a:rPr lang="ru-RU" dirty="0" smtClean="0">
                <a:solidFill>
                  <a:prstClr val="black"/>
                </a:solidFill>
              </a:rPr>
              <a:t>бумага</a:t>
            </a:r>
          </a:p>
          <a:p>
            <a:pPr lvl="0">
              <a:buClr>
                <a:srgbClr val="C02AA0"/>
              </a:buClr>
            </a:pPr>
            <a:r>
              <a:rPr lang="ru-RU" i="1" dirty="0" smtClean="0">
                <a:solidFill>
                  <a:prstClr val="black"/>
                </a:solidFill>
              </a:rPr>
              <a:t>цена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за рулон: </a:t>
            </a:r>
            <a:r>
              <a:rPr lang="ru-RU" i="1" dirty="0" smtClean="0">
                <a:solidFill>
                  <a:prstClr val="black"/>
                </a:solidFill>
              </a:rPr>
              <a:t>193 руб.</a:t>
            </a:r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3444" y="352651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r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i="1" dirty="0">
                <a:solidFill>
                  <a:srgbClr val="00339A"/>
                </a:solidFill>
              </a:rPr>
              <a:t>В спальню:</a:t>
            </a: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длина = 10 м</a:t>
            </a: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ширина = 1,06 м</a:t>
            </a:r>
          </a:p>
          <a:p>
            <a:pPr lvl="0" algn="r">
              <a:buClr>
                <a:srgbClr val="C02AA0"/>
              </a:buClr>
            </a:pPr>
            <a:r>
              <a:rPr lang="ru-RU" dirty="0">
                <a:solidFill>
                  <a:prstClr val="black"/>
                </a:solidFill>
              </a:rPr>
              <a:t>материал: </a:t>
            </a:r>
            <a:r>
              <a:rPr lang="ru-RU" dirty="0" smtClean="0">
                <a:solidFill>
                  <a:prstClr val="black"/>
                </a:solidFill>
              </a:rPr>
              <a:t>бумага</a:t>
            </a:r>
          </a:p>
          <a:p>
            <a:pPr lvl="0" algn="r">
              <a:buClr>
                <a:srgbClr val="C02AA0"/>
              </a:buClr>
            </a:pPr>
            <a:r>
              <a:rPr lang="ru-RU" i="1" dirty="0" smtClean="0">
                <a:solidFill>
                  <a:prstClr val="black"/>
                </a:solidFill>
              </a:rPr>
              <a:t>цена </a:t>
            </a:r>
            <a:r>
              <a:rPr lang="ru-RU" dirty="0">
                <a:solidFill>
                  <a:prstClr val="black"/>
                </a:solidFill>
              </a:rPr>
              <a:t>за рулон: </a:t>
            </a:r>
            <a:r>
              <a:rPr lang="ru-RU" i="1" dirty="0" smtClean="0">
                <a:solidFill>
                  <a:prstClr val="black"/>
                </a:solidFill>
              </a:rPr>
              <a:t>94 руб</a:t>
            </a:r>
            <a:r>
              <a:rPr lang="ru-RU" i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950" y="23382"/>
            <a:ext cx="399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Бюджетный вариант ремонта</a:t>
            </a:r>
            <a:endParaRPr lang="ru-RU" i="1" u="sng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7998" y="2686577"/>
            <a:ext cx="1993404" cy="1820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1" y="4509120"/>
            <a:ext cx="2400266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7966" y="942144"/>
            <a:ext cx="2353468" cy="1690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8111" r="46686" b="40000"/>
          <a:stretch/>
        </p:blipFill>
        <p:spPr bwMode="auto">
          <a:xfrm>
            <a:off x="35496" y="44624"/>
            <a:ext cx="5544616" cy="24505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0152" y="188640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5. </a:t>
            </a:r>
            <a:r>
              <a:rPr lang="ru-RU" dirty="0" smtClean="0"/>
              <a:t>Далее создаём ещё одну область таблицы </a:t>
            </a:r>
            <a:r>
              <a:rPr lang="ru-RU" i="1" dirty="0" smtClean="0">
                <a:solidFill>
                  <a:srgbClr val="00339A"/>
                </a:solidFill>
              </a:rPr>
              <a:t>«Результаты»</a:t>
            </a:r>
          </a:p>
          <a:p>
            <a:r>
              <a:rPr lang="ru-RU" dirty="0" smtClean="0">
                <a:solidFill>
                  <a:srgbClr val="C02AA0"/>
                </a:solidFill>
              </a:rPr>
              <a:t>*</a:t>
            </a:r>
            <a:r>
              <a:rPr lang="ru-RU" dirty="0" smtClean="0"/>
              <a:t>в ячейку </a:t>
            </a:r>
            <a:r>
              <a:rPr lang="en-US" dirty="0" smtClean="0">
                <a:solidFill>
                  <a:srgbClr val="002060"/>
                </a:solidFill>
              </a:rPr>
              <a:t>B</a:t>
            </a:r>
            <a:r>
              <a:rPr lang="ru-RU" dirty="0" smtClean="0">
                <a:solidFill>
                  <a:srgbClr val="002060"/>
                </a:solidFill>
              </a:rPr>
              <a:t>13 </a:t>
            </a:r>
            <a:r>
              <a:rPr lang="ru-RU" dirty="0" smtClean="0"/>
              <a:t>пишем «кол-во рулонов», в </a:t>
            </a:r>
            <a:r>
              <a:rPr lang="en-US" dirty="0" smtClean="0">
                <a:solidFill>
                  <a:srgbClr val="002060"/>
                </a:solidFill>
              </a:rPr>
              <a:t>F13</a:t>
            </a:r>
            <a:r>
              <a:rPr lang="en-US" dirty="0" smtClean="0"/>
              <a:t> </a:t>
            </a:r>
            <a:r>
              <a:rPr lang="ru-RU" dirty="0" smtClean="0"/>
              <a:t>– «цена 1 рулона», </a:t>
            </a:r>
            <a:r>
              <a:rPr lang="en-US" dirty="0" smtClean="0">
                <a:solidFill>
                  <a:srgbClr val="002060"/>
                </a:solidFill>
              </a:rPr>
              <a:t>G</a:t>
            </a:r>
            <a:r>
              <a:rPr lang="ru-RU" dirty="0" smtClean="0">
                <a:solidFill>
                  <a:srgbClr val="002060"/>
                </a:solidFill>
              </a:rPr>
              <a:t>13 </a:t>
            </a:r>
            <a:r>
              <a:rPr lang="ru-RU" dirty="0" smtClean="0"/>
              <a:t>– «итог»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083" b="64275"/>
          <a:stretch/>
        </p:blipFill>
        <p:spPr>
          <a:xfrm>
            <a:off x="4202712" y="2780928"/>
            <a:ext cx="4777368" cy="26642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5536" y="2924944"/>
            <a:ext cx="3600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6. </a:t>
            </a:r>
            <a:r>
              <a:rPr lang="ru-RU" dirty="0" smtClean="0"/>
              <a:t>Чтобы посчитать количество рулонов вводим формулу </a:t>
            </a:r>
          </a:p>
          <a:p>
            <a:r>
              <a:rPr lang="ru-RU" sz="1600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sz="1600" dirty="0" smtClean="0"/>
              <a:t> в ячейку </a:t>
            </a:r>
            <a:r>
              <a:rPr lang="en-US" sz="1600" dirty="0" smtClean="0">
                <a:solidFill>
                  <a:srgbClr val="002060"/>
                </a:solidFill>
              </a:rPr>
              <a:t>E14</a:t>
            </a:r>
            <a:r>
              <a:rPr lang="en-US" sz="1600" dirty="0" smtClean="0"/>
              <a:t>:</a:t>
            </a:r>
          </a:p>
          <a:p>
            <a:pPr algn="ctr"/>
            <a:r>
              <a:rPr lang="en-US" sz="16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ru-RU" sz="16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ЦЕЛОЕ(</a:t>
            </a:r>
            <a:r>
              <a:rPr lang="en-US" sz="16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$B$9/D14</a:t>
            </a:r>
            <a:r>
              <a:rPr lang="ru-RU" sz="16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)+1</a:t>
            </a:r>
          </a:p>
          <a:p>
            <a:r>
              <a:rPr lang="en-US" sz="1600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/>
              <a:t>в ячейку </a:t>
            </a:r>
            <a:r>
              <a:rPr lang="en-US" sz="1600" dirty="0" smtClean="0">
                <a:solidFill>
                  <a:srgbClr val="002060"/>
                </a:solidFill>
              </a:rPr>
              <a:t>E15</a:t>
            </a:r>
            <a:r>
              <a:rPr lang="en-US" sz="1600" dirty="0" smtClean="0"/>
              <a:t>:</a:t>
            </a:r>
          </a:p>
          <a:p>
            <a:pPr algn="ctr"/>
            <a:r>
              <a:rPr lang="ru-RU" sz="1600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=ЦЕЛОЕ($</a:t>
            </a:r>
            <a:r>
              <a:rPr lang="en-US" sz="1600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C$9/D15)+</a:t>
            </a:r>
            <a:r>
              <a:rPr lang="en-US" sz="16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r>
              <a:rPr lang="en-US" sz="1600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sz="1600" dirty="0" smtClean="0"/>
              <a:t> в ячейку </a:t>
            </a:r>
            <a:r>
              <a:rPr lang="en-US" sz="1600" dirty="0" smtClean="0">
                <a:solidFill>
                  <a:srgbClr val="002060"/>
                </a:solidFill>
              </a:rPr>
              <a:t>E16</a:t>
            </a:r>
            <a:r>
              <a:rPr lang="en-US" sz="1600" dirty="0" smtClean="0"/>
              <a:t>: </a:t>
            </a:r>
          </a:p>
          <a:p>
            <a:pPr algn="ctr"/>
            <a:r>
              <a:rPr lang="ru-RU" sz="1600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=ЦЕЛОЕ($</a:t>
            </a:r>
            <a:r>
              <a:rPr lang="en-US" sz="1600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D$9/D16)+</a:t>
            </a:r>
            <a:r>
              <a:rPr lang="en-US" sz="16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r>
              <a:rPr lang="en-US" sz="1600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1600" dirty="0" smtClean="0"/>
              <a:t> </a:t>
            </a:r>
            <a:r>
              <a:rPr lang="ru-RU" sz="1600" dirty="0" smtClean="0"/>
              <a:t>в ячейку </a:t>
            </a:r>
            <a:r>
              <a:rPr lang="en-US" sz="1600" dirty="0" smtClean="0">
                <a:solidFill>
                  <a:srgbClr val="002060"/>
                </a:solidFill>
              </a:rPr>
              <a:t>E17</a:t>
            </a:r>
            <a:r>
              <a:rPr lang="en-US" sz="1600" dirty="0" smtClean="0"/>
              <a:t>:</a:t>
            </a:r>
            <a:endParaRPr lang="ru-RU" sz="1600" dirty="0" smtClean="0"/>
          </a:p>
          <a:p>
            <a:pPr algn="ctr"/>
            <a:r>
              <a:rPr lang="ru-RU" sz="1600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=ЦЕЛОЕ($</a:t>
            </a:r>
            <a:r>
              <a:rPr lang="en-US" sz="1600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E$9/D17)+1</a:t>
            </a:r>
            <a:endParaRPr lang="en-US" sz="1600" dirty="0" smtClean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5877272"/>
            <a:ext cx="896448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i="1" dirty="0" smtClean="0">
                <a:solidFill>
                  <a:srgbClr val="0070C0"/>
                </a:solidFill>
              </a:rPr>
              <a:t>Примечание: </a:t>
            </a:r>
            <a:r>
              <a:rPr lang="ru-RU" sz="1650" dirty="0" smtClean="0"/>
              <a:t>функция ЦЕЛОЕ () округляет до ближайшего целого числа, меньшего чем заданное. Но поскольку количество рулоном нельзя округлять в  меньшую сторону, то  к значению функции прибавляем 1 для округления в большую сторону и получаем 1 запасной рулон</a:t>
            </a:r>
            <a:endParaRPr lang="ru-RU" sz="165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3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37" t="41443" r="53438" b="39556"/>
          <a:stretch/>
        </p:blipFill>
        <p:spPr bwMode="auto">
          <a:xfrm>
            <a:off x="107505" y="45760"/>
            <a:ext cx="3816424" cy="22862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6956" y="404664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7. </a:t>
            </a:r>
            <a:r>
              <a:rPr lang="ru-RU" dirty="0" smtClean="0"/>
              <a:t>Заполняем </a:t>
            </a:r>
            <a:r>
              <a:rPr lang="ru-RU" dirty="0" smtClean="0">
                <a:solidFill>
                  <a:srgbClr val="002060"/>
                </a:solidFill>
              </a:rPr>
              <a:t>столбец </a:t>
            </a:r>
            <a:r>
              <a:rPr lang="en-US" dirty="0" smtClean="0">
                <a:solidFill>
                  <a:srgbClr val="002060"/>
                </a:solidFill>
              </a:rPr>
              <a:t>F</a:t>
            </a:r>
            <a:r>
              <a:rPr lang="ru-RU" dirty="0" smtClean="0"/>
              <a:t> </a:t>
            </a:r>
            <a:r>
              <a:rPr lang="ru-RU" sz="1600" dirty="0" smtClean="0"/>
              <a:t>(цена 1 рулона) </a:t>
            </a:r>
            <a:r>
              <a:rPr lang="ru-RU" dirty="0" smtClean="0"/>
              <a:t>ценами четырёх видов обоев, представленными на этикетках и на сайте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88" t="14667" r="47812" b="43889"/>
          <a:stretch/>
        </p:blipFill>
        <p:spPr bwMode="auto">
          <a:xfrm>
            <a:off x="4239952" y="2203609"/>
            <a:ext cx="4760447" cy="28095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2708920"/>
            <a:ext cx="3744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8. </a:t>
            </a:r>
            <a:r>
              <a:rPr lang="ru-RU" dirty="0" smtClean="0"/>
              <a:t>В ячейку </a:t>
            </a:r>
            <a:r>
              <a:rPr lang="en-US" dirty="0" smtClean="0"/>
              <a:t>G</a:t>
            </a:r>
            <a:r>
              <a:rPr lang="ru-RU" dirty="0" smtClean="0"/>
              <a:t>14 заносим формулу для расчёта итоговой стоимости необходимого количества обоев</a:t>
            </a:r>
          </a:p>
          <a:p>
            <a:r>
              <a:rPr lang="ru-RU" dirty="0" smtClean="0">
                <a:solidFill>
                  <a:srgbClr val="C02AA0"/>
                </a:solidFill>
              </a:rPr>
              <a:t>*</a:t>
            </a:r>
            <a:r>
              <a:rPr lang="ru-RU" dirty="0" smtClean="0"/>
              <a:t>в ячейке </a:t>
            </a:r>
            <a:r>
              <a:rPr lang="en-US" dirty="0" smtClean="0"/>
              <a:t>G</a:t>
            </a:r>
            <a:r>
              <a:rPr lang="ru-RU" dirty="0" smtClean="0"/>
              <a:t>14 формулу:  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E14*F14</a:t>
            </a:r>
            <a:endParaRPr lang="ru-RU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063" t="5900" r="11625" b="39446"/>
          <a:stretch/>
        </p:blipFill>
        <p:spPr bwMode="auto">
          <a:xfrm>
            <a:off x="179512" y="4365104"/>
            <a:ext cx="3527608" cy="23933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20520" y="570374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9</a:t>
            </a:r>
            <a:r>
              <a:rPr lang="ru-RU" dirty="0" smtClean="0">
                <a:solidFill>
                  <a:srgbClr val="00B050"/>
                </a:solidFill>
              </a:rPr>
              <a:t>. </a:t>
            </a:r>
            <a:r>
              <a:rPr lang="ru-RU" dirty="0" smtClean="0"/>
              <a:t>Выделяем область </a:t>
            </a:r>
            <a:r>
              <a:rPr lang="en-US" dirty="0" smtClean="0"/>
              <a:t>G14:G17</a:t>
            </a:r>
            <a:r>
              <a:rPr lang="ru-RU" dirty="0" smtClean="0"/>
              <a:t> и на панели управления выбираем заполнить – </a:t>
            </a:r>
            <a:r>
              <a:rPr lang="ru-RU" i="1" dirty="0" smtClean="0"/>
              <a:t>«вниз»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7183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50" t="3444" r="16750" b="35334"/>
          <a:stretch/>
        </p:blipFill>
        <p:spPr bwMode="auto">
          <a:xfrm>
            <a:off x="107504" y="116632"/>
            <a:ext cx="5430267" cy="35283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6136" y="260648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10. </a:t>
            </a:r>
            <a:r>
              <a:rPr lang="ru-RU" dirty="0" smtClean="0"/>
              <a:t>Чтобы посчитать общий итог и найти сколько денег нужно в общем на все 4 вида обоев для квартиры воспользуемся функцией </a:t>
            </a:r>
            <a:r>
              <a:rPr lang="ru-RU" i="1" dirty="0" smtClean="0">
                <a:solidFill>
                  <a:srgbClr val="002060"/>
                </a:solidFill>
              </a:rPr>
              <a:t>«</a:t>
            </a:r>
            <a:r>
              <a:rPr lang="ru-RU" i="1" dirty="0" err="1" smtClean="0">
                <a:solidFill>
                  <a:srgbClr val="002060"/>
                </a:solidFill>
              </a:rPr>
              <a:t>Автосумма</a:t>
            </a:r>
            <a:r>
              <a:rPr lang="ru-RU" i="1" dirty="0" smtClean="0">
                <a:solidFill>
                  <a:srgbClr val="002060"/>
                </a:solidFill>
              </a:rPr>
              <a:t>»; </a:t>
            </a:r>
            <a:r>
              <a:rPr lang="ru-RU" dirty="0" smtClean="0"/>
              <a:t>в ячейку </a:t>
            </a:r>
            <a:r>
              <a:rPr lang="en-US" dirty="0" smtClean="0"/>
              <a:t>G</a:t>
            </a:r>
            <a:r>
              <a:rPr lang="ru-RU" dirty="0" smtClean="0"/>
              <a:t>18 вводится формула: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=СУММ(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G14:G17)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4653136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11. </a:t>
            </a:r>
            <a:r>
              <a:rPr lang="ru-RU" dirty="0" smtClean="0"/>
              <a:t>Получившийся результат и подсчитанная итоговая сумма на выбранные обои для моей квартиры</a:t>
            </a:r>
            <a:endParaRPr lang="ru-RU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 l="31641" t="35417" r="56250" b="47222"/>
          <a:stretch>
            <a:fillRect/>
          </a:stretch>
        </p:blipFill>
        <p:spPr bwMode="auto">
          <a:xfrm>
            <a:off x="5572132" y="3929066"/>
            <a:ext cx="3428992" cy="27653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351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04365"/>
            <a:ext cx="56521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339A"/>
                </a:solidFill>
              </a:rPr>
              <a:t>Получившаяся таблица для расчёта необходимого количества обоев для моей квартиры и их стоимости </a:t>
            </a:r>
            <a:r>
              <a:rPr lang="ru-RU" sz="1400" i="1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ЕВРОремонта</a:t>
            </a:r>
            <a:endParaRPr lang="ru-RU" sz="1400" i="1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696" y="4538577"/>
            <a:ext cx="6804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rgbClr val="00339A"/>
                </a:solidFill>
              </a:rPr>
              <a:t>Получившаяся таблица для расчёта необходимого количества обоев для </a:t>
            </a:r>
            <a:r>
              <a:rPr lang="ru-RU" sz="1200" dirty="0" smtClean="0">
                <a:solidFill>
                  <a:srgbClr val="00339A"/>
                </a:solidFill>
              </a:rPr>
              <a:t>моей </a:t>
            </a:r>
            <a:r>
              <a:rPr lang="ru-RU" sz="1200" dirty="0">
                <a:solidFill>
                  <a:srgbClr val="00339A"/>
                </a:solidFill>
              </a:rPr>
              <a:t>квартиры и их стоимости </a:t>
            </a:r>
            <a:r>
              <a:rPr lang="ru-RU" sz="1400" i="1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среднего ремонта</a:t>
            </a:r>
            <a:endParaRPr lang="ru-RU" sz="1400" i="1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39" r="45875" b="36350"/>
          <a:stretch/>
        </p:blipFill>
        <p:spPr bwMode="auto">
          <a:xfrm>
            <a:off x="2545080" y="3227937"/>
            <a:ext cx="6598920" cy="13106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11" r="45062" b="35889"/>
          <a:stretch/>
        </p:blipFill>
        <p:spPr bwMode="auto">
          <a:xfrm>
            <a:off x="13184" y="0"/>
            <a:ext cx="5741876" cy="27043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222" r="45750" b="16222"/>
          <a:stretch/>
        </p:blipFill>
        <p:spPr bwMode="auto">
          <a:xfrm>
            <a:off x="96455" y="5028162"/>
            <a:ext cx="6862817" cy="13915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3527" y="6355991"/>
            <a:ext cx="60486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rgbClr val="00339A"/>
                </a:solidFill>
              </a:rPr>
              <a:t>Получившаяся таблица для расчёта необходимого количества обоев для моей квартиры и их стоимости </a:t>
            </a:r>
            <a:r>
              <a:rPr lang="ru-RU" sz="1400" i="1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1400" i="1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бюджетного ремонта</a:t>
            </a:r>
            <a:endParaRPr lang="ru-RU" sz="1400" i="1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910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87727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5" t="24889" r="44876" b="16333"/>
          <a:stretch/>
        </p:blipFill>
        <p:spPr bwMode="auto">
          <a:xfrm>
            <a:off x="112460" y="116632"/>
            <a:ext cx="8856984" cy="5473533"/>
          </a:xfrm>
          <a:prstGeom prst="rect">
            <a:avLst/>
          </a:prstGeom>
          <a:noFill/>
          <a:ln w="9525">
            <a:solidFill>
              <a:srgbClr val="C02A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0612" y="5733255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Получившаяся таблица для нескольких вариантов ремонта и подборок обоев разной ценовой категории</a:t>
            </a:r>
            <a:endParaRPr lang="ru-RU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688" y="181617"/>
            <a:ext cx="878497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Выводы по проделанной работе: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dirty="0" smtClean="0"/>
              <a:t>На мой взгляд, если дом новый, то выгоднее сделать сначала ремонт </a:t>
            </a:r>
            <a:r>
              <a:rPr lang="ru-RU" i="1" dirty="0" smtClean="0"/>
              <a:t>среднего уровня</a:t>
            </a:r>
            <a:r>
              <a:rPr lang="ru-RU" dirty="0" smtClean="0"/>
              <a:t>, подождать несколько лет (5-6 лет), за которые дом успеет «усесться», а человек сможет накопить необходимые средства для ремонта более высокого уровня. На этот период можно сделать ремонт, используя хорошие бумажные и виниловые обои. 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ru-RU" b="1" dirty="0">
              <a:solidFill>
                <a:srgbClr val="00B050"/>
              </a:solidFill>
            </a:endParaRPr>
          </a:p>
          <a:p>
            <a:pPr>
              <a:buClr>
                <a:srgbClr val="00B050"/>
              </a:buClr>
            </a:pPr>
            <a:r>
              <a:rPr lang="ru-RU" dirty="0" smtClean="0">
                <a:solidFill>
                  <a:srgbClr val="00339A"/>
                </a:solidFill>
              </a:rPr>
              <a:t>Средняя стоимость такого ремонта обойдётся в 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20000-25000</a:t>
            </a:r>
            <a:r>
              <a:rPr lang="ru-RU" dirty="0" smtClean="0">
                <a:solidFill>
                  <a:srgbClr val="00339A"/>
                </a:solidFill>
              </a:rPr>
              <a:t> 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руб. </a:t>
            </a:r>
            <a:r>
              <a:rPr lang="ru-RU" dirty="0" smtClean="0">
                <a:solidFill>
                  <a:srgbClr val="00339A"/>
                </a:solidFill>
              </a:rPr>
              <a:t>(материалы + работа)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rgbClr val="00339A"/>
              </a:solidFill>
            </a:endParaRP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dirty="0" smtClean="0"/>
              <a:t>Затем, можно сделать </a:t>
            </a:r>
            <a:r>
              <a:rPr lang="ru-RU" i="1" dirty="0" smtClean="0"/>
              <a:t>евроремонт. </a:t>
            </a:r>
            <a:r>
              <a:rPr lang="ru-RU" dirty="0" smtClean="0"/>
              <a:t>На него будет затрачено в 2,5-3 раза больше средств, но он прослужит около 10 лет. Для евроремонта можно использовать виниловые и флизилиновые обои 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ru-RU" dirty="0"/>
          </a:p>
          <a:p>
            <a:pPr>
              <a:buClr>
                <a:srgbClr val="00B050"/>
              </a:buClr>
            </a:pPr>
            <a:r>
              <a:rPr lang="ru-RU" dirty="0" smtClean="0">
                <a:solidFill>
                  <a:srgbClr val="00339A"/>
                </a:solidFill>
              </a:rPr>
              <a:t>Средняя стоимость такого ремонта обойдётся в 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85000-90000 руб</a:t>
            </a:r>
            <a:r>
              <a:rPr lang="ru-RU" dirty="0" smtClean="0">
                <a:solidFill>
                  <a:srgbClr val="00339A"/>
                </a:solidFill>
              </a:rPr>
              <a:t>. (материалы + работа)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2992448" y="1988840"/>
            <a:ext cx="288032" cy="50405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292744" y="3645024"/>
            <a:ext cx="288032" cy="50405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18" y="4521435"/>
            <a:ext cx="2763632" cy="1956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6498" y="4589472"/>
            <a:ext cx="3164499" cy="2169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5634" y="4510989"/>
            <a:ext cx="3057318" cy="1961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982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0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2AA0"/>
                </a:solidFill>
                <a:latin typeface="Comic Sans MS" pitchFamily="66" charset="0"/>
              </a:rPr>
              <a:t>Расчёт геометрических параметров объекта.</a:t>
            </a:r>
          </a:p>
          <a:p>
            <a:pPr algn="ctr"/>
            <a:r>
              <a:rPr lang="ru-RU" sz="2000" dirty="0" smtClean="0">
                <a:solidFill>
                  <a:srgbClr val="EC5A99"/>
                </a:solidFill>
                <a:latin typeface="Comic Sans MS" pitchFamily="66" charset="0"/>
              </a:rPr>
              <a:t>Задача о склеивании коробки.</a:t>
            </a:r>
            <a:endParaRPr lang="ru-RU" sz="2000" dirty="0">
              <a:solidFill>
                <a:srgbClr val="EC5A99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276" y="769441"/>
            <a:ext cx="84969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ru-RU" sz="20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этап. Постановка задачи</a:t>
            </a:r>
          </a:p>
          <a:p>
            <a:r>
              <a:rPr lang="ru-RU" sz="2000" i="1" dirty="0" smtClean="0">
                <a:solidFill>
                  <a:srgbClr val="002060"/>
                </a:solidFill>
              </a:rPr>
              <a:t>Описание задачи</a:t>
            </a:r>
          </a:p>
          <a:p>
            <a:pPr algn="just"/>
            <a:r>
              <a:rPr lang="ru-RU" dirty="0" smtClean="0"/>
              <a:t>Имеется квадратный лист картона. Из листа по углам вырезают четыре квадрата и склеивают коробку по сторонам вырезов. Какова должна быть сторона вырезанного квадрата, чтобы коробка имела наибольшую вместимость? Какого размера надо взять лист, чтобы получить из него коробку с заданным максимальным объёмом?</a:t>
            </a:r>
          </a:p>
          <a:p>
            <a:pPr algn="just"/>
            <a:r>
              <a:rPr lang="ru-RU" sz="2000" i="1" dirty="0" smtClean="0">
                <a:solidFill>
                  <a:srgbClr val="002060"/>
                </a:solidFill>
              </a:rPr>
              <a:t>Цель моделирования</a:t>
            </a:r>
          </a:p>
          <a:p>
            <a:pPr algn="just"/>
            <a:r>
              <a:rPr lang="ru-RU" dirty="0" smtClean="0"/>
              <a:t>Определить максимальный объём коробки.</a:t>
            </a:r>
          </a:p>
          <a:p>
            <a:pPr algn="just"/>
            <a:r>
              <a:rPr lang="ru-RU" sz="2000" i="1" dirty="0" smtClean="0">
                <a:solidFill>
                  <a:srgbClr val="002060"/>
                </a:solidFill>
              </a:rPr>
              <a:t>Формализация задачи</a:t>
            </a:r>
          </a:p>
          <a:p>
            <a:pPr algn="just"/>
            <a:r>
              <a:rPr lang="ru-RU" dirty="0" smtClean="0"/>
              <a:t>Проведём формализацию задачи в виде поиска ответов на вопросы.</a:t>
            </a:r>
          </a:p>
          <a:p>
            <a:pPr algn="just"/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7440" y="3717031"/>
            <a:ext cx="5662872" cy="306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Ксения\AppData\Local\Microsoft\Windows\Temporary Internet Files\Content.IE5\2FBK94L7\questions-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32" y="5157192"/>
            <a:ext cx="1642400" cy="164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Ксения\AppData\Local\Microsoft\Windows\Temporary Internet Files\Content.IE5\3OQ1LUKF\cardboard-boxes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552862"/>
            <a:ext cx="1872208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0"/>
            <a:ext cx="85689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ru-RU" sz="20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этап. Разработка модели</a:t>
            </a:r>
          </a:p>
          <a:p>
            <a:r>
              <a:rPr lang="ru-RU" sz="2000" i="1" dirty="0" smtClean="0">
                <a:solidFill>
                  <a:srgbClr val="002060"/>
                </a:solidFill>
              </a:rPr>
              <a:t>Информационная модель</a:t>
            </a:r>
          </a:p>
          <a:p>
            <a:endParaRPr lang="ru-RU" sz="2000" i="1" dirty="0" smtClean="0">
              <a:solidFill>
                <a:srgbClr val="002060"/>
              </a:solidFill>
            </a:endParaRPr>
          </a:p>
          <a:p>
            <a:endParaRPr lang="ru-RU" sz="2000" i="1" dirty="0" smtClean="0">
              <a:solidFill>
                <a:srgbClr val="002060"/>
              </a:solidFill>
            </a:endParaRPr>
          </a:p>
          <a:p>
            <a:endParaRPr lang="ru-RU" sz="2000" i="1" dirty="0" smtClean="0">
              <a:solidFill>
                <a:srgbClr val="002060"/>
              </a:solidFill>
            </a:endParaRPr>
          </a:p>
          <a:p>
            <a:endParaRPr lang="ru-RU" sz="2000" i="1" dirty="0" smtClean="0">
              <a:solidFill>
                <a:srgbClr val="002060"/>
              </a:solidFill>
            </a:endParaRPr>
          </a:p>
          <a:p>
            <a:endParaRPr lang="ru-RU" sz="2000" i="1" dirty="0" smtClean="0">
              <a:solidFill>
                <a:srgbClr val="002060"/>
              </a:solidFill>
            </a:endParaRPr>
          </a:p>
          <a:p>
            <a:endParaRPr lang="ru-RU" sz="2000" i="1" dirty="0" smtClean="0">
              <a:solidFill>
                <a:srgbClr val="002060"/>
              </a:solidFill>
            </a:endParaRPr>
          </a:p>
          <a:p>
            <a:endParaRPr lang="ru-RU" sz="2000" i="1" dirty="0" smtClean="0">
              <a:solidFill>
                <a:srgbClr val="002060"/>
              </a:solidFill>
            </a:endParaRPr>
          </a:p>
          <a:p>
            <a:endParaRPr lang="en-US" sz="2000" dirty="0" smtClean="0"/>
          </a:p>
          <a:p>
            <a:r>
              <a:rPr lang="ru-RU" sz="2000" dirty="0" smtClean="0"/>
              <a:t>Для вывода формул математической модели составим геометрическую модель в виде чертежа с указанием исследуемых характеристик объекта.</a:t>
            </a:r>
          </a:p>
          <a:p>
            <a:pPr>
              <a:buClr>
                <a:srgbClr val="00339A"/>
              </a:buClr>
              <a:buFont typeface="Wingdings" pitchFamily="2" charset="2"/>
              <a:buChar char="§"/>
            </a:pPr>
            <a:r>
              <a:rPr lang="ru-RU" sz="2000" dirty="0" smtClean="0"/>
              <a:t> Расчётные параметры объекта определяются по формулам:</a:t>
            </a:r>
          </a:p>
          <a:p>
            <a:pPr>
              <a:buClr>
                <a:srgbClr val="00339A"/>
              </a:buClr>
            </a:pPr>
            <a:r>
              <a:rPr lang="ru-RU" sz="2000" dirty="0" smtClean="0"/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с=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a-2b </a:t>
            </a:r>
            <a:r>
              <a:rPr lang="en-US" dirty="0" smtClean="0"/>
              <a:t>– </a:t>
            </a:r>
            <a:r>
              <a:rPr lang="ru-RU" dirty="0" smtClean="0"/>
              <a:t>длина стороны дна</a:t>
            </a:r>
          </a:p>
          <a:p>
            <a:pPr>
              <a:buClr>
                <a:srgbClr val="00339A"/>
              </a:buClr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S=c*c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– </a:t>
            </a:r>
            <a:r>
              <a:rPr lang="ru-RU" dirty="0" smtClean="0"/>
              <a:t>площадь дна</a:t>
            </a:r>
          </a:p>
          <a:p>
            <a:pPr>
              <a:buClr>
                <a:srgbClr val="00339A"/>
              </a:buClr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V=S*b</a:t>
            </a:r>
            <a:r>
              <a:rPr lang="en-US" sz="2400" dirty="0" smtClean="0"/>
              <a:t> </a:t>
            </a:r>
            <a:r>
              <a:rPr lang="en-US" dirty="0" smtClean="0"/>
              <a:t>–</a:t>
            </a:r>
            <a:r>
              <a:rPr lang="ru-RU" dirty="0" smtClean="0"/>
              <a:t> объём</a:t>
            </a:r>
            <a:endParaRPr lang="en-US" dirty="0" smtClean="0"/>
          </a:p>
          <a:p>
            <a:pPr>
              <a:buClr>
                <a:srgbClr val="00339A"/>
              </a:buClr>
            </a:pPr>
            <a:r>
              <a:rPr lang="ru-RU" dirty="0" smtClean="0"/>
              <a:t>Здесь</a:t>
            </a:r>
            <a:r>
              <a:rPr lang="ru-RU" dirty="0" smtClean="0">
                <a:solidFill>
                  <a:srgbClr val="002060"/>
                </a:solidFill>
              </a:rPr>
              <a:t> а </a:t>
            </a:r>
            <a:r>
              <a:rPr lang="ru-RU" dirty="0" smtClean="0"/>
              <a:t>- длина стороны картона, </a:t>
            </a:r>
            <a:r>
              <a:rPr lang="en-US" dirty="0" smtClean="0">
                <a:solidFill>
                  <a:srgbClr val="002060"/>
                </a:solidFill>
              </a:rPr>
              <a:t>b</a:t>
            </a:r>
            <a:r>
              <a:rPr lang="en-US" dirty="0" smtClean="0"/>
              <a:t> – </a:t>
            </a:r>
            <a:r>
              <a:rPr lang="ru-RU" dirty="0" smtClean="0"/>
              <a:t>размеры выреза. </a:t>
            </a:r>
          </a:p>
          <a:p>
            <a:pPr>
              <a:buClr>
                <a:srgbClr val="00339A"/>
              </a:buClr>
            </a:pPr>
            <a:r>
              <a:rPr lang="ru-RU" dirty="0" smtClean="0"/>
              <a:t>Первоначальный размер выреза </a:t>
            </a:r>
            <a:r>
              <a:rPr lang="en-US" dirty="0" smtClean="0"/>
              <a:t>b</a:t>
            </a:r>
            <a:r>
              <a:rPr lang="ru-RU" dirty="0" smtClean="0"/>
              <a:t>=0. Последующие размеры </a:t>
            </a:r>
          </a:p>
          <a:p>
            <a:pPr>
              <a:buClr>
                <a:srgbClr val="00339A"/>
              </a:buClr>
            </a:pPr>
            <a:r>
              <a:rPr lang="ru-RU" dirty="0" smtClean="0"/>
              <a:t>выреза определяются по формуле  </a:t>
            </a:r>
            <a:r>
              <a:rPr lang="en-US" sz="2000" i="1" dirty="0" smtClean="0">
                <a:solidFill>
                  <a:srgbClr val="002060"/>
                </a:solidFill>
              </a:rPr>
              <a:t>b</a:t>
            </a:r>
            <a:r>
              <a:rPr lang="en-US" sz="1200" i="1" dirty="0" smtClean="0">
                <a:solidFill>
                  <a:srgbClr val="002060"/>
                </a:solidFill>
              </a:rPr>
              <a:t>i</a:t>
            </a:r>
            <a:r>
              <a:rPr lang="en-US" sz="2000" i="1" dirty="0" smtClean="0">
                <a:solidFill>
                  <a:srgbClr val="002060"/>
                </a:solidFill>
              </a:rPr>
              <a:t>=</a:t>
            </a:r>
            <a:r>
              <a:rPr lang="en-US" sz="2000" i="1" dirty="0" err="1" smtClean="0">
                <a:solidFill>
                  <a:srgbClr val="002060"/>
                </a:solidFill>
              </a:rPr>
              <a:t>b</a:t>
            </a:r>
            <a:r>
              <a:rPr lang="en-US" sz="1400" i="1" dirty="0" err="1" smtClean="0">
                <a:solidFill>
                  <a:srgbClr val="002060"/>
                </a:solidFill>
              </a:rPr>
              <a:t>i</a:t>
            </a:r>
            <a:r>
              <a:rPr lang="en-US" sz="2000" i="1" dirty="0" err="1" smtClean="0">
                <a:solidFill>
                  <a:srgbClr val="002060"/>
                </a:solidFill>
              </a:rPr>
              <a:t>+b</a:t>
            </a:r>
            <a:r>
              <a:rPr lang="ru-RU" sz="2000" i="1" dirty="0" smtClean="0">
                <a:solidFill>
                  <a:srgbClr val="002060"/>
                </a:solidFill>
              </a:rPr>
              <a:t>.</a:t>
            </a:r>
            <a:endParaRPr lang="ru-RU" i="1" dirty="0" smtClean="0">
              <a:solidFill>
                <a:srgbClr val="002060"/>
              </a:solidFill>
            </a:endParaRPr>
          </a:p>
          <a:p>
            <a:pPr>
              <a:buClr>
                <a:srgbClr val="00339A"/>
              </a:buClr>
            </a:pPr>
            <a:endParaRPr lang="ru-RU" sz="24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721921"/>
            <a:ext cx="6336704" cy="215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23636"/>
            <a:ext cx="2646656" cy="2534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78297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/>
              <a:t>Принцип </a:t>
            </a:r>
            <a:r>
              <a:rPr lang="ru-RU" i="1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относительной адресации</a:t>
            </a:r>
            <a:r>
              <a:rPr lang="ru-RU" dirty="0"/>
              <a:t> обозначает следующее: </a:t>
            </a:r>
            <a:r>
              <a:rPr lang="ru-RU" i="1" dirty="0"/>
              <a:t>адреса ячеек, используемые в формулах, определены не абсолютно, а относительно места расположения формулы. </a:t>
            </a:r>
            <a:endParaRPr lang="ru-RU" i="1" dirty="0" smtClean="0"/>
          </a:p>
          <a:p>
            <a:pPr algn="just"/>
            <a:r>
              <a:rPr lang="ru-RU" dirty="0" smtClean="0"/>
              <a:t>Этот </a:t>
            </a:r>
            <a:r>
              <a:rPr lang="ru-RU" dirty="0"/>
              <a:t>принцип приводит к тому, что при всяком перемещении формулы в другое место таблицы изменяются имена ячеек в формуле. Перемещение формул происходит при разнообразных манипуляциях фрагментами таблицы (копировании, вставках, удалении, переносе). Манипуляциями фрагментами производятся путем выполнения специальных команд </a:t>
            </a:r>
            <a:r>
              <a:rPr lang="ru-RU" dirty="0" smtClean="0"/>
              <a:t>табличного процессора.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/>
              <a:t>В некоторых случаях оказывается необходимым отметить действие принципа относительной адресации для того, чтобы </a:t>
            </a:r>
            <a:r>
              <a:rPr lang="ru-RU" i="1" dirty="0"/>
              <a:t>при переносе формулы адрес ячейки не изменился </a:t>
            </a:r>
            <a:r>
              <a:rPr lang="ru-RU" dirty="0"/>
              <a:t>(т. е. был бы не относительным, а </a:t>
            </a:r>
            <a:r>
              <a:rPr lang="ru-RU" i="1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абсолютным</a:t>
            </a:r>
            <a:r>
              <a:rPr lang="ru-RU" dirty="0"/>
              <a:t>). В таком случае применяется прием, который называется замораживанием адреса. Для этой цели в имени ячейки употребляется символ </a:t>
            </a:r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ru-RU" dirty="0"/>
              <a:t>. Для замораживания всего адреса значок $ ставится дважды, например: $B$2. можно заморозить только столбец ($B2) или только строку (B$2). Тогда часть адреса будет изменяться при переносе формулы, а часть </a:t>
            </a:r>
            <a:r>
              <a:rPr lang="ru-RU" dirty="0" smtClean="0"/>
              <a:t>- нет</a:t>
            </a:r>
            <a:r>
              <a:rPr lang="ru-RU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9672" y="116632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2AA0"/>
                </a:solidFill>
                <a:latin typeface="Comic Sans MS" panose="030F0702030302020204" pitchFamily="66" charset="0"/>
              </a:rPr>
              <a:t>Относительная и абсолютная адресация</a:t>
            </a:r>
            <a:endParaRPr lang="ru-RU" sz="2400" dirty="0">
              <a:solidFill>
                <a:srgbClr val="C02A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38175"/>
            <a:ext cx="2105979" cy="20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1433" y="4859868"/>
            <a:ext cx="310515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558544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11004"/>
              </p:ext>
            </p:extLst>
          </p:nvPr>
        </p:nvGraphicFramePr>
        <p:xfrm>
          <a:off x="5652119" y="980728"/>
          <a:ext cx="3384376" cy="146304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45581"/>
                <a:gridCol w="2265455"/>
                <a:gridCol w="873340"/>
              </a:tblGrid>
              <a:tr h="228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А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Задача о склеивании коробки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3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Исходные данные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4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Длина стороны а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40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5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/>
                        <a:t>Шаг увеличения  выреза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0"/>
            <a:ext cx="842493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123825" fontAlgn="base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</a:pPr>
            <a:r>
              <a:rPr lang="ru-RU" sz="2000" i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Компьютерная модель</a:t>
            </a:r>
            <a:endParaRPr lang="ru-RU" sz="900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indent="123825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моделирования будем использовать среду электронной таблицы. В этой среде информационная и математическая модель объединяются в таблицу, которая содержит три области: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indent="1238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FontTx/>
              <a:buChar char="•"/>
              <a:tabLst>
                <a:tab pos="177800" algn="l"/>
              </a:tabLs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исходные данные - управляемые параметры;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indent="1238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FontTx/>
              <a:buChar char="•"/>
              <a:tabLst>
                <a:tab pos="177800" algn="l"/>
              </a:tabLs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промежуточные расчеты;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indent="1238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FontTx/>
              <a:buChar char="•"/>
              <a:tabLst>
                <a:tab pos="177800" algn="l"/>
              </a:tabLs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2086"/>
              </a:buClr>
              <a:buFont typeface="Wingdings" panose="05000000000000000000" pitchFamily="2" charset="2"/>
              <a:buChar char="Ø"/>
              <a:tabLst>
                <a:tab pos="177800" algn="l"/>
              </a:tabLst>
            </a:pP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2086"/>
              </a:buClr>
              <a:buFont typeface="Wingdings" panose="05000000000000000000" pitchFamily="2" charset="2"/>
              <a:buChar char="Ø"/>
              <a:tabLst>
                <a:tab pos="177800" algn="l"/>
              </a:tabLst>
            </a:pPr>
            <a:endParaRPr lang="ru-RU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2086"/>
              </a:buClr>
              <a:buFont typeface="Wingdings" panose="05000000000000000000" pitchFamily="2" charset="2"/>
              <a:buChar char="Ø"/>
              <a:tabLst>
                <a:tab pos="177800" algn="l"/>
              </a:tabLs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Заполните область исходных данных по предложенному образцу. В этой области заданы тестовые исходные параметры а=40 см, 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=1 см, которые были использованы для расчёта «вручную» длины стороны дна, площади дна и объёма коробки при нескольких значениях выреза.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2086"/>
              </a:buClr>
              <a:buFont typeface="Wingdings" panose="05000000000000000000" pitchFamily="2" charset="2"/>
              <a:buChar char="Ø"/>
              <a:tabLst>
                <a:tab pos="177800" algn="l"/>
              </a:tabLst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Составляем таблицу расчёта по данному образцу: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22723"/>
            <a:ext cx="7182540" cy="235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Ксения\AppData\Local\Microsoft\Windows\Temporary Internet Files\Content.IE5\2FBK94L7\main_triangle_brain-pmf2.0-Recovered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4029" y="4243902"/>
            <a:ext cx="2468870" cy="261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2017713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97635"/>
            <a:ext cx="6706284" cy="4198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452" y="11663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A42464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В указанные ячейки вводим расчётные формулы по правилам, принятым в среде электронных таблиц.</a:t>
            </a:r>
            <a:endParaRPr lang="ru-RU" dirty="0"/>
          </a:p>
        </p:txBody>
      </p:sp>
      <p:pic>
        <p:nvPicPr>
          <p:cNvPr id="3077" name="Picture 5" descr="C:\Users\Ксения\AppData\Local\Microsoft\Windows\Temporary Internet Files\Content.IE5\3OQ1LUKF\gifs-animados-regalo-cumpleanos[1]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25144"/>
            <a:ext cx="2592288" cy="18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Ксения\AppData\Local\Microsoft\Windows\Temporary Internet Files\Content.IE5\HJ5CEOJD\Going-to-school-212x30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0264" y="4557504"/>
            <a:ext cx="161544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84041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804" y="60355"/>
            <a:ext cx="882119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ru-RU" sz="20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этап. Компьютерный </a:t>
            </a:r>
            <a:r>
              <a:rPr lang="ru-RU" sz="20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</a:t>
            </a:r>
            <a:endParaRPr lang="ru-RU" sz="2000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i="1" dirty="0">
                <a:solidFill>
                  <a:srgbClr val="002060"/>
                </a:solidFill>
              </a:rPr>
              <a:t>Эксперимент 1. </a:t>
            </a:r>
            <a:r>
              <a:rPr lang="ru-RU" i="1" dirty="0"/>
              <a:t>Исследование параметров модели.</a:t>
            </a:r>
          </a:p>
          <a:p>
            <a:pPr marL="342900" indent="-342900">
              <a:buClr>
                <a:srgbClr val="00B050"/>
              </a:buClr>
              <a:buSzPct val="90000"/>
              <a:buFont typeface="+mj-lt"/>
              <a:buAutoNum type="arabicParenR"/>
            </a:pPr>
            <a:r>
              <a:rPr lang="ru-RU" sz="1600" dirty="0"/>
              <a:t>Для проведения исследования заполните в компьютерной модели 20 </a:t>
            </a:r>
            <a:r>
              <a:rPr lang="ru-RU" sz="1600" dirty="0" smtClean="0"/>
              <a:t>строк.</a:t>
            </a:r>
          </a:p>
          <a:p>
            <a:pPr marL="342900" indent="-342900">
              <a:buClr>
                <a:srgbClr val="00B050"/>
              </a:buClr>
              <a:buSzPct val="90000"/>
              <a:buFont typeface="+mj-lt"/>
              <a:buAutoNum type="arabicParenR"/>
            </a:pPr>
            <a:r>
              <a:rPr lang="ru-RU" sz="1600" dirty="0" smtClean="0"/>
              <a:t>По </a:t>
            </a:r>
            <a:r>
              <a:rPr lang="ru-RU" sz="1600" dirty="0"/>
              <a:t>столбцу В проследите, как изменяется длина стороны </a:t>
            </a:r>
            <a:r>
              <a:rPr lang="ru-RU" sz="1600" dirty="0" smtClean="0"/>
              <a:t>дна.</a:t>
            </a:r>
          </a:p>
          <a:p>
            <a:pPr marL="342900" indent="-342900">
              <a:buClr>
                <a:srgbClr val="00B050"/>
              </a:buClr>
              <a:buSzPct val="90000"/>
              <a:buFont typeface="+mj-lt"/>
              <a:buAutoNum type="arabicParenR"/>
            </a:pPr>
            <a:r>
              <a:rPr lang="ru-RU" sz="1600" dirty="0" smtClean="0"/>
              <a:t>По </a:t>
            </a:r>
            <a:r>
              <a:rPr lang="ru-RU" sz="1600" dirty="0"/>
              <a:t>столбцу С проследите, как изменяется площадь </a:t>
            </a:r>
            <a:r>
              <a:rPr lang="ru-RU" sz="1600" dirty="0" smtClean="0"/>
              <a:t>дна.</a:t>
            </a:r>
          </a:p>
          <a:p>
            <a:pPr marL="342900" indent="-342900">
              <a:buClr>
                <a:srgbClr val="00B050"/>
              </a:buClr>
              <a:buSzPct val="90000"/>
              <a:buFont typeface="+mj-lt"/>
              <a:buAutoNum type="arabicParenR"/>
            </a:pPr>
            <a:r>
              <a:rPr lang="ru-RU" sz="1600" dirty="0" smtClean="0"/>
              <a:t>По </a:t>
            </a:r>
            <a:r>
              <a:rPr lang="ru-RU" sz="1600" dirty="0"/>
              <a:t>столбцу D проследите, как изменяется объем коробки</a:t>
            </a:r>
            <a:r>
              <a:rPr lang="ru-RU" sz="1600" dirty="0" smtClean="0"/>
              <a:t>.</a:t>
            </a:r>
          </a:p>
          <a:p>
            <a:pPr>
              <a:buClr>
                <a:srgbClr val="00B050"/>
              </a:buClr>
              <a:buSzPct val="90000"/>
            </a:pPr>
            <a:r>
              <a:rPr lang="ru-RU" sz="1400" dirty="0" smtClean="0">
                <a:solidFill>
                  <a:srgbClr val="1F1F7B"/>
                </a:solidFill>
              </a:rPr>
              <a:t>Вывод: </a:t>
            </a:r>
            <a:r>
              <a:rPr lang="ru-RU" sz="1400" dirty="0" smtClean="0"/>
              <a:t>объём коробки сначала увеличивается, достигает некоторого наибольшего значения, затем уменьшается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937792"/>
            <a:ext cx="3600400" cy="3219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5229200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Эксперимент 2. </a:t>
            </a:r>
            <a:r>
              <a:rPr lang="ru-RU" i="1" dirty="0"/>
              <a:t>Определение наибольшего объема коробки и соответствующего выреза.</a:t>
            </a:r>
          </a:p>
          <a:p>
            <a:pPr marL="342900" indent="-342900">
              <a:buClr>
                <a:srgbClr val="00B050"/>
              </a:buClr>
              <a:buSzPct val="90000"/>
              <a:buFont typeface="+mj-lt"/>
              <a:buAutoNum type="arabicParenR"/>
            </a:pPr>
            <a:r>
              <a:rPr lang="ru-RU" sz="1600" dirty="0"/>
              <a:t>По столбцу D определите наибольший объем </a:t>
            </a:r>
            <a:r>
              <a:rPr lang="ru-RU" sz="1600" dirty="0" smtClean="0"/>
              <a:t>коробки.</a:t>
            </a:r>
          </a:p>
          <a:p>
            <a:pPr marL="342900" indent="-342900">
              <a:buClr>
                <a:srgbClr val="00B050"/>
              </a:buClr>
              <a:buSzPct val="90000"/>
              <a:buFont typeface="+mj-lt"/>
              <a:buAutoNum type="arabicParenR"/>
            </a:pPr>
            <a:r>
              <a:rPr lang="ru-RU" sz="1600" dirty="0" smtClean="0"/>
              <a:t>По </a:t>
            </a:r>
            <a:r>
              <a:rPr lang="ru-RU" sz="1600" dirty="0"/>
              <a:t>столбцу А определите размер выреза, соответствующий наибольшему объему коробки.</a:t>
            </a:r>
          </a:p>
        </p:txBody>
      </p:sp>
      <p:sp>
        <p:nvSpPr>
          <p:cNvPr id="5" name="Стрелка вниз 4"/>
          <p:cNvSpPr/>
          <p:nvPr/>
        </p:nvSpPr>
        <p:spPr>
          <a:xfrm rot="2588675">
            <a:off x="3772329" y="1818308"/>
            <a:ext cx="344688" cy="53529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904535"/>
            <a:ext cx="3744416" cy="3155132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 rot="13479514">
            <a:off x="7823835" y="5015408"/>
            <a:ext cx="360040" cy="57606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244037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2531"/>
            <a:ext cx="8136904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Эксперимент </a:t>
            </a:r>
            <a:r>
              <a:rPr lang="ru-RU" i="1" dirty="0">
                <a:solidFill>
                  <a:srgbClr val="002060"/>
                </a:solidFill>
              </a:rPr>
              <a:t>3. </a:t>
            </a:r>
            <a:r>
              <a:rPr lang="ru-RU" i="1" dirty="0"/>
              <a:t>Зависимость наибольшего объема коробки от размера исходного листа.</a:t>
            </a:r>
          </a:p>
          <a:p>
            <a:pPr marL="342900" indent="-342900" algn="just">
              <a:buClr>
                <a:srgbClr val="00B050"/>
              </a:buClr>
              <a:buSzPct val="90000"/>
              <a:buFont typeface="+mj-lt"/>
              <a:buAutoNum type="arabicParenR"/>
            </a:pPr>
            <a:r>
              <a:rPr lang="ru-RU" dirty="0"/>
              <a:t>Определите значение наибольшего объема коробки для нескольких значений (60 и 80) длины картонного листа. Для этого в ячейку В4 введите новое исходное значение</a:t>
            </a:r>
            <a:r>
              <a:rPr lang="ru-RU" dirty="0" smtClean="0"/>
              <a:t>.</a:t>
            </a:r>
          </a:p>
          <a:p>
            <a:pPr marL="342900" indent="-342900" algn="just">
              <a:buClr>
                <a:srgbClr val="00B050"/>
              </a:buClr>
              <a:buSzPct val="90000"/>
              <a:buFont typeface="+mj-lt"/>
              <a:buAutoNum type="arabicParenR"/>
            </a:pPr>
            <a:r>
              <a:rPr lang="ru-RU" dirty="0"/>
              <a:t>Повторить </a:t>
            </a:r>
            <a:r>
              <a:rPr lang="ru-RU" dirty="0" smtClean="0"/>
              <a:t>Эксперимент-1 </a:t>
            </a:r>
            <a:r>
              <a:rPr lang="ru-RU" dirty="0"/>
              <a:t>и </a:t>
            </a:r>
            <a:r>
              <a:rPr lang="ru-RU" dirty="0" smtClean="0"/>
              <a:t>Эксперимент-2</a:t>
            </a:r>
            <a:r>
              <a:rPr lang="ru-RU" dirty="0"/>
              <a:t>, но заполнить </a:t>
            </a:r>
            <a:r>
              <a:rPr lang="ru-RU" dirty="0">
                <a:solidFill>
                  <a:srgbClr val="3333CC"/>
                </a:solidFill>
              </a:rPr>
              <a:t>30 строк </a:t>
            </a:r>
            <a:r>
              <a:rPr lang="ru-RU" dirty="0"/>
              <a:t>столбца А, если длина картонного листа </a:t>
            </a:r>
            <a:r>
              <a:rPr lang="ru-RU" dirty="0" smtClean="0">
                <a:solidFill>
                  <a:srgbClr val="3333CC"/>
                </a:solidFill>
              </a:rPr>
              <a:t>60см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>
                <a:solidFill>
                  <a:srgbClr val="7030A0"/>
                </a:solidFill>
              </a:rPr>
              <a:t>40 строк </a:t>
            </a:r>
            <a:r>
              <a:rPr lang="ru-RU" dirty="0"/>
              <a:t>столбца А, если длина листа картона </a:t>
            </a:r>
            <a:r>
              <a:rPr lang="ru-RU" dirty="0" smtClean="0">
                <a:solidFill>
                  <a:srgbClr val="7030A0"/>
                </a:solidFill>
              </a:rPr>
              <a:t>80см</a:t>
            </a:r>
            <a:r>
              <a:rPr lang="ru-RU" dirty="0"/>
              <a:t>.</a:t>
            </a:r>
          </a:p>
          <a:p>
            <a:pPr marL="342900" indent="-342900" algn="just">
              <a:buClr>
                <a:srgbClr val="00B050"/>
              </a:buClr>
              <a:buSzPct val="90000"/>
              <a:buFont typeface="+mj-lt"/>
              <a:buAutoNum type="arabicParenR"/>
            </a:pPr>
            <a:r>
              <a:rPr lang="ru-RU" dirty="0"/>
              <a:t>Результаты эксперимента разместите в ячейках </a:t>
            </a:r>
            <a:r>
              <a:rPr lang="ru-RU" dirty="0" smtClean="0"/>
              <a:t>«Таблицы экспериментов».</a:t>
            </a:r>
            <a:endParaRPr lang="ru-RU" dirty="0"/>
          </a:p>
          <a:p>
            <a:pPr algn="just">
              <a:buClr>
                <a:srgbClr val="00B050"/>
              </a:buClr>
              <a:buSzPct val="90000"/>
            </a:pPr>
            <a:endParaRPr lang="ru-RU" dirty="0"/>
          </a:p>
          <a:p>
            <a:pPr algn="ctr"/>
            <a:endParaRPr lang="ru-RU" i="1" dirty="0">
              <a:solidFill>
                <a:srgbClr val="002060"/>
              </a:solidFill>
            </a:endParaRPr>
          </a:p>
          <a:p>
            <a:pPr algn="ctr"/>
            <a:endParaRPr lang="ru-RU" i="1" dirty="0" smtClean="0">
              <a:solidFill>
                <a:srgbClr val="002060"/>
              </a:solidFill>
            </a:endParaRPr>
          </a:p>
          <a:p>
            <a:pPr algn="ctr"/>
            <a:endParaRPr lang="ru-RU" i="1" dirty="0">
              <a:solidFill>
                <a:srgbClr val="002060"/>
              </a:solidFill>
            </a:endParaRPr>
          </a:p>
          <a:p>
            <a:pPr algn="ctr"/>
            <a:endParaRPr lang="ru-RU" i="1" dirty="0" smtClean="0">
              <a:solidFill>
                <a:srgbClr val="002060"/>
              </a:solidFill>
            </a:endParaRPr>
          </a:p>
          <a:p>
            <a:pPr algn="ctr"/>
            <a:endParaRPr lang="ru-RU" i="1" dirty="0">
              <a:solidFill>
                <a:srgbClr val="002060"/>
              </a:solidFill>
            </a:endParaRPr>
          </a:p>
          <a:p>
            <a:pPr algn="ctr"/>
            <a:endParaRPr lang="ru-RU" i="1" dirty="0" smtClean="0">
              <a:solidFill>
                <a:srgbClr val="002060"/>
              </a:solidFill>
            </a:endParaRPr>
          </a:p>
          <a:p>
            <a:pPr algn="ctr"/>
            <a:endParaRPr lang="ru-RU" i="1" dirty="0">
              <a:solidFill>
                <a:srgbClr val="002060"/>
              </a:solidFill>
            </a:endParaRPr>
          </a:p>
          <a:p>
            <a:pPr algn="ctr"/>
            <a:endParaRPr lang="ru-RU" i="1" dirty="0" smtClean="0">
              <a:solidFill>
                <a:srgbClr val="002060"/>
              </a:solidFill>
            </a:endParaRPr>
          </a:p>
          <a:p>
            <a:pPr algn="ctr"/>
            <a:endParaRPr lang="ru-RU" i="1" dirty="0">
              <a:solidFill>
                <a:srgbClr val="002060"/>
              </a:solidFill>
            </a:endParaRPr>
          </a:p>
          <a:p>
            <a:pPr algn="ctr"/>
            <a:endParaRPr lang="ru-RU" i="1" dirty="0" smtClean="0">
              <a:solidFill>
                <a:srgbClr val="002060"/>
              </a:solidFill>
            </a:endParaRPr>
          </a:p>
          <a:p>
            <a:pPr algn="ctr"/>
            <a:endParaRPr lang="ru-RU" i="1" dirty="0" smtClean="0">
              <a:solidFill>
                <a:srgbClr val="002060"/>
              </a:solidFill>
            </a:endParaRPr>
          </a:p>
          <a:p>
            <a:pPr algn="ctr"/>
            <a:endParaRPr lang="ru-RU" i="1" dirty="0">
              <a:solidFill>
                <a:srgbClr val="002060"/>
              </a:solidFill>
            </a:endParaRPr>
          </a:p>
          <a:p>
            <a:pPr algn="ctr"/>
            <a:endParaRPr lang="ru-RU" i="1" dirty="0" smtClean="0">
              <a:solidFill>
                <a:srgbClr val="002060"/>
              </a:solidFill>
            </a:endParaRPr>
          </a:p>
          <a:p>
            <a:pPr algn="ctr"/>
            <a:endParaRPr lang="ru-RU" i="1" dirty="0">
              <a:solidFill>
                <a:srgbClr val="002060"/>
              </a:solidFill>
            </a:endParaRPr>
          </a:p>
          <a:p>
            <a:pPr algn="ctr"/>
            <a:endParaRPr lang="ru-RU" i="1" dirty="0" smtClean="0">
              <a:solidFill>
                <a:srgbClr val="002060"/>
              </a:solidFill>
            </a:endParaRPr>
          </a:p>
          <a:p>
            <a:pPr algn="ctr"/>
            <a:endParaRPr lang="ru-RU" i="1" dirty="0">
              <a:solidFill>
                <a:srgbClr val="002060"/>
              </a:solidFill>
            </a:endParaRPr>
          </a:p>
          <a:p>
            <a:pPr algn="ctr"/>
            <a:endParaRPr lang="ru-RU" i="1" dirty="0" smtClean="0">
              <a:solidFill>
                <a:srgbClr val="002060"/>
              </a:solidFill>
            </a:endParaRPr>
          </a:p>
          <a:p>
            <a:pPr algn="ctr"/>
            <a:endParaRPr lang="ru-RU" i="1" dirty="0">
              <a:solidFill>
                <a:srgbClr val="002060"/>
              </a:solidFill>
            </a:endParaRPr>
          </a:p>
          <a:p>
            <a:pPr algn="ctr"/>
            <a:endParaRPr lang="ru-RU" i="1" dirty="0" smtClean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66" b="9808"/>
          <a:stretch/>
        </p:blipFill>
        <p:spPr bwMode="auto">
          <a:xfrm>
            <a:off x="49992" y="2647000"/>
            <a:ext cx="4540902" cy="1689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40"/>
          <a:stretch/>
        </p:blipFill>
        <p:spPr>
          <a:xfrm>
            <a:off x="179512" y="4398542"/>
            <a:ext cx="2393444" cy="23222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60174" y="4411881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д</a:t>
            </a:r>
            <a:r>
              <a:rPr lang="ru-RU" sz="1400" i="1" dirty="0" smtClean="0"/>
              <a:t>ля длины = </a:t>
            </a:r>
            <a:r>
              <a:rPr lang="ru-RU" sz="1400" i="1" dirty="0" smtClean="0">
                <a:solidFill>
                  <a:srgbClr val="00339A"/>
                </a:solidFill>
              </a:rPr>
              <a:t>60см</a:t>
            </a:r>
            <a:endParaRPr lang="ru-RU" sz="1400" i="1" dirty="0">
              <a:solidFill>
                <a:srgbClr val="00339A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4772" y="4395054"/>
            <a:ext cx="2592288" cy="24288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419872" y="5013175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i="1" dirty="0">
                <a:solidFill>
                  <a:prstClr val="black"/>
                </a:solidFill>
              </a:rPr>
              <a:t>для длины = </a:t>
            </a:r>
            <a:r>
              <a:rPr lang="ru-RU" sz="1400" i="1" dirty="0" smtClean="0">
                <a:solidFill>
                  <a:srgbClr val="00339A"/>
                </a:solidFill>
              </a:rPr>
              <a:t>80см</a:t>
            </a:r>
            <a:endParaRPr lang="ru-RU" sz="1400" i="1" dirty="0">
              <a:solidFill>
                <a:srgbClr val="00339A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63" t="29111" r="16312" b="59111"/>
          <a:stretch/>
        </p:blipFill>
        <p:spPr bwMode="auto">
          <a:xfrm>
            <a:off x="5364088" y="2987432"/>
            <a:ext cx="3479481" cy="936104"/>
          </a:xfrm>
          <a:prstGeom prst="rect">
            <a:avLst/>
          </a:prstGeom>
          <a:noFill/>
          <a:ln w="12700">
            <a:solidFill>
              <a:srgbClr val="C02A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8195396" y="2420888"/>
            <a:ext cx="324036" cy="477376"/>
          </a:xfrm>
          <a:prstGeom prst="downArrow">
            <a:avLst/>
          </a:prstGeom>
          <a:solidFill>
            <a:srgbClr val="EE6CA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791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3656" y="116632"/>
            <a:ext cx="81387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>
                <a:solidFill>
                  <a:srgbClr val="002060"/>
                </a:solidFill>
              </a:rPr>
              <a:t>Эксперимент 4. </a:t>
            </a:r>
            <a:r>
              <a:rPr lang="ru-RU" i="1" dirty="0">
                <a:solidFill>
                  <a:prstClr val="black"/>
                </a:solidFill>
              </a:rPr>
              <a:t>Зависимость наибольшего объема коробки от шага изменения выреза.</a:t>
            </a:r>
          </a:p>
          <a:p>
            <a:pPr marL="342900" lvl="0" indent="-342900">
              <a:buClr>
                <a:srgbClr val="00B050"/>
              </a:buClr>
              <a:buSzPct val="90000"/>
              <a:buFont typeface="+mj-lt"/>
              <a:buAutoNum type="arabicParenR"/>
            </a:pPr>
            <a:r>
              <a:rPr lang="ru-RU" dirty="0">
                <a:solidFill>
                  <a:prstClr val="black"/>
                </a:solidFill>
              </a:rPr>
              <a:t>Введите в ячейку В5 новое значение шага изменения выреза, например 0,3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lvl="0" indent="-342900">
              <a:buClr>
                <a:srgbClr val="00B050"/>
              </a:buClr>
              <a:buSzPct val="90000"/>
              <a:buFont typeface="+mj-lt"/>
              <a:buAutoNum type="arabicParenR"/>
            </a:pPr>
            <a:r>
              <a:rPr lang="ru-RU" dirty="0">
                <a:solidFill>
                  <a:prstClr val="black"/>
                </a:solidFill>
              </a:rPr>
              <a:t>Определите значение наибольшего объема коробки для нескольких значений (40, 60, 80) длины картонного листа.</a:t>
            </a:r>
          </a:p>
          <a:p>
            <a:pPr marL="342900" lvl="0" indent="-342900">
              <a:buClr>
                <a:srgbClr val="00B050"/>
              </a:buClr>
              <a:buSzPct val="90000"/>
              <a:buFont typeface="+mj-lt"/>
              <a:buAutoNum type="arabicParenR"/>
            </a:pPr>
            <a:r>
              <a:rPr lang="ru-RU" dirty="0">
                <a:solidFill>
                  <a:prstClr val="black"/>
                </a:solidFill>
              </a:rPr>
              <a:t>Результаты эксперимента разместите в ячейках </a:t>
            </a:r>
            <a:r>
              <a:rPr lang="ru-RU" dirty="0" smtClean="0">
                <a:solidFill>
                  <a:prstClr val="black"/>
                </a:solidFill>
              </a:rPr>
              <a:t>«Таблицы экспериментов». </a:t>
            </a:r>
            <a:endParaRPr lang="ru-RU" dirty="0">
              <a:solidFill>
                <a:prstClr val="black"/>
              </a:solidFill>
            </a:endParaRPr>
          </a:p>
          <a:p>
            <a:pPr lvl="0">
              <a:buClr>
                <a:srgbClr val="00B050"/>
              </a:buClr>
              <a:buSzPct val="90000"/>
            </a:pP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213795" cy="14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501008"/>
            <a:ext cx="2263948" cy="296641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17052" y="651676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длина= </a:t>
            </a:r>
            <a:r>
              <a:rPr lang="ru-RU" sz="1400" i="1" dirty="0" smtClean="0">
                <a:solidFill>
                  <a:srgbClr val="3333CC"/>
                </a:solidFill>
              </a:rPr>
              <a:t>40 см</a:t>
            </a:r>
            <a:endParaRPr lang="ru-RU" sz="1400" i="1" dirty="0">
              <a:solidFill>
                <a:srgbClr val="3333CC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3480121"/>
            <a:ext cx="1944216" cy="300818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3492235"/>
            <a:ext cx="1944216" cy="298433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491880" y="6516766"/>
            <a:ext cx="1200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i="1" dirty="0">
                <a:solidFill>
                  <a:prstClr val="black"/>
                </a:solidFill>
              </a:rPr>
              <a:t>длина= </a:t>
            </a:r>
            <a:r>
              <a:rPr lang="ru-RU" sz="1400" i="1" dirty="0" smtClean="0">
                <a:solidFill>
                  <a:srgbClr val="3333CC"/>
                </a:solidFill>
              </a:rPr>
              <a:t>60 </a:t>
            </a:r>
            <a:r>
              <a:rPr lang="ru-RU" sz="1400" i="1" dirty="0">
                <a:solidFill>
                  <a:srgbClr val="3333CC"/>
                </a:solidFill>
              </a:rPr>
              <a:t>см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35711" y="6516765"/>
            <a:ext cx="1200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i="1" dirty="0">
                <a:solidFill>
                  <a:prstClr val="black"/>
                </a:solidFill>
              </a:rPr>
              <a:t>длина= </a:t>
            </a:r>
            <a:r>
              <a:rPr lang="ru-RU" sz="1400" i="1" dirty="0" smtClean="0">
                <a:solidFill>
                  <a:srgbClr val="3333CC"/>
                </a:solidFill>
              </a:rPr>
              <a:t>80 </a:t>
            </a:r>
            <a:r>
              <a:rPr lang="ru-RU" sz="1400" i="1" dirty="0">
                <a:solidFill>
                  <a:srgbClr val="3333CC"/>
                </a:solidFill>
              </a:rPr>
              <a:t>см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62" t="40667" r="22750" b="48950"/>
          <a:stretch/>
        </p:blipFill>
        <p:spPr bwMode="auto">
          <a:xfrm>
            <a:off x="4932040" y="2147113"/>
            <a:ext cx="3860618" cy="993869"/>
          </a:xfrm>
          <a:prstGeom prst="rect">
            <a:avLst/>
          </a:prstGeom>
          <a:noFill/>
          <a:ln w="12700">
            <a:solidFill>
              <a:srgbClr val="C02A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трелка вниз 8"/>
          <p:cNvSpPr/>
          <p:nvPr/>
        </p:nvSpPr>
        <p:spPr>
          <a:xfrm>
            <a:off x="8205944" y="1633012"/>
            <a:ext cx="289696" cy="430736"/>
          </a:xfrm>
          <a:prstGeom prst="downArrow">
            <a:avLst/>
          </a:prstGeom>
          <a:solidFill>
            <a:srgbClr val="EE6CA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Ксения\AppData\Local\Microsoft\Windows\Temporary Internet Files\Content.IE5\XYRNJMKI\pupil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1888" y="5341105"/>
            <a:ext cx="1619672" cy="148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033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07554"/>
            <a:ext cx="80648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C02AA0"/>
                </a:solidFill>
                <a:latin typeface="Comic Sans MS" panose="030F0702030302020204" pitchFamily="66" charset="0"/>
              </a:rPr>
              <a:t>Выводы:</a:t>
            </a:r>
          </a:p>
          <a:p>
            <a:endParaRPr lang="ru-RU" sz="2400" u="sng" dirty="0" smtClean="0">
              <a:solidFill>
                <a:srgbClr val="C02AA0"/>
              </a:solidFill>
              <a:latin typeface="Comic Sans MS" panose="030F0702030302020204" pitchFamily="66" charset="0"/>
            </a:endParaRPr>
          </a:p>
          <a:p>
            <a:pPr marL="457200" indent="-457200" algn="just">
              <a:buClr>
                <a:srgbClr val="7030A0"/>
              </a:buClr>
              <a:buSzPct val="90000"/>
              <a:buFont typeface="+mj-lt"/>
              <a:buAutoNum type="arabicParenR"/>
            </a:pPr>
            <a:r>
              <a:rPr lang="ru-RU" sz="2000" dirty="0" smtClean="0"/>
              <a:t>Сначала длина стороны дна уменьшается до нуля, а затем становится отрицательной. Для исследования использовался диапазон строк, для которых 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c&gt;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2000" dirty="0" smtClean="0"/>
              <a:t>.</a:t>
            </a:r>
          </a:p>
          <a:p>
            <a:pPr algn="ctr">
              <a:buClr>
                <a:srgbClr val="7030A0"/>
              </a:buClr>
            </a:pPr>
            <a:r>
              <a:rPr lang="ru-RU" sz="2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000" dirty="0" smtClean="0"/>
              <a:t>Общее количество строк с положительными значениями </a:t>
            </a:r>
            <a:r>
              <a:rPr lang="en-US" sz="2000" dirty="0" smtClean="0">
                <a:solidFill>
                  <a:srgbClr val="002060"/>
                </a:solidFill>
              </a:rPr>
              <a:t>c</a:t>
            </a:r>
            <a:r>
              <a:rPr lang="en-US" sz="2000" dirty="0" smtClean="0"/>
              <a:t> </a:t>
            </a:r>
            <a:r>
              <a:rPr lang="ru-RU" sz="2000" dirty="0" smtClean="0"/>
              <a:t>приблизительно равно 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</a:t>
            </a:r>
            <a:r>
              <a:rPr lang="ru-RU" sz="2000" dirty="0" smtClean="0"/>
              <a:t>.</a:t>
            </a:r>
          </a:p>
          <a:p>
            <a:pPr marL="342900" indent="-342900" algn="just">
              <a:buClr>
                <a:srgbClr val="7030A0"/>
              </a:buClr>
              <a:buFont typeface="+mj-lt"/>
              <a:buAutoNum type="arabicParenR" startAt="2"/>
            </a:pPr>
            <a:r>
              <a:rPr lang="ru-RU" dirty="0" smtClean="0"/>
              <a:t>Объём коробки во всех экспериментах сначала увеличивается, а достигнув определённого наибольшего значения, начинает уменьшаться.</a:t>
            </a:r>
          </a:p>
          <a:p>
            <a:pPr marL="342900" indent="-342900" algn="just">
              <a:buClr>
                <a:srgbClr val="7030A0"/>
              </a:buClr>
              <a:buFont typeface="+mj-lt"/>
              <a:buAutoNum type="arabicParenR" startAt="2"/>
            </a:pPr>
            <a:r>
              <a:rPr lang="ru-RU" dirty="0" smtClean="0"/>
              <a:t>Между длиной стороны листа, размером вырезом и объёмом существует </a:t>
            </a:r>
            <a:r>
              <a:rPr lang="ru-RU" i="1" dirty="0" smtClean="0"/>
              <a:t>прямая зависимость </a:t>
            </a:r>
            <a:r>
              <a:rPr lang="ru-RU" sz="1600" dirty="0" smtClean="0"/>
              <a:t>(например, увеличивается длина стороны и сразу же увеличивается размер выреза и объём коробки)</a:t>
            </a:r>
          </a:p>
          <a:p>
            <a:pPr marL="342900" indent="-342900" algn="just">
              <a:buClr>
                <a:srgbClr val="7030A0"/>
              </a:buClr>
              <a:buFont typeface="+mj-lt"/>
              <a:buAutoNum type="arabicParenR" startAt="2"/>
            </a:pPr>
            <a:r>
              <a:rPr lang="ru-RU" dirty="0" smtClean="0"/>
              <a:t>Уменьшение шага изменения выреза позволяет добиться наибольшей точности в результатах</a:t>
            </a:r>
          </a:p>
          <a:p>
            <a:pPr marL="342900" indent="-342900" algn="just">
              <a:buClr>
                <a:srgbClr val="7030A0"/>
              </a:buClr>
              <a:buFont typeface="+mj-lt"/>
              <a:buAutoNum type="arabicParenR" startAt="2"/>
            </a:pPr>
            <a:endParaRPr lang="ru-RU" sz="1600" dirty="0" smtClean="0"/>
          </a:p>
          <a:p>
            <a:pPr marL="342900" indent="-342900" algn="just">
              <a:buClr>
                <a:srgbClr val="7030A0"/>
              </a:buClr>
              <a:buFont typeface="+mj-lt"/>
              <a:buAutoNum type="arabicParenR" startAt="2"/>
            </a:pPr>
            <a:endParaRPr lang="ru-RU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28" y="4365104"/>
            <a:ext cx="1800200" cy="243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333442"/>
            <a:ext cx="3037790" cy="2430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81366"/>
            <a:ext cx="2534384" cy="2534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940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1"/>
            <a:ext cx="856895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C02AA0"/>
                </a:solidFill>
                <a:latin typeface="Comic Sans MS" pitchFamily="66" charset="0"/>
              </a:rPr>
              <a:t>Расчёт геометрических параметров объекта.</a:t>
            </a:r>
          </a:p>
          <a:p>
            <a:pPr lvl="0" algn="ctr"/>
            <a:r>
              <a:rPr lang="ru-RU" sz="2000" dirty="0">
                <a:solidFill>
                  <a:srgbClr val="EC5A99"/>
                </a:solidFill>
                <a:latin typeface="Comic Sans MS" pitchFamily="66" charset="0"/>
              </a:rPr>
              <a:t>Задача </a:t>
            </a:r>
            <a:r>
              <a:rPr lang="ru-RU" sz="2000" dirty="0" smtClean="0">
                <a:solidFill>
                  <a:srgbClr val="EC5A99"/>
                </a:solidFill>
                <a:latin typeface="Comic Sans MS" pitchFamily="66" charset="0"/>
              </a:rPr>
              <a:t>о площади треугольника.</a:t>
            </a:r>
            <a:endParaRPr lang="en-US" sz="2000" dirty="0" smtClean="0">
              <a:solidFill>
                <a:srgbClr val="EC5A99"/>
              </a:solidFill>
              <a:latin typeface="Comic Sans MS" pitchFamily="66" charset="0"/>
            </a:endParaRPr>
          </a:p>
          <a:p>
            <a:pPr lvl="0"/>
            <a:r>
              <a:rPr lang="ru-RU" i="1" dirty="0" smtClean="0">
                <a:solidFill>
                  <a:srgbClr val="3333CC"/>
                </a:solidFill>
              </a:rPr>
              <a:t>Задача: </a:t>
            </a:r>
            <a:r>
              <a:rPr lang="ru-RU" dirty="0" smtClean="0"/>
              <a:t>в прямоугольном треугольнике задана длина гипотенузы </a:t>
            </a:r>
            <a:r>
              <a:rPr lang="en-US" i="1" dirty="0" smtClean="0"/>
              <a:t>c</a:t>
            </a:r>
            <a:r>
              <a:rPr lang="ru-RU" i="1" dirty="0" smtClean="0"/>
              <a:t>. </a:t>
            </a:r>
          </a:p>
          <a:p>
            <a:pPr marL="285750" lvl="0" indent="-285750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Найти размеры катетов, при которых треугольник имеет наибольшую площадь. </a:t>
            </a:r>
          </a:p>
          <a:p>
            <a:pPr marL="285750" lvl="0" indent="-285750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Составить геометрическую и математическую модель.</a:t>
            </a:r>
          </a:p>
          <a:p>
            <a:pPr marL="285750" lvl="0" indent="-285750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Провести расчёты.</a:t>
            </a:r>
          </a:p>
          <a:p>
            <a:pPr lvl="0"/>
            <a:r>
              <a:rPr lang="ru-RU" i="1" dirty="0" smtClean="0">
                <a:solidFill>
                  <a:srgbClr val="3333CC"/>
                </a:solidFill>
              </a:rPr>
              <a:t>Цель: </a:t>
            </a:r>
            <a:r>
              <a:rPr lang="ru-RU" dirty="0" smtClean="0"/>
              <a:t>определить максимальную площадь треугольника.</a:t>
            </a:r>
            <a:r>
              <a:rPr lang="ru-RU" i="1" dirty="0" smtClean="0">
                <a:solidFill>
                  <a:srgbClr val="3333CC"/>
                </a:solidFill>
              </a:rPr>
              <a:t> </a:t>
            </a:r>
          </a:p>
          <a:p>
            <a:pPr lvl="0"/>
            <a:r>
              <a:rPr lang="ru-RU" i="1" dirty="0" smtClean="0">
                <a:solidFill>
                  <a:srgbClr val="3333CC"/>
                </a:solidFill>
              </a:rPr>
              <a:t>Модель </a:t>
            </a:r>
            <a:r>
              <a:rPr lang="ru-RU" i="1" dirty="0">
                <a:solidFill>
                  <a:srgbClr val="3333CC"/>
                </a:solidFill>
              </a:rPr>
              <a:t>задачи: </a:t>
            </a:r>
            <a:r>
              <a:rPr lang="ru-RU" dirty="0"/>
              <a:t>Для моделирования будем использовать среду электронной таблицы. В этой среде информационная и математическая модель объединяются в таблицу, которая содержит </a:t>
            </a:r>
            <a:r>
              <a:rPr lang="ru-RU" dirty="0" smtClean="0"/>
              <a:t>области</a:t>
            </a:r>
            <a:r>
              <a:rPr lang="ru-RU" dirty="0"/>
              <a:t>:</a:t>
            </a:r>
          </a:p>
          <a:p>
            <a:pPr marL="285750" lvl="0" indent="-285750">
              <a:buClr>
                <a:srgbClr val="EC5A99"/>
              </a:buClr>
              <a:buFont typeface="Arial" panose="020B0604020202020204" pitchFamily="34" charset="0"/>
              <a:buChar char="•"/>
            </a:pPr>
            <a:r>
              <a:rPr lang="ru-RU" dirty="0"/>
              <a:t>исходные данные - управляемые </a:t>
            </a:r>
            <a:r>
              <a:rPr lang="ru-RU" dirty="0" smtClean="0"/>
              <a:t>параметры;</a:t>
            </a:r>
            <a:endParaRPr lang="en-US" dirty="0" smtClean="0"/>
          </a:p>
          <a:p>
            <a:pPr marL="285750" lvl="0" indent="-285750">
              <a:buClr>
                <a:srgbClr val="EC5A99"/>
              </a:buClr>
              <a:buFont typeface="Arial" panose="020B0604020202020204" pitchFamily="34" charset="0"/>
              <a:buChar char="•"/>
            </a:pPr>
            <a:r>
              <a:rPr lang="ru-RU" dirty="0"/>
              <a:t>р</a:t>
            </a:r>
            <a:r>
              <a:rPr lang="ru-RU" dirty="0" smtClean="0"/>
              <a:t>асчёты</a:t>
            </a:r>
          </a:p>
          <a:p>
            <a:pPr marL="285750" lvl="0" indent="-285750">
              <a:buClr>
                <a:srgbClr val="EC5A99"/>
              </a:buClr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lvl="0" indent="-285750">
              <a:buClr>
                <a:srgbClr val="EC5A99"/>
              </a:buClr>
              <a:buFont typeface="Arial" panose="020B0604020202020204" pitchFamily="34" charset="0"/>
              <a:buChar char="•"/>
            </a:pPr>
            <a:endParaRPr lang="ru-RU" dirty="0"/>
          </a:p>
          <a:p>
            <a:pPr lvl="0"/>
            <a:endParaRPr lang="ru-RU" i="1" dirty="0" smtClean="0">
              <a:solidFill>
                <a:srgbClr val="3333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252" y="5306832"/>
            <a:ext cx="1766704" cy="153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1714030"/>
              </p:ext>
            </p:extLst>
          </p:nvPr>
        </p:nvGraphicFramePr>
        <p:xfrm>
          <a:off x="179512" y="3755538"/>
          <a:ext cx="3384376" cy="146304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45581"/>
                <a:gridCol w="2265455"/>
                <a:gridCol w="873340"/>
              </a:tblGrid>
              <a:tr h="228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А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n-lt"/>
                          <a:ea typeface="Times New Roman"/>
                          <a:cs typeface="Times New Roman"/>
                        </a:rPr>
                        <a:t>Треугольник</a:t>
                      </a:r>
                      <a:endParaRPr lang="ru-RU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3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Исходные данные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4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n-lt"/>
                          <a:ea typeface="Times New Roman"/>
                          <a:cs typeface="Times New Roman"/>
                        </a:rPr>
                        <a:t>Длина</a:t>
                      </a:r>
                      <a:r>
                        <a:rPr lang="ru-RU" sz="16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гипотенузы </a:t>
                      </a:r>
                      <a:r>
                        <a:rPr lang="en-US" sz="16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endParaRPr lang="ru-RU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2</a:t>
                      </a:r>
                      <a:r>
                        <a:rPr lang="ru-RU" sz="1600" dirty="0" smtClean="0"/>
                        <a:t>0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5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Шаг изменения</a:t>
                      </a:r>
                      <a:r>
                        <a:rPr lang="ru-RU" sz="1600" baseline="0" dirty="0" smtClean="0"/>
                        <a:t> катета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/>
                        <a:t>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3513624"/>
              </p:ext>
            </p:extLst>
          </p:nvPr>
        </p:nvGraphicFramePr>
        <p:xfrm>
          <a:off x="4016651" y="4869160"/>
          <a:ext cx="4875829" cy="187220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206134"/>
                <a:gridCol w="1242138"/>
                <a:gridCol w="1221423"/>
                <a:gridCol w="1206134"/>
              </a:tblGrid>
              <a:tr h="2160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9833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endParaRPr lang="ru-RU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формула 2</a:t>
                      </a:r>
                      <a:endParaRPr lang="ru-RU" sz="16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формула 3</a:t>
                      </a:r>
                      <a:endParaRPr lang="ru-RU" sz="16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9261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endParaRPr lang="ru-RU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формула</a:t>
                      </a:r>
                      <a:r>
                        <a:rPr lang="ru-RU" sz="1600" baseline="0" dirty="0" smtClean="0"/>
                        <a:t> 1</a:t>
                      </a:r>
                      <a:endParaRPr lang="ru-RU" sz="16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заполнить вниз</a:t>
                      </a:r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заполнить вниз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5947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</a:t>
                      </a:r>
                      <a:endParaRPr lang="ru-RU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заполнить</a:t>
                      </a:r>
                      <a:r>
                        <a:rPr lang="ru-RU" sz="1200" baseline="0" dirty="0" smtClean="0"/>
                        <a:t> вниз</a:t>
                      </a:r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79068"/>
            <a:ext cx="2281436" cy="1711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942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912" y="4252109"/>
            <a:ext cx="3856032" cy="256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6120681" cy="28083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6616" y="3055620"/>
            <a:ext cx="6403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2AA0"/>
              </a:buClr>
              <a:buFont typeface="Wingdings" panose="05000000000000000000" pitchFamily="2" charset="2"/>
              <a:buChar char="§"/>
            </a:pPr>
            <a:r>
              <a:rPr lang="ru-RU" sz="2400" dirty="0" smtClean="0"/>
              <a:t>Формула 1:   </a:t>
            </a:r>
            <a:r>
              <a:rPr lang="en-US" sz="2400" dirty="0" smtClean="0">
                <a:solidFill>
                  <a:srgbClr val="1F1F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sz="2400" dirty="0">
                <a:solidFill>
                  <a:srgbClr val="1F1F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A7+$</a:t>
            </a:r>
            <a:r>
              <a:rPr lang="en-US" sz="2400" dirty="0" smtClean="0">
                <a:solidFill>
                  <a:srgbClr val="1F1F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B$5</a:t>
            </a:r>
            <a:endParaRPr lang="ru-RU" sz="2400" dirty="0">
              <a:solidFill>
                <a:srgbClr val="1F1F7B"/>
              </a:solidFill>
            </a:endParaRPr>
          </a:p>
          <a:p>
            <a:pPr marL="285750" indent="-285750">
              <a:buClr>
                <a:srgbClr val="C02AA0"/>
              </a:buClr>
              <a:buFont typeface="Wingdings" panose="05000000000000000000" pitchFamily="2" charset="2"/>
              <a:buChar char="§"/>
            </a:pPr>
            <a:r>
              <a:rPr lang="ru-RU" sz="2400" dirty="0" smtClean="0"/>
              <a:t>Формула 2:  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1F1F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=КОРЕНЬ($</a:t>
            </a:r>
            <a:r>
              <a:rPr lang="en-US" sz="2400" dirty="0">
                <a:solidFill>
                  <a:srgbClr val="1F1F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B$4*$B$4-A7*A7</a:t>
            </a:r>
            <a:r>
              <a:rPr lang="en-US" sz="2400" dirty="0" smtClean="0">
                <a:solidFill>
                  <a:srgbClr val="1F1F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400" dirty="0" smtClean="0">
              <a:solidFill>
                <a:srgbClr val="1F1F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C02AA0"/>
              </a:buClr>
              <a:buFont typeface="Wingdings" panose="05000000000000000000" pitchFamily="2" charset="2"/>
              <a:buChar char="§"/>
            </a:pPr>
            <a:r>
              <a:rPr lang="ru-RU" sz="2400" dirty="0" smtClean="0"/>
              <a:t>Формула 3:    </a:t>
            </a:r>
            <a:r>
              <a:rPr lang="en-US" sz="2400" dirty="0">
                <a:solidFill>
                  <a:srgbClr val="1F1F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=0,5*A7*B7</a:t>
            </a:r>
            <a:endParaRPr lang="ru-RU" sz="2400" dirty="0">
              <a:solidFill>
                <a:srgbClr val="1F1F7B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5728" y="0"/>
            <a:ext cx="2448272" cy="236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936252"/>
            <a:ext cx="2376264" cy="2903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857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7019" y="4634820"/>
            <a:ext cx="1479113" cy="220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72069"/>
            <a:ext cx="2562632" cy="208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9991" y="476672"/>
            <a:ext cx="223224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44" r="74312" b="20778"/>
          <a:stretch/>
        </p:blipFill>
        <p:spPr bwMode="auto">
          <a:xfrm>
            <a:off x="107504" y="44624"/>
            <a:ext cx="2952328" cy="38425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8222" r="73625" b="18723"/>
          <a:stretch/>
        </p:blipFill>
        <p:spPr bwMode="auto">
          <a:xfrm>
            <a:off x="5580112" y="44624"/>
            <a:ext cx="3240360" cy="38884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568" y="3988699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Получившаяся таблица для расчёта длин катетов и площади прямоугольного треугольника при заданной длине гипотенузы </a:t>
            </a:r>
            <a:r>
              <a:rPr lang="ru-RU" sz="1400" dirty="0" smtClean="0"/>
              <a:t>(=20)</a:t>
            </a:r>
            <a:endParaRPr lang="ru-RU" sz="1400" dirty="0"/>
          </a:p>
        </p:txBody>
      </p:sp>
      <p:sp>
        <p:nvSpPr>
          <p:cNvPr id="3" name="Стрелка вниз 2"/>
          <p:cNvSpPr/>
          <p:nvPr/>
        </p:nvSpPr>
        <p:spPr>
          <a:xfrm rot="9226717">
            <a:off x="3168572" y="3478899"/>
            <a:ext cx="360040" cy="57606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932040" y="3988699"/>
            <a:ext cx="4104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</a:t>
            </a:r>
            <a:r>
              <a:rPr lang="ru-RU" dirty="0" smtClean="0"/>
              <a:t>ахождение наибольшей площади треугольника и соответствующих длин катетов</a:t>
            </a:r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 rot="12646050">
            <a:off x="5023479" y="3594395"/>
            <a:ext cx="347965" cy="58549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82642"/>
            <a:ext cx="2194371" cy="21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41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140" y="8131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i="1" dirty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Практическая работа.</a:t>
            </a:r>
          </a:p>
          <a:p>
            <a:pPr lvl="0" algn="ctr"/>
            <a:r>
              <a:rPr lang="ru-RU" i="1" dirty="0">
                <a:solidFill>
                  <a:srgbClr val="C02AA0"/>
                </a:solidFill>
                <a:latin typeface="Comic Sans MS" panose="030F0702030302020204" pitchFamily="66" charset="0"/>
              </a:rPr>
              <a:t>Расчёты количества </a:t>
            </a:r>
            <a:r>
              <a:rPr lang="ru-RU" i="1" dirty="0" smtClean="0">
                <a:solidFill>
                  <a:srgbClr val="C02AA0"/>
                </a:solidFill>
                <a:latin typeface="Comic Sans MS" panose="030F0702030302020204" pitchFamily="66" charset="0"/>
              </a:rPr>
              <a:t>материалов и стоимости забора из сетки рабицы для участка 1000 </a:t>
            </a:r>
            <a:r>
              <a:rPr lang="ru-RU" i="1" dirty="0" err="1" smtClean="0">
                <a:solidFill>
                  <a:srgbClr val="C02AA0"/>
                </a:solidFill>
                <a:latin typeface="Comic Sans MS" panose="030F0702030302020204" pitchFamily="66" charset="0"/>
              </a:rPr>
              <a:t>кв.м</a:t>
            </a:r>
            <a:r>
              <a:rPr lang="ru-RU" i="1" dirty="0" smtClean="0">
                <a:solidFill>
                  <a:srgbClr val="C02AA0"/>
                </a:solidFill>
                <a:latin typeface="Comic Sans MS" panose="030F0702030302020204" pitchFamily="66" charset="0"/>
              </a:rPr>
              <a:t>.</a:t>
            </a:r>
            <a:endParaRPr lang="ru-RU" i="1" dirty="0">
              <a:solidFill>
                <a:srgbClr val="C02A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11" b="14565"/>
          <a:stretch/>
        </p:blipFill>
        <p:spPr bwMode="auto">
          <a:xfrm>
            <a:off x="107504" y="619925"/>
            <a:ext cx="2016224" cy="1155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20688"/>
            <a:ext cx="1872208" cy="1123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05289"/>
            <a:ext cx="2299590" cy="1281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507993"/>
            <a:ext cx="2304256" cy="1295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4176" y="1808580"/>
            <a:ext cx="72008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Цели: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</a:rPr>
              <a:t>Построить универсальную электронную таблицу для быстрого определения и подсчёта необходимого </a:t>
            </a:r>
            <a:r>
              <a:rPr lang="ru-RU" sz="1600" dirty="0" smtClean="0">
                <a:solidFill>
                  <a:prstClr val="black"/>
                </a:solidFill>
              </a:rPr>
              <a:t>количества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материалов для установки забора из сетки-</a:t>
            </a:r>
            <a:r>
              <a:rPr lang="ru-RU" sz="1600" dirty="0" err="1" smtClean="0">
                <a:solidFill>
                  <a:prstClr val="black"/>
                </a:solidFill>
              </a:rPr>
              <a:t>рабицы</a:t>
            </a:r>
            <a:r>
              <a:rPr lang="ru-RU" sz="1600" dirty="0" smtClean="0">
                <a:solidFill>
                  <a:prstClr val="black"/>
                </a:solidFill>
              </a:rPr>
              <a:t> для участка площадью 1000кв.м, но имеющего 4 разных варианта планировки (разная длина и ширина). Рассчитать общую стоимость забора для участков разной планировки и выявить наиболее выгодный вариант.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42900" lvl="0" indent="-342900" algn="just">
              <a:buClr>
                <a:srgbClr val="00B050"/>
              </a:buClr>
              <a:buFont typeface="+mj-lt"/>
              <a:buAutoNum type="arabicPeriod"/>
            </a:pPr>
            <a:r>
              <a:rPr lang="ru-RU" sz="1600" dirty="0" smtClean="0"/>
              <a:t>Рассчитать количество материалов для забора и оценить их общую стоимость.</a:t>
            </a:r>
          </a:p>
          <a:p>
            <a:pPr marL="342900" lvl="0" indent="-342900" algn="just">
              <a:buClr>
                <a:srgbClr val="00B050"/>
              </a:buClr>
              <a:buFont typeface="+mj-lt"/>
              <a:buAutoNum type="arabicPeriod"/>
            </a:pPr>
            <a:r>
              <a:rPr lang="ru-RU" sz="1600" dirty="0" smtClean="0"/>
              <a:t>Узнать основы постановки заборов и вывести универсальные формулы для расчёта нужного количества материалов.</a:t>
            </a:r>
            <a:endParaRPr lang="ru-RU" sz="1600" dirty="0"/>
          </a:p>
          <a:p>
            <a:pPr marL="342900" lvl="0" indent="-342900" algn="just">
              <a:buClr>
                <a:srgbClr val="00B050"/>
              </a:buClr>
              <a:buFontTx/>
              <a:buAutoNum type="arabicPeriod"/>
            </a:pPr>
            <a:r>
              <a:rPr lang="ru-RU" sz="1600" dirty="0" smtClean="0">
                <a:solidFill>
                  <a:prstClr val="black"/>
                </a:solidFill>
              </a:rPr>
              <a:t>Из нескольких вариантов планировки участка выявить наиболее выгодный, дешёвый и удобный. </a:t>
            </a:r>
          </a:p>
          <a:p>
            <a:pPr marL="342900" lvl="0" indent="-342900" algn="just">
              <a:buClr>
                <a:srgbClr val="00B050"/>
              </a:buClr>
              <a:buFontTx/>
              <a:buAutoNum type="arabicPeriod"/>
            </a:pPr>
            <a:r>
              <a:rPr lang="ru-RU" sz="1600" dirty="0" smtClean="0">
                <a:solidFill>
                  <a:prstClr val="black"/>
                </a:solidFill>
              </a:rPr>
              <a:t>Рассмотреть плюсы и минусы забора из сетки-</a:t>
            </a:r>
            <a:r>
              <a:rPr lang="ru-RU" sz="1600" dirty="0" err="1" smtClean="0">
                <a:solidFill>
                  <a:prstClr val="black"/>
                </a:solidFill>
              </a:rPr>
              <a:t>рабицы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0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16632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Индивидуальная работа №1.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Вариант 2</a:t>
            </a:r>
            <a:endParaRPr lang="ru-RU" sz="2000" i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323528" y="908906"/>
                <a:ext cx="8424936" cy="503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C02AA0"/>
                  </a:buClr>
                  <a:buFont typeface="Wingdings" panose="05000000000000000000" pitchFamily="2" charset="2"/>
                  <a:buChar char="§"/>
                </a:pPr>
                <a:r>
                  <a:rPr lang="ru-RU" dirty="0" smtClean="0"/>
                  <a:t>На отрезке </a:t>
                </a:r>
                <a:r>
                  <a:rPr lang="en-US" dirty="0" smtClean="0"/>
                  <a:t>[0;2]</a:t>
                </a:r>
                <a:r>
                  <a:rPr lang="ru-RU" dirty="0" smtClean="0"/>
                  <a:t> с шагом 0,2 протабулировать функцию</a:t>
                </a:r>
                <a:r>
                  <a:rPr lang="ru-RU" sz="2400" dirty="0" smtClean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ru-RU" sz="24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0,25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i="1" dirty="0" smtClean="0">
                    <a:solidFill>
                      <a:srgbClr val="002060"/>
                    </a:solidFill>
                  </a:rPr>
                  <a:t>+ x -1</a:t>
                </a:r>
                <a:r>
                  <a:rPr lang="ru-RU" sz="2400" i="1" dirty="0" smtClean="0">
                    <a:solidFill>
                      <a:srgbClr val="002060"/>
                    </a:solidFill>
                  </a:rPr>
                  <a:t>,2502</a:t>
                </a:r>
                <a:endParaRPr lang="ru-RU" i="1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908906"/>
                <a:ext cx="8424936" cy="50321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434" t="-1205" b="-265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700808"/>
            <a:ext cx="4840846" cy="280831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5921144"/>
            <a:ext cx="4995442" cy="452548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2080" y="1954575"/>
            <a:ext cx="3456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1. </a:t>
            </a:r>
          </a:p>
          <a:p>
            <a:pPr marL="342900" indent="-34290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Открыть </a:t>
            </a:r>
            <a:r>
              <a:rPr lang="en-US" sz="2000" dirty="0" smtClean="0"/>
              <a:t>MS Excel</a:t>
            </a:r>
            <a:r>
              <a:rPr lang="ru-RU" sz="2000" dirty="0" smtClean="0"/>
              <a:t> и создать лист таблицы</a:t>
            </a:r>
          </a:p>
          <a:p>
            <a:pPr marL="342900" indent="-34290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Установить шаг табуляции</a:t>
            </a:r>
          </a:p>
          <a:p>
            <a:pPr marL="342900" indent="-34290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В следующей строке вводим «аргумент </a:t>
            </a:r>
            <a:r>
              <a:rPr lang="en-US" sz="2000" dirty="0" smtClean="0"/>
              <a:t>x</a:t>
            </a:r>
            <a:r>
              <a:rPr lang="ru-RU" sz="2000" dirty="0" smtClean="0"/>
              <a:t>» и «функция </a:t>
            </a:r>
            <a:r>
              <a:rPr lang="en-US" sz="2000" dirty="0" smtClean="0"/>
              <a:t>y</a:t>
            </a:r>
            <a:r>
              <a:rPr lang="ru-RU" sz="2000" dirty="0" smtClean="0"/>
              <a:t>»</a:t>
            </a:r>
          </a:p>
          <a:p>
            <a:pPr marL="342900" indent="-34290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В ячейке </a:t>
            </a:r>
            <a:r>
              <a:rPr lang="en-US" sz="2000" dirty="0" smtClean="0"/>
              <a:t>A</a:t>
            </a:r>
            <a:r>
              <a:rPr lang="en-US" dirty="0" smtClean="0"/>
              <a:t>3</a:t>
            </a:r>
            <a:r>
              <a:rPr lang="en-US" sz="2000" dirty="0" smtClean="0"/>
              <a:t> </a:t>
            </a:r>
            <a:r>
              <a:rPr lang="ru-RU" sz="2000" dirty="0" smtClean="0"/>
              <a:t>значение 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3508" y="5639586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2. </a:t>
            </a:r>
            <a:r>
              <a:rPr lang="ru-RU" sz="2000" dirty="0" smtClean="0"/>
              <a:t>В ячейке В3 в строке формул вводим: </a:t>
            </a:r>
            <a:r>
              <a:rPr lang="en-US" sz="2000" i="1" dirty="0" smtClean="0">
                <a:solidFill>
                  <a:srgbClr val="002060"/>
                </a:solidFill>
              </a:rPr>
              <a:t>=0</a:t>
            </a:r>
            <a:r>
              <a:rPr lang="ru-RU" sz="2000" i="1" dirty="0" smtClean="0">
                <a:solidFill>
                  <a:srgbClr val="002060"/>
                </a:solidFill>
              </a:rPr>
              <a:t>,</a:t>
            </a:r>
            <a:r>
              <a:rPr lang="en-US" sz="2000" i="1" dirty="0" smtClean="0">
                <a:solidFill>
                  <a:srgbClr val="002060"/>
                </a:solidFill>
              </a:rPr>
              <a:t>25*A3^3+A3-</a:t>
            </a:r>
            <a:r>
              <a:rPr lang="ru-RU" sz="2000" i="1" dirty="0" smtClean="0">
                <a:solidFill>
                  <a:srgbClr val="002060"/>
                </a:solidFill>
              </a:rPr>
              <a:t>1,2502</a:t>
            </a:r>
            <a:endParaRPr lang="ru-RU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02633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4726" y="188640"/>
            <a:ext cx="65527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i="1" dirty="0">
                <a:solidFill>
                  <a:srgbClr val="00339A"/>
                </a:solidFill>
              </a:rPr>
              <a:t>Забор</a:t>
            </a:r>
            <a:r>
              <a:rPr lang="ru-RU" dirty="0">
                <a:solidFill>
                  <a:prstClr val="black"/>
                </a:solidFill>
              </a:rPr>
              <a:t> – это визитная карточка дома. На сегодняшний день, существует множество материалов для строительства любого забора. Но какой забор самый лучший? Ответить однозначно на этот вопрос невозможно. </a:t>
            </a:r>
          </a:p>
          <a:p>
            <a:pPr lvl="0" algn="just"/>
            <a:r>
              <a:rPr lang="ru-RU" i="1" dirty="0">
                <a:solidFill>
                  <a:srgbClr val="00339A"/>
                </a:solidFill>
              </a:rPr>
              <a:t>Забор</a:t>
            </a:r>
            <a:r>
              <a:rPr lang="ru-RU" i="1" dirty="0">
                <a:solidFill>
                  <a:prstClr val="black"/>
                </a:solidFill>
              </a:rPr>
              <a:t> – это конструкция, выполняющая три основные функции: оградную, защитную и декоративную. </a:t>
            </a:r>
            <a:r>
              <a:rPr lang="ru-RU" dirty="0">
                <a:solidFill>
                  <a:prstClr val="black"/>
                </a:solidFill>
              </a:rPr>
              <a:t>И в зависимости от того, какая функция наиболее востребована в данной ситуации, выбираются приоритетные материалы и технологии изготовления забора. </a:t>
            </a:r>
          </a:p>
          <a:p>
            <a:pPr lvl="0" algn="just">
              <a:buClr>
                <a:srgbClr val="C02AA0"/>
              </a:buClr>
            </a:pP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972"/>
          <a:stretch/>
        </p:blipFill>
        <p:spPr bwMode="auto">
          <a:xfrm>
            <a:off x="22468" y="0"/>
            <a:ext cx="2381250" cy="16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924944"/>
            <a:ext cx="65527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Clr>
                <a:srgbClr val="C02AA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В нашем случае, рассмотрим </a:t>
            </a:r>
            <a:r>
              <a:rPr lang="ru-RU" i="1" dirty="0">
                <a:solidFill>
                  <a:srgbClr val="002060"/>
                </a:solidFill>
              </a:rPr>
              <a:t>забор из сетки </a:t>
            </a:r>
            <a:r>
              <a:rPr lang="ru-RU" i="1" dirty="0" err="1">
                <a:solidFill>
                  <a:srgbClr val="002060"/>
                </a:solidFill>
              </a:rPr>
              <a:t>рабицы</a:t>
            </a:r>
            <a:r>
              <a:rPr lang="ru-RU" dirty="0">
                <a:solidFill>
                  <a:prstClr val="black"/>
                </a:solidFill>
              </a:rPr>
              <a:t>. Забор из сетки </a:t>
            </a:r>
            <a:r>
              <a:rPr lang="ru-RU" dirty="0" err="1">
                <a:solidFill>
                  <a:prstClr val="black"/>
                </a:solidFill>
              </a:rPr>
              <a:t>рабицы</a:t>
            </a:r>
            <a:r>
              <a:rPr lang="ru-RU" dirty="0">
                <a:solidFill>
                  <a:prstClr val="black"/>
                </a:solidFill>
              </a:rPr>
              <a:t> известен давно и зарекомендовал себя как недорогое и во многом удобное ограждение. Правда, с появлением конкурентов – заборов из </a:t>
            </a:r>
            <a:r>
              <a:rPr lang="ru-RU" dirty="0" err="1">
                <a:solidFill>
                  <a:prstClr val="black"/>
                </a:solidFill>
              </a:rPr>
              <a:t>металлопрофиля</a:t>
            </a:r>
            <a:r>
              <a:rPr lang="ru-RU" dirty="0">
                <a:solidFill>
                  <a:prstClr val="black"/>
                </a:solidFill>
              </a:rPr>
              <a:t>, бетонных заборов, кованых заборов и пластиковых ограждений – забор из сетки-</a:t>
            </a:r>
            <a:r>
              <a:rPr lang="ru-RU" dirty="0" err="1">
                <a:solidFill>
                  <a:prstClr val="black"/>
                </a:solidFill>
              </a:rPr>
              <a:t>рабицы</a:t>
            </a:r>
            <a:r>
              <a:rPr lang="ru-RU" dirty="0">
                <a:solidFill>
                  <a:prstClr val="black"/>
                </a:solidFill>
              </a:rPr>
              <a:t> в рейтинге востребованности и престижа уступил свои позиции. Однако следует оценить плюсы и минусы, а затем сделать выводы.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180589"/>
            <a:ext cx="5616624" cy="1677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242417"/>
            <a:ext cx="2129110" cy="151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481935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9620"/>
            <a:ext cx="1996618" cy="1318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6325" y="3964266"/>
            <a:ext cx="2587622" cy="2876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268773"/>
            <a:ext cx="5112568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Плюсы забора из сетки-рабицы: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едорогой по </a:t>
            </a:r>
            <a:r>
              <a:rPr lang="ru-RU" sz="1600" dirty="0"/>
              <a:t>сравнению с другими видами ограждений </a:t>
            </a:r>
            <a:endParaRPr lang="ru-RU" sz="1600" dirty="0" smtClean="0"/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прост </a:t>
            </a:r>
            <a:r>
              <a:rPr lang="ru-RU" sz="1600" dirty="0"/>
              <a:t>в самостоятельной </a:t>
            </a:r>
            <a:r>
              <a:rPr lang="ru-RU" sz="1600" dirty="0" smtClean="0"/>
              <a:t>установке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качественная </a:t>
            </a:r>
            <a:r>
              <a:rPr lang="ru-RU" sz="1600" dirty="0"/>
              <a:t>сетка-</a:t>
            </a:r>
            <a:r>
              <a:rPr lang="ru-RU" sz="1600" dirty="0" err="1"/>
              <a:t>рабица</a:t>
            </a:r>
            <a:r>
              <a:rPr lang="ru-RU" sz="1600" dirty="0"/>
              <a:t> прослужит очень долго (не менее 50 лет</a:t>
            </a:r>
            <a:r>
              <a:rPr lang="ru-RU" sz="1600" dirty="0" smtClean="0"/>
              <a:t>);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воздух </a:t>
            </a:r>
            <a:r>
              <a:rPr lang="ru-RU" sz="1600" dirty="0"/>
              <a:t>свободно циркулирует по участку (превосходная вентиляция</a:t>
            </a:r>
            <a:r>
              <a:rPr lang="ru-RU" sz="1600" dirty="0" smtClean="0"/>
              <a:t>);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забор </a:t>
            </a:r>
            <a:r>
              <a:rPr lang="ru-RU" sz="1600" dirty="0"/>
              <a:t>из сетки-рабицы не затеняет </a:t>
            </a:r>
            <a:r>
              <a:rPr lang="ru-RU" sz="1600" dirty="0" smtClean="0"/>
              <a:t>участок;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если </a:t>
            </a:r>
            <a:r>
              <a:rPr lang="ru-RU" sz="1600" dirty="0"/>
              <a:t>на вашем участке красивый ландшафтный дизайн – ваши соседи будут вам </a:t>
            </a:r>
            <a:r>
              <a:rPr lang="ru-RU" sz="1600" dirty="0" smtClean="0"/>
              <a:t>завидовать;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при </a:t>
            </a:r>
            <a:r>
              <a:rPr lang="ru-RU" sz="1600" dirty="0"/>
              <a:t>правильной установке забор из сетки-рабицы прекрасно справляется с функциями надежного ограждения; а если желаете полную неприступность – натяните по кромке забора </a:t>
            </a:r>
            <a:r>
              <a:rPr lang="ru-RU" sz="1600" dirty="0" smtClean="0"/>
              <a:t>колючую проволоку;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т</a:t>
            </a:r>
            <a:r>
              <a:rPr lang="ru-RU" sz="1600" dirty="0" smtClean="0"/>
              <a:t>акже</a:t>
            </a:r>
            <a:r>
              <a:rPr lang="ru-RU" sz="1600" dirty="0"/>
              <a:t>, сетка-</a:t>
            </a:r>
            <a:r>
              <a:rPr lang="ru-RU" sz="1600" dirty="0" err="1"/>
              <a:t>рабица</a:t>
            </a:r>
            <a:r>
              <a:rPr lang="ru-RU" sz="1600" dirty="0"/>
              <a:t> является идеальным ограждением для внутренних зон на участке – детские, спортивные площадки, зоны для животных.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Минусы забора из сетки-рабицы </a:t>
            </a:r>
            <a:r>
              <a:rPr lang="ru-RU" sz="1600" dirty="0" smtClean="0">
                <a:solidFill>
                  <a:srgbClr val="002060"/>
                </a:solidFill>
              </a:rPr>
              <a:t>:</a:t>
            </a:r>
            <a:endParaRPr lang="ru-RU" sz="1600" dirty="0">
              <a:solidFill>
                <a:srgbClr val="002060"/>
              </a:solidFill>
            </a:endParaRPr>
          </a:p>
          <a:p>
            <a:pPr marL="285750" indent="-285750" algn="just">
              <a:buClr>
                <a:srgbClr val="00339A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для </a:t>
            </a:r>
            <a:r>
              <a:rPr lang="ru-RU" sz="1600" dirty="0"/>
              <a:t>интровертов минусом будет прозрачность </a:t>
            </a:r>
            <a:r>
              <a:rPr lang="ru-RU" sz="1600" dirty="0" smtClean="0"/>
              <a:t>забора</a:t>
            </a:r>
          </a:p>
          <a:p>
            <a:pPr marL="285750" indent="-285750" algn="just">
              <a:buClr>
                <a:srgbClr val="00339A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езащищённость участка</a:t>
            </a:r>
          </a:p>
          <a:p>
            <a:pPr marL="285750" indent="-285750" algn="just">
              <a:buClr>
                <a:srgbClr val="00339A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недостаточно </a:t>
            </a:r>
            <a:r>
              <a:rPr lang="ru-RU" sz="1600" dirty="0"/>
              <a:t>«престижное» </a:t>
            </a:r>
            <a:r>
              <a:rPr lang="ru-RU" sz="1600" dirty="0" smtClean="0"/>
              <a:t>ограждение</a:t>
            </a:r>
            <a:endParaRPr lang="ru-RU" sz="1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6981" r="2524" b="19462"/>
          <a:stretch/>
        </p:blipFill>
        <p:spPr bwMode="auto">
          <a:xfrm>
            <a:off x="116074" y="121833"/>
            <a:ext cx="830800" cy="786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750" b="14216"/>
          <a:stretch/>
        </p:blipFill>
        <p:spPr bwMode="auto">
          <a:xfrm>
            <a:off x="50539" y="4729261"/>
            <a:ext cx="836741" cy="936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0" t="5342" r="4641" b="5342"/>
          <a:stretch/>
        </p:blipFill>
        <p:spPr bwMode="auto">
          <a:xfrm>
            <a:off x="7308304" y="1052736"/>
            <a:ext cx="1693852" cy="1247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0849" y="2333708"/>
            <a:ext cx="2415356" cy="1607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9313997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72" y="18864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1: </a:t>
            </a:r>
            <a:r>
              <a:rPr lang="ru-RU" dirty="0" smtClean="0"/>
              <a:t>узнать </a:t>
            </a:r>
            <a:r>
              <a:rPr lang="ru-RU" i="1" dirty="0" smtClean="0"/>
              <a:t>разные варианты планировки </a:t>
            </a:r>
            <a:r>
              <a:rPr lang="ru-RU" dirty="0" smtClean="0"/>
              <a:t>участков, площадью 1000 </a:t>
            </a:r>
            <a:r>
              <a:rPr lang="ru-RU" dirty="0" err="1" smtClean="0"/>
              <a:t>кв.м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7" t="51556" r="81416" b="37000"/>
          <a:stretch/>
        </p:blipFill>
        <p:spPr bwMode="auto">
          <a:xfrm>
            <a:off x="2555776" y="1206223"/>
            <a:ext cx="396921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55797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C02AA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Наиболее распространёнными  являются следующие варианты планировки участков </a:t>
            </a:r>
            <a:r>
              <a:rPr lang="ru-RU" sz="1600" dirty="0" smtClean="0"/>
              <a:t>(длина-</a:t>
            </a:r>
            <a:r>
              <a:rPr lang="en-US" sz="1600" dirty="0" smtClean="0">
                <a:solidFill>
                  <a:srgbClr val="002060"/>
                </a:solidFill>
              </a:rPr>
              <a:t>a</a:t>
            </a:r>
            <a:r>
              <a:rPr lang="en-US" sz="1600" dirty="0" smtClean="0"/>
              <a:t> </a:t>
            </a:r>
            <a:r>
              <a:rPr lang="ru-RU" sz="1600" dirty="0" smtClean="0"/>
              <a:t>и ширина</a:t>
            </a:r>
            <a:r>
              <a:rPr lang="en-US" sz="1600" dirty="0" smtClean="0"/>
              <a:t>-</a:t>
            </a:r>
            <a:r>
              <a:rPr lang="en-US" sz="1600" dirty="0" smtClean="0">
                <a:solidFill>
                  <a:srgbClr val="002060"/>
                </a:solidFill>
              </a:rPr>
              <a:t>b</a:t>
            </a:r>
            <a:r>
              <a:rPr lang="ru-RU" sz="1600" dirty="0" smtClean="0"/>
              <a:t> указаны в метрах) 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80863" y="2996952"/>
            <a:ext cx="7776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2: </a:t>
            </a:r>
            <a:r>
              <a:rPr lang="ru-RU" dirty="0" smtClean="0"/>
              <a:t>для каждого варианта планировки участка </a:t>
            </a:r>
            <a:r>
              <a:rPr lang="ru-RU" i="1" dirty="0" smtClean="0"/>
              <a:t>рассчитать длину </a:t>
            </a:r>
            <a:r>
              <a:rPr lang="ru-RU" dirty="0" smtClean="0"/>
              <a:t>заборной изгороди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dirty="0" smtClean="0"/>
              <a:t>расчёты производим по формуле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=2*(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a+b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5" t="51666" r="68750" b="37112"/>
          <a:stretch/>
        </p:blipFill>
        <p:spPr bwMode="auto">
          <a:xfrm>
            <a:off x="1549420" y="3943722"/>
            <a:ext cx="5981927" cy="128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84" y="5272796"/>
            <a:ext cx="2228268" cy="1553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992" y="5254953"/>
            <a:ext cx="2293357" cy="1571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1772" y="5259057"/>
            <a:ext cx="2376263" cy="1598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97205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020" y="959788"/>
            <a:ext cx="3145309" cy="2592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020" y="13380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3: </a:t>
            </a:r>
            <a:r>
              <a:rPr lang="ru-RU" dirty="0" smtClean="0"/>
              <a:t>ищем в интернете цены на сетку-</a:t>
            </a:r>
            <a:r>
              <a:rPr lang="ru-RU" dirty="0" err="1" smtClean="0"/>
              <a:t>рабицу</a:t>
            </a:r>
            <a:r>
              <a:rPr lang="ru-RU" dirty="0" smtClean="0"/>
              <a:t> в Москве и Московской области. Ниже представлена таблица с размером рулона в метрах (выбрали 1,5х10) и цены за </a:t>
            </a:r>
            <a:r>
              <a:rPr lang="ru-RU" dirty="0" err="1" smtClean="0"/>
              <a:t>кв.м</a:t>
            </a:r>
            <a:r>
              <a:rPr lang="ru-RU" dirty="0" smtClean="0"/>
              <a:t>.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3491880" y="3824867"/>
            <a:ext cx="5256584" cy="646331"/>
            <a:chOff x="3491880" y="4005063"/>
            <a:chExt cx="5256584" cy="646331"/>
          </a:xfrm>
        </p:grpSpPr>
        <p:sp>
          <p:nvSpPr>
            <p:cNvPr id="4" name="TextBox 3"/>
            <p:cNvSpPr txBox="1"/>
            <p:nvPr/>
          </p:nvSpPr>
          <p:spPr>
            <a:xfrm>
              <a:off x="3491880" y="4005063"/>
              <a:ext cx="52565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Этап 4: </a:t>
              </a:r>
              <a:r>
                <a:rPr lang="ru-RU" dirty="0" smtClean="0"/>
                <a:t>рассчитываем стоимость рулона по формуле  </a:t>
              </a: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=</a:t>
              </a:r>
              <a:r>
                <a:rPr lang="en-US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lang="ru-RU" sz="14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рулона</a:t>
              </a:r>
              <a:r>
                <a:rPr lang="en-US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цена </a:t>
              </a:r>
              <a:r>
                <a:rPr lang="ru-RU" sz="14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 1 </a:t>
              </a:r>
              <a:r>
                <a:rPr lang="ru-RU" sz="14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кв.м</a:t>
              </a:r>
              <a:r>
                <a:rPr lang="ru-RU" sz="14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</a:t>
              </a:r>
              <a:r>
                <a:rPr lang="en-US" sz="16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=a*b*</a:t>
              </a:r>
              <a:r>
                <a:rPr lang="ru-RU" sz="16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цена</a:t>
              </a:r>
              <a:endPara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Двойная стрелка влево/вправо 4"/>
            <p:cNvSpPr/>
            <p:nvPr/>
          </p:nvSpPr>
          <p:spPr>
            <a:xfrm>
              <a:off x="6732240" y="4371853"/>
              <a:ext cx="432048" cy="198691"/>
            </a:xfrm>
            <a:prstGeom prst="left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87" t="23604" r="15438" b="70333"/>
          <a:stretch/>
        </p:blipFill>
        <p:spPr bwMode="auto">
          <a:xfrm>
            <a:off x="3138284" y="4581128"/>
            <a:ext cx="5811798" cy="4320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6300192" y="764704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83968" y="1412776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dirty="0" smtClean="0"/>
              <a:t> Заносим длину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en-US" dirty="0" smtClean="0"/>
              <a:t>a)</a:t>
            </a:r>
            <a:r>
              <a:rPr lang="ru-RU" dirty="0" smtClean="0"/>
              <a:t> и высоту </a:t>
            </a:r>
            <a:r>
              <a:rPr lang="en-US" dirty="0" smtClean="0"/>
              <a:t>(b) </a:t>
            </a:r>
            <a:r>
              <a:rPr lang="ru-RU" dirty="0" smtClean="0"/>
              <a:t>рулона в таблицу и считаем площадь рулона </a:t>
            </a:r>
            <a:r>
              <a:rPr lang="en-US" dirty="0" smtClean="0"/>
              <a:t>S </a:t>
            </a:r>
            <a:r>
              <a:rPr lang="ru-RU" dirty="0" smtClean="0"/>
              <a:t>по формуле </a:t>
            </a:r>
            <a:r>
              <a:rPr lang="en-US" dirty="0"/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=a*b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88" t="24889" r="31125" b="69667"/>
          <a:stretch/>
        </p:blipFill>
        <p:spPr bwMode="auto">
          <a:xfrm>
            <a:off x="3774768" y="2516716"/>
            <a:ext cx="505084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168" y="4341528"/>
            <a:ext cx="237626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7038" y="5138466"/>
            <a:ext cx="2733274" cy="1719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152432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840" y="159023"/>
            <a:ext cx="6030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5: </a:t>
            </a:r>
            <a:r>
              <a:rPr lang="ru-RU" dirty="0">
                <a:solidFill>
                  <a:prstClr val="black"/>
                </a:solidFill>
              </a:rPr>
              <a:t>рассчитываем количество рулонов, необходимых для забора. Здесь играет значение только длина рулона и периметр (длина) участка.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96752"/>
            <a:ext cx="3953109" cy="27944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788024" y="1316881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dirty="0" smtClean="0"/>
              <a:t> Расчёт производим по формуле</a:t>
            </a: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=ЦЕЛОЕ(длина забора/длина рулона)+1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5629051" y="2163990"/>
            <a:ext cx="2422401" cy="1805869"/>
            <a:chOff x="5736664" y="2185321"/>
            <a:chExt cx="2422401" cy="180586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664" y="2185321"/>
              <a:ext cx="2422401" cy="18058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" name="Прямая со стрелкой 11"/>
            <p:cNvCxnSpPr/>
            <p:nvPr/>
          </p:nvCxnSpPr>
          <p:spPr>
            <a:xfrm flipH="1" flipV="1">
              <a:off x="6444208" y="2996952"/>
              <a:ext cx="759864" cy="93610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H="1">
              <a:off x="5868144" y="2996952"/>
              <a:ext cx="5760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6444208" y="2996952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03" y="5157192"/>
            <a:ext cx="2133600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51520" y="4193698"/>
            <a:ext cx="747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6: </a:t>
            </a:r>
            <a:r>
              <a:rPr lang="ru-RU" dirty="0" smtClean="0"/>
              <a:t>рассчитываем стоимость необходимого количества сетки-</a:t>
            </a:r>
            <a:r>
              <a:rPr lang="ru-RU" dirty="0" err="1" smtClean="0"/>
              <a:t>рабицы</a:t>
            </a:r>
            <a:r>
              <a:rPr lang="ru-RU" dirty="0" smtClean="0"/>
              <a:t>, по формуле 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=кол-во рулонов*стоимость 1 рулона 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1706" y="4869160"/>
            <a:ext cx="5906858" cy="19194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506775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20" y="116632"/>
            <a:ext cx="882844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7: </a:t>
            </a:r>
            <a:r>
              <a:rPr lang="ru-RU" dirty="0" smtClean="0"/>
              <a:t>найти данные о </a:t>
            </a:r>
            <a:r>
              <a:rPr lang="ru-RU" i="1" dirty="0" smtClean="0"/>
              <a:t>столбах и поперечных лагах</a:t>
            </a:r>
            <a:r>
              <a:rPr lang="ru-RU" dirty="0" smtClean="0"/>
              <a:t>, узнать их диаметры и стандартные размеры, выбрать необходимую высоту/длину и приемлемую стоимость</a:t>
            </a:r>
          </a:p>
          <a:p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sz="1700" dirty="0" smtClean="0"/>
              <a:t>выбранные </a:t>
            </a:r>
            <a:r>
              <a:rPr lang="ru-RU" sz="1700" dirty="0" smtClean="0">
                <a:solidFill>
                  <a:srgbClr val="002060"/>
                </a:solidFill>
              </a:rPr>
              <a:t>вертикальные столбы</a:t>
            </a:r>
            <a:r>
              <a:rPr lang="ru-RU" sz="1700" dirty="0" smtClean="0"/>
              <a:t> имеют диаметр 7 см (7см=0,07м; переводим в метры, чтобы все расчёты велись в метрах), высота столба = 2,2 метра и цена за 1 столб = 204 рубля</a:t>
            </a:r>
          </a:p>
          <a:p>
            <a:r>
              <a:rPr lang="ru-RU" sz="17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sz="1700" dirty="0" smtClean="0"/>
              <a:t>выбранные поперечные лаги имеют диаметр </a:t>
            </a:r>
            <a:r>
              <a:rPr lang="ru-RU" sz="1700" dirty="0"/>
              <a:t>6 см  </a:t>
            </a:r>
            <a:r>
              <a:rPr lang="ru-RU" sz="1700" dirty="0" smtClean="0"/>
              <a:t>(6см=0,06м</a:t>
            </a:r>
            <a:r>
              <a:rPr lang="ru-RU" sz="1700" dirty="0"/>
              <a:t>; переводим в метры, чтобы все расчёты велись в метрах), </a:t>
            </a:r>
            <a:r>
              <a:rPr lang="ru-RU" sz="1700" dirty="0" smtClean="0"/>
              <a:t>длина лаги 3 метра и цена 1 лаги = 235 рублей</a:t>
            </a:r>
            <a:endParaRPr lang="ru-RU" sz="1700" dirty="0"/>
          </a:p>
        </p:txBody>
      </p:sp>
      <p:sp>
        <p:nvSpPr>
          <p:cNvPr id="3" name="Стрелка вниз 2"/>
          <p:cNvSpPr/>
          <p:nvPr/>
        </p:nvSpPr>
        <p:spPr>
          <a:xfrm>
            <a:off x="3995936" y="1824792"/>
            <a:ext cx="288032" cy="43204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13" t="32000" r="15249" b="59111"/>
          <a:stretch/>
        </p:blipFill>
        <p:spPr bwMode="auto">
          <a:xfrm>
            <a:off x="316327" y="2348880"/>
            <a:ext cx="7935281" cy="11521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880" y="3717032"/>
            <a:ext cx="8576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8</a:t>
            </a: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dirty="0" smtClean="0"/>
              <a:t>рассчитать </a:t>
            </a:r>
            <a:r>
              <a:rPr lang="ru-RU" dirty="0"/>
              <a:t>необходимое количество столбов и поперечных лаг, подсчитать их общую стоимость для установки забора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0" t="64667" r="49497" b="23666"/>
          <a:stretch/>
        </p:blipFill>
        <p:spPr bwMode="auto">
          <a:xfrm>
            <a:off x="521006" y="4349480"/>
            <a:ext cx="7506192" cy="10103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028" y="5997230"/>
            <a:ext cx="57562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+mj-lt"/>
              <a:buAutoNum type="arabicParenR"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=ЦЕЛОЕ(длина забора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/$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длина поперечной лаги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rgbClr val="0070C0"/>
              </a:buClr>
              <a:buFont typeface="+mj-lt"/>
              <a:buAutoNum type="arabicParenR"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=цена вертикального столба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кол-во столбов</a:t>
            </a:r>
          </a:p>
          <a:p>
            <a:pPr marL="342900" indent="-342900">
              <a:buClr>
                <a:srgbClr val="0070C0"/>
              </a:buClr>
              <a:buFont typeface="+mj-lt"/>
              <a:buAutoNum type="arabicParenR"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=кол-во столбов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1200" dirty="0" smtClean="0"/>
              <a:t>(</a:t>
            </a:r>
            <a:r>
              <a:rPr lang="ru-RU" sz="1200" dirty="0" smtClean="0"/>
              <a:t>т.к. поперечные лаги идут вверху и внизу)</a:t>
            </a:r>
          </a:p>
          <a:p>
            <a:pPr marL="342900" indent="-342900">
              <a:buClr>
                <a:srgbClr val="0070C0"/>
              </a:buClr>
              <a:buFont typeface="+mj-lt"/>
              <a:buAutoNum type="arabicParenR"/>
            </a:pP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rgbClr val="0070C0"/>
              </a:buClr>
              <a:buFont typeface="+mj-lt"/>
              <a:buAutoNum type="arabicParenR"/>
            </a:pPr>
            <a:endParaRPr lang="ru-RU" sz="14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898406" y="5410446"/>
            <a:ext cx="7128792" cy="586784"/>
            <a:chOff x="898406" y="5410446"/>
            <a:chExt cx="7128792" cy="586784"/>
          </a:xfrm>
        </p:grpSpPr>
        <p:sp>
          <p:nvSpPr>
            <p:cNvPr id="5" name="Стрелка вниз 4"/>
            <p:cNvSpPr/>
            <p:nvPr/>
          </p:nvSpPr>
          <p:spPr>
            <a:xfrm rot="10800000">
              <a:off x="972655" y="5416317"/>
              <a:ext cx="216024" cy="280824"/>
            </a:xfrm>
            <a:prstGeom prst="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98406" y="5658676"/>
              <a:ext cx="71287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/>
                <a:t> </a:t>
              </a:r>
              <a:r>
                <a:rPr lang="ru-RU" sz="1600" b="1" dirty="0" smtClean="0">
                  <a:solidFill>
                    <a:srgbClr val="636288"/>
                  </a:solidFill>
                </a:rPr>
                <a:t>1                           2                                  3                                  4                            5</a:t>
              </a:r>
              <a:endParaRPr lang="ru-RU" sz="1600" b="1" dirty="0">
                <a:solidFill>
                  <a:srgbClr val="636288"/>
                </a:solidFill>
              </a:endParaRPr>
            </a:p>
          </p:txBody>
        </p:sp>
        <p:sp>
          <p:nvSpPr>
            <p:cNvPr id="11" name="Стрелка вниз 10"/>
            <p:cNvSpPr/>
            <p:nvPr/>
          </p:nvSpPr>
          <p:spPr>
            <a:xfrm rot="10800000">
              <a:off x="2338565" y="5415720"/>
              <a:ext cx="216024" cy="280824"/>
            </a:xfrm>
            <a:prstGeom prst="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трелка вниз 11"/>
            <p:cNvSpPr/>
            <p:nvPr/>
          </p:nvSpPr>
          <p:spPr>
            <a:xfrm rot="10800000">
              <a:off x="3972052" y="5412480"/>
              <a:ext cx="216024" cy="280824"/>
            </a:xfrm>
            <a:prstGeom prst="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трелка вниз 12"/>
            <p:cNvSpPr/>
            <p:nvPr/>
          </p:nvSpPr>
          <p:spPr>
            <a:xfrm rot="10800000">
              <a:off x="5650934" y="5410446"/>
              <a:ext cx="216024" cy="280824"/>
            </a:xfrm>
            <a:prstGeom prst="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трелка вниз 13"/>
            <p:cNvSpPr/>
            <p:nvPr/>
          </p:nvSpPr>
          <p:spPr>
            <a:xfrm rot="10800000">
              <a:off x="7066437" y="5427435"/>
              <a:ext cx="216024" cy="280824"/>
            </a:xfrm>
            <a:prstGeom prst="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727289" y="5997230"/>
            <a:ext cx="341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   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=кол-во лаг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цена лаги</a:t>
            </a:r>
          </a:p>
          <a:p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   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цена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56737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9: </a:t>
            </a:r>
            <a:r>
              <a:rPr lang="ru-RU" dirty="0" smtClean="0"/>
              <a:t>расчёт количества ячеек для столбов, их ширины, глубины и объёма</a:t>
            </a:r>
          </a:p>
          <a:p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i="1" dirty="0" smtClean="0"/>
              <a:t>глубина </a:t>
            </a:r>
            <a:r>
              <a:rPr lang="ru-RU" i="1" dirty="0"/>
              <a:t>промерзания почв </a:t>
            </a:r>
            <a:r>
              <a:rPr lang="ru-RU" dirty="0"/>
              <a:t>(-процесс охлаждения почвы до О °С и ниже, сопровождаемый переходом части почвенной влаги в лёд; почва затвердевает (цементируется) и приобретает свойства монолитного тела. Скорость, глубина и длительность периода </a:t>
            </a:r>
            <a:r>
              <a:rPr lang="ru-RU" dirty="0" smtClean="0"/>
              <a:t>сезонного промерзания почвы </a:t>
            </a:r>
            <a:r>
              <a:rPr lang="ru-RU" dirty="0"/>
              <a:t>зависят от </a:t>
            </a:r>
            <a:r>
              <a:rPr lang="ru-RU" dirty="0" smtClean="0"/>
              <a:t>температуры </a:t>
            </a:r>
            <a:r>
              <a:rPr lang="ru-RU" dirty="0"/>
              <a:t>воздуха, мощности снежного покрова и степени увлажнения </a:t>
            </a:r>
            <a:r>
              <a:rPr lang="ru-RU" dirty="0" smtClean="0"/>
              <a:t>почвы) </a:t>
            </a:r>
            <a:r>
              <a:rPr lang="ru-RU" dirty="0"/>
              <a:t>в </a:t>
            </a:r>
            <a:r>
              <a:rPr lang="ru-RU" dirty="0" smtClean="0"/>
              <a:t>Московской области примерно равна 70-80 см =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0,7-0,8 метров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724" y="2204864"/>
            <a:ext cx="8123624" cy="1905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62628" y="429309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dirty="0" smtClean="0"/>
              <a:t> </a:t>
            </a:r>
            <a:r>
              <a:rPr lang="en-US" i="1" dirty="0" smtClean="0"/>
              <a:t>V</a:t>
            </a:r>
            <a:r>
              <a:rPr lang="ru-RU" i="1" dirty="0" smtClean="0"/>
              <a:t> ячейки </a:t>
            </a:r>
            <a:r>
              <a:rPr lang="ru-RU" dirty="0" smtClean="0"/>
              <a:t>считаем по формуле </a:t>
            </a: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=(2*(диаметр столба+0,1))*(высота столба-высота сетки)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1682531" y="5229201"/>
            <a:ext cx="0" cy="28803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Правая фигурная скобка 7"/>
          <p:cNvSpPr/>
          <p:nvPr/>
        </p:nvSpPr>
        <p:spPr>
          <a:xfrm rot="5400000">
            <a:off x="1504347" y="3817733"/>
            <a:ext cx="356369" cy="2466567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51519" y="5583047"/>
            <a:ext cx="3137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т.к. ячейка будет квадратной формы, </a:t>
            </a:r>
            <a:r>
              <a:rPr lang="ru-RU" sz="1600" dirty="0" smtClean="0"/>
              <a:t>то </a:t>
            </a:r>
            <a:r>
              <a:rPr lang="en-US" sz="1600" dirty="0" smtClean="0"/>
              <a:t>a=b</a:t>
            </a:r>
            <a:r>
              <a:rPr lang="ru-RU" sz="1600" dirty="0" smtClean="0"/>
              <a:t>, значит </a:t>
            </a:r>
            <a:r>
              <a:rPr lang="ru-RU" i="1" dirty="0" smtClean="0">
                <a:solidFill>
                  <a:srgbClr val="002060"/>
                </a:solidFill>
              </a:rPr>
              <a:t>2*</a:t>
            </a:r>
            <a:r>
              <a:rPr lang="en-US" i="1" dirty="0" smtClean="0">
                <a:solidFill>
                  <a:srgbClr val="002060"/>
                </a:solidFill>
              </a:rPr>
              <a:t>a</a:t>
            </a:r>
            <a:r>
              <a:rPr lang="ru-RU" i="1" dirty="0" smtClean="0"/>
              <a:t>=</a:t>
            </a:r>
            <a:r>
              <a:rPr lang="en-US" i="1" dirty="0" smtClean="0"/>
              <a:t>a*b</a:t>
            </a:r>
            <a:endParaRPr lang="ru-RU" i="1" dirty="0"/>
          </a:p>
        </p:txBody>
      </p:sp>
      <p:sp>
        <p:nvSpPr>
          <p:cNvPr id="10" name="Правая фигурная скобка 9"/>
          <p:cNvSpPr/>
          <p:nvPr/>
        </p:nvSpPr>
        <p:spPr>
          <a:xfrm rot="5400000">
            <a:off x="4278733" y="3621303"/>
            <a:ext cx="337881" cy="2840940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4447673" y="5210715"/>
            <a:ext cx="1" cy="30651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1880" y="5517232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2060"/>
                </a:solidFill>
              </a:rPr>
              <a:t>h</a:t>
            </a:r>
            <a:r>
              <a:rPr lang="en-US" dirty="0" smtClean="0"/>
              <a:t> </a:t>
            </a:r>
            <a:r>
              <a:rPr lang="en-US" sz="1400" dirty="0" smtClean="0"/>
              <a:t>– </a:t>
            </a:r>
            <a:r>
              <a:rPr lang="ru-RU" sz="1400" dirty="0" smtClean="0"/>
              <a:t>глубина, насколько столб уходит в землю (должна быть не меньше глубины промерзания почвы)</a:t>
            </a:r>
            <a:endParaRPr lang="ru-RU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9627" y="5120776"/>
            <a:ext cx="2954373" cy="1718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307984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762963"/>
            <a:ext cx="7704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dirty="0" smtClean="0"/>
              <a:t> Марка </a:t>
            </a:r>
            <a:r>
              <a:rPr lang="ru-RU" dirty="0"/>
              <a:t>бетона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М300</a:t>
            </a:r>
            <a:r>
              <a:rPr lang="ru-RU" dirty="0"/>
              <a:t> является одним из видов марок рассчитанной на высокую прочность. М300 означает, что разрушение продукта будет иметь давление 22,5 МПа на квадратный сантиметр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dirty="0" smtClean="0"/>
              <a:t>Бетон </a:t>
            </a:r>
            <a:r>
              <a:rPr lang="ru-RU" dirty="0"/>
              <a:t>М300 (В22.5) способен принимать очень высокие нагрузки и не деформироваться под давлением в течение длительного времени.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178" y="2245247"/>
            <a:ext cx="6336704" cy="28288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116632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10: </a:t>
            </a:r>
            <a:r>
              <a:rPr lang="ru-RU" dirty="0" smtClean="0"/>
              <a:t>находим готовый бетон на гравийном щебне, выбираем оптимальный тип (марку) бетона и узнаём его цену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178" y="5233509"/>
            <a:ext cx="2141566" cy="1606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347226"/>
            <a:ext cx="2211150" cy="2394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142830"/>
            <a:ext cx="2148309" cy="1696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000" t="28778" r="23422" b="62889"/>
          <a:stretch/>
        </p:blipFill>
        <p:spPr bwMode="auto">
          <a:xfrm>
            <a:off x="6528123" y="2564904"/>
            <a:ext cx="2568474" cy="64807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387523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5" t="51334" r="80999" b="36555"/>
          <a:stretch/>
        </p:blipFill>
        <p:spPr bwMode="auto">
          <a:xfrm>
            <a:off x="1023040" y="1196772"/>
            <a:ext cx="3673069" cy="144016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16632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11: </a:t>
            </a:r>
            <a:r>
              <a:rPr lang="ru-RU" dirty="0" smtClean="0"/>
              <a:t>подсчёт нужного количества и стоимости бетона</a:t>
            </a:r>
          </a:p>
          <a:p>
            <a:r>
              <a:rPr lang="ru-RU" dirty="0" smtClean="0"/>
              <a:t>*расчёт производим по формуле  </a:t>
            </a:r>
            <a:endParaRPr lang="en-US" dirty="0" smtClean="0"/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=кол-во ячеек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ячейки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цена за 1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куб.м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7612"/>
            <a:ext cx="2457450" cy="1639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9941" y="278092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12: </a:t>
            </a:r>
            <a:r>
              <a:rPr lang="ru-RU" dirty="0" smtClean="0"/>
              <a:t>подсчёт общей стоимости всех материалов (без установки) для забора для разных вариантов планировки участка </a:t>
            </a:r>
            <a:r>
              <a:rPr lang="en-US" dirty="0" smtClean="0"/>
              <a:t>S</a:t>
            </a:r>
            <a:r>
              <a:rPr lang="ru-RU" dirty="0" smtClean="0"/>
              <a:t>=1000 </a:t>
            </a:r>
            <a:r>
              <a:rPr lang="ru-RU" dirty="0" err="1" smtClean="0"/>
              <a:t>кв.м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" t="64333" r="68413" b="20778"/>
          <a:stretch/>
        </p:blipFill>
        <p:spPr bwMode="auto">
          <a:xfrm>
            <a:off x="1375872" y="3508023"/>
            <a:ext cx="5691037" cy="158417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301208"/>
            <a:ext cx="2163291" cy="1464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49281"/>
            <a:ext cx="1872208" cy="1459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6686" y="5315792"/>
            <a:ext cx="2429410" cy="149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569495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89" r="31000" b="15445"/>
          <a:stretch/>
        </p:blipFill>
        <p:spPr bwMode="auto">
          <a:xfrm>
            <a:off x="191033" y="155104"/>
            <a:ext cx="8673863" cy="471405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588" y="5013176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Получившаяся таблица для расчётов необходимого количества материалов для установки забора из сетки-</a:t>
            </a:r>
            <a:r>
              <a:rPr lang="ru-RU" dirty="0" err="1" smtClean="0"/>
              <a:t>рабица</a:t>
            </a:r>
            <a:r>
              <a:rPr lang="ru-RU" dirty="0" smtClean="0"/>
              <a:t> (для участков различной планировки)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88231"/>
            <a:ext cx="1907703" cy="1276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577861"/>
            <a:ext cx="2132655" cy="1249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3496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804" y="116632"/>
            <a:ext cx="5348298" cy="259228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865361"/>
            <a:ext cx="2217928" cy="397289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3356992"/>
            <a:ext cx="2129550" cy="324502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61411" y="-34556"/>
            <a:ext cx="320384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3. </a:t>
            </a:r>
          </a:p>
          <a:p>
            <a:pPr marL="342900" indent="-34290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В ячейку А4 вводим формулу для столбца х: </a:t>
            </a:r>
            <a:r>
              <a:rPr lang="ru-RU" sz="2000" dirty="0" smtClean="0">
                <a:solidFill>
                  <a:srgbClr val="002060"/>
                </a:solidFill>
              </a:rPr>
              <a:t>=А3+</a:t>
            </a:r>
            <a:r>
              <a:rPr lang="en-US" sz="2000" dirty="0" smtClean="0">
                <a:solidFill>
                  <a:srgbClr val="002060"/>
                </a:solidFill>
              </a:rPr>
              <a:t>$</a:t>
            </a:r>
            <a:r>
              <a:rPr lang="ru-RU" sz="2000" dirty="0" smtClean="0">
                <a:solidFill>
                  <a:srgbClr val="002060"/>
                </a:solidFill>
              </a:rPr>
              <a:t>В</a:t>
            </a:r>
            <a:r>
              <a:rPr lang="en-US" sz="2000" dirty="0" smtClean="0">
                <a:solidFill>
                  <a:srgbClr val="002060"/>
                </a:solidFill>
              </a:rPr>
              <a:t>$</a:t>
            </a:r>
            <a:r>
              <a:rPr lang="ru-RU" sz="2000" dirty="0" smtClean="0">
                <a:solidFill>
                  <a:srgbClr val="002060"/>
                </a:solidFill>
              </a:rPr>
              <a:t>1</a:t>
            </a:r>
          </a:p>
          <a:p>
            <a:pPr marL="342900" indent="-342900" algn="ctr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Ячейку $В$1 замораживаем при помощи клавиши </a:t>
            </a:r>
            <a:r>
              <a:rPr lang="en-US" dirty="0" smtClean="0"/>
              <a:t>F</a:t>
            </a:r>
            <a:r>
              <a:rPr lang="ru-RU" dirty="0" smtClean="0"/>
              <a:t>4, т.к. в ней хранится шаг табуляции</a:t>
            </a:r>
            <a:endParaRPr lang="ru-RU" dirty="0"/>
          </a:p>
          <a:p>
            <a:pPr marL="342900" indent="-34290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2076" y="3573016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4. </a:t>
            </a:r>
            <a:r>
              <a:rPr lang="ru-RU" sz="2000" dirty="0" smtClean="0"/>
              <a:t>Делаем протяжку по столбцу </a:t>
            </a:r>
            <a:r>
              <a:rPr lang="en-US" sz="2000" dirty="0" smtClean="0"/>
              <a:t>x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543186" y="5301208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5. </a:t>
            </a:r>
            <a:r>
              <a:rPr lang="ru-RU" sz="2000" dirty="0" smtClean="0"/>
              <a:t>На панели управления выбираем «Заполнить» - </a:t>
            </a:r>
            <a:r>
              <a:rPr lang="ru-RU" sz="2000" i="1" dirty="0" smtClean="0"/>
              <a:t>вниз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xmlns="" val="41637170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574" y="44624"/>
            <a:ext cx="2333980" cy="36004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2852936"/>
            <a:ext cx="4411061" cy="4005064"/>
          </a:xfrm>
          <a:prstGeom prst="rect">
            <a:avLst/>
          </a:prstGeom>
          <a:ln>
            <a:solidFill>
              <a:srgbClr val="C02A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9673" y="-3227"/>
            <a:ext cx="1784327" cy="271897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732638" y="116632"/>
            <a:ext cx="29914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6</a:t>
            </a:r>
            <a:r>
              <a:rPr lang="ru-RU" sz="2000" b="1" dirty="0" smtClean="0">
                <a:solidFill>
                  <a:srgbClr val="00B050"/>
                </a:solidFill>
              </a:rPr>
              <a:t>. </a:t>
            </a:r>
            <a:r>
              <a:rPr lang="ru-RU" sz="2000" dirty="0">
                <a:solidFill>
                  <a:prstClr val="black"/>
                </a:solidFill>
              </a:rPr>
              <a:t>Делаем протяжку по </a:t>
            </a:r>
            <a:r>
              <a:rPr lang="ru-RU" sz="2000" dirty="0" smtClean="0">
                <a:solidFill>
                  <a:prstClr val="black"/>
                </a:solidFill>
              </a:rPr>
              <a:t>столбцу </a:t>
            </a:r>
            <a:r>
              <a:rPr lang="en-US" sz="2000" dirty="0" smtClean="0">
                <a:solidFill>
                  <a:prstClr val="black"/>
                </a:solidFill>
              </a:rPr>
              <a:t>y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51503" y="1369581"/>
            <a:ext cx="3503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7</a:t>
            </a:r>
            <a:r>
              <a:rPr lang="ru-RU" sz="2000" b="1" dirty="0" smtClean="0">
                <a:solidFill>
                  <a:srgbClr val="00B050"/>
                </a:solidFill>
              </a:rPr>
              <a:t>. </a:t>
            </a:r>
            <a:r>
              <a:rPr lang="ru-RU" sz="2000" dirty="0">
                <a:solidFill>
                  <a:prstClr val="black"/>
                </a:solidFill>
              </a:rPr>
              <a:t>На панели управления выбираем «Заполнить» - </a:t>
            </a:r>
            <a:r>
              <a:rPr lang="ru-RU" sz="2000" i="1" dirty="0">
                <a:solidFill>
                  <a:prstClr val="black"/>
                </a:solidFill>
              </a:rPr>
              <a:t>вниз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5589240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8</a:t>
            </a:r>
            <a:r>
              <a:rPr lang="ru-RU" sz="2000" b="1" smtClean="0">
                <a:solidFill>
                  <a:srgbClr val="00B050"/>
                </a:solidFill>
              </a:rPr>
              <a:t>. </a:t>
            </a:r>
            <a:r>
              <a:rPr lang="ru-RU" sz="2000" dirty="0" smtClean="0"/>
              <a:t>Получившаяся заполненная таблица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041309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34" y="0"/>
            <a:ext cx="3110514" cy="4326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3024148"/>
            <a:ext cx="5563954" cy="38044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368755" y="183542"/>
            <a:ext cx="5724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9</a:t>
            </a:r>
            <a:r>
              <a:rPr lang="ru-RU" sz="2400" b="1" dirty="0" smtClean="0">
                <a:solidFill>
                  <a:srgbClr val="00B050"/>
                </a:solidFill>
              </a:rPr>
              <a:t>. 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Выделяем весь столбец  х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Щелчок правой кнопкой мыши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В открывшемся меню выбрать </a:t>
            </a:r>
            <a:r>
              <a:rPr lang="ru-RU" sz="2000" i="1" dirty="0" smtClean="0"/>
              <a:t>«Формат ячеек»</a:t>
            </a:r>
            <a:endParaRPr lang="ru-RU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-111070" y="4899131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10. </a:t>
            </a:r>
            <a:r>
              <a:rPr lang="ru-RU" sz="2000" dirty="0" smtClean="0"/>
              <a:t>В открывшемся окне «Формат ячеек» выбираем: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*</a:t>
            </a:r>
            <a:r>
              <a:rPr lang="ru-RU" sz="2000" dirty="0" smtClean="0"/>
              <a:t>числовой формат – </a:t>
            </a:r>
            <a:r>
              <a:rPr lang="ru-RU" sz="2000" i="1" dirty="0" smtClean="0"/>
              <a:t>числовой</a:t>
            </a:r>
          </a:p>
          <a:p>
            <a:pPr algn="ctr"/>
            <a:r>
              <a:rPr lang="ru-RU" sz="2000" i="1" dirty="0" smtClean="0">
                <a:solidFill>
                  <a:srgbClr val="7030A0"/>
                </a:solidFill>
              </a:rPr>
              <a:t>*</a:t>
            </a:r>
            <a:r>
              <a:rPr lang="ru-RU" sz="2000" dirty="0" smtClean="0"/>
              <a:t>число десятичных знаков </a:t>
            </a:r>
            <a:r>
              <a:rPr lang="ru-RU" sz="2000" i="1" dirty="0" smtClean="0"/>
              <a:t>- 1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xmlns="" val="2131512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7" y="15211"/>
            <a:ext cx="2808312" cy="37101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2215" y="1340768"/>
            <a:ext cx="5218518" cy="24884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25" y="4076156"/>
            <a:ext cx="5372566" cy="27434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843808" y="15211"/>
            <a:ext cx="5184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70C0"/>
              </a:buClr>
            </a:pPr>
            <a:r>
              <a:rPr lang="ru-RU" b="1" dirty="0" smtClean="0">
                <a:solidFill>
                  <a:srgbClr val="00B050"/>
                </a:solidFill>
              </a:rPr>
              <a:t>11.</a:t>
            </a: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Выделяем </a:t>
            </a:r>
            <a:r>
              <a:rPr lang="ru-RU" dirty="0">
                <a:solidFill>
                  <a:prstClr val="black"/>
                </a:solidFill>
              </a:rPr>
              <a:t>весь столбец  </a:t>
            </a:r>
            <a:r>
              <a:rPr lang="ru-RU" dirty="0" smtClean="0">
                <a:solidFill>
                  <a:prstClr val="black"/>
                </a:solidFill>
              </a:rPr>
              <a:t>у</a:t>
            </a:r>
            <a:endParaRPr lang="ru-RU" dirty="0">
              <a:solidFill>
                <a:prstClr val="black"/>
              </a:solidFill>
            </a:endParaRP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Щелчок правой кнопкой мыши</a:t>
            </a: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В открывшемся меню выбрать </a:t>
            </a:r>
            <a:r>
              <a:rPr lang="ru-RU" i="1" dirty="0">
                <a:solidFill>
                  <a:prstClr val="black"/>
                </a:solidFill>
              </a:rPr>
              <a:t>«Формат ячеек»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27038" y="3850513"/>
            <a:ext cx="341369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B050"/>
                </a:solidFill>
              </a:rPr>
              <a:t>12. </a:t>
            </a:r>
            <a:r>
              <a:rPr lang="ru-RU" dirty="0">
                <a:solidFill>
                  <a:prstClr val="black"/>
                </a:solidFill>
              </a:rPr>
              <a:t>В открывшемся окне «Формат ячеек» выбираем:</a:t>
            </a:r>
          </a:p>
          <a:p>
            <a:pPr lvl="0" algn="ctr"/>
            <a:r>
              <a:rPr lang="ru-RU" dirty="0">
                <a:solidFill>
                  <a:srgbClr val="7030A0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числовой формат – </a:t>
            </a:r>
            <a:r>
              <a:rPr lang="ru-RU" i="1" dirty="0">
                <a:solidFill>
                  <a:prstClr val="black"/>
                </a:solidFill>
              </a:rPr>
              <a:t>числовой</a:t>
            </a:r>
          </a:p>
          <a:p>
            <a:pPr lvl="0" algn="ctr"/>
            <a:r>
              <a:rPr lang="ru-RU" i="1" dirty="0">
                <a:solidFill>
                  <a:srgbClr val="7030A0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число десятичных знаков </a:t>
            </a:r>
            <a:r>
              <a:rPr lang="ru-RU" i="1" dirty="0">
                <a:solidFill>
                  <a:prstClr val="black"/>
                </a:solidFill>
              </a:rPr>
              <a:t>- 1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2120" y="5624340"/>
            <a:ext cx="3237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13. </a:t>
            </a:r>
            <a:r>
              <a:rPr lang="ru-RU" dirty="0" smtClean="0"/>
              <a:t>Выделив оба столбца х и у, настраиваем выравнивание – </a:t>
            </a:r>
            <a:r>
              <a:rPr lang="ru-RU" i="1" dirty="0" smtClean="0"/>
              <a:t>по центру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1466045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1294"/>
            <a:ext cx="1872208" cy="32880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548680"/>
            <a:ext cx="4788024" cy="2872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57" y="3933056"/>
            <a:ext cx="4603545" cy="29249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08675" y="69167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14. </a:t>
            </a:r>
            <a:r>
              <a:rPr lang="ru-RU" dirty="0" smtClean="0"/>
              <a:t>Выделяем числовые значения в столбце </a:t>
            </a:r>
            <a:r>
              <a:rPr lang="en-US" dirty="0" smtClean="0"/>
              <a:t>y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48064" y="3501008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15. </a:t>
            </a:r>
            <a:r>
              <a:rPr lang="ru-RU" dirty="0" smtClean="0"/>
              <a:t>Главное меню – вставка, на панели управления выбрать </a:t>
            </a:r>
            <a:r>
              <a:rPr lang="ru-RU" i="1" dirty="0" smtClean="0"/>
              <a:t>«график», </a:t>
            </a:r>
            <a:r>
              <a:rPr lang="ru-RU" dirty="0" smtClean="0"/>
              <a:t>выбрать первый график, который используется, когда имеется много точек и важна их последовательность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88024" y="573325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16. </a:t>
            </a:r>
            <a:r>
              <a:rPr lang="ru-RU" dirty="0" smtClean="0"/>
              <a:t>В поле таблицы появляется график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4920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44056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2AA0"/>
                </a:solidFill>
              </a:rPr>
              <a:t>ИСТОРИЯ ПОЯВЛЕНИЯ И РАЗВИТИЯ ЭЛЕКТРОННОЙ</a:t>
            </a:r>
            <a:r>
              <a:rPr lang="en-US" sz="2400" b="1" dirty="0" smtClean="0">
                <a:solidFill>
                  <a:srgbClr val="C02AA0"/>
                </a:solidFill>
              </a:rPr>
              <a:t> </a:t>
            </a:r>
            <a:r>
              <a:rPr lang="ru-RU" sz="2400" b="1" dirty="0" smtClean="0">
                <a:solidFill>
                  <a:srgbClr val="C02AA0"/>
                </a:solidFill>
              </a:rPr>
              <a:t>ТАБЛИЦЫ</a:t>
            </a:r>
            <a:endParaRPr lang="ru-RU" sz="2400" b="1" dirty="0">
              <a:solidFill>
                <a:srgbClr val="C02A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547260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Идея создания </a:t>
            </a:r>
            <a:r>
              <a:rPr lang="ru-RU" dirty="0" smtClean="0">
                <a:solidFill>
                  <a:srgbClr val="00339A"/>
                </a:solidFill>
              </a:rPr>
              <a:t>электронной таблицы </a:t>
            </a:r>
            <a:r>
              <a:rPr lang="ru-RU" dirty="0" smtClean="0"/>
              <a:t>возникла у студента Гарвардского университета (США) </a:t>
            </a:r>
            <a:r>
              <a:rPr lang="ru-RU" i="1" dirty="0" smtClean="0">
                <a:solidFill>
                  <a:srgbClr val="002060"/>
                </a:solidFill>
              </a:rPr>
              <a:t>Дэна </a:t>
            </a:r>
            <a:r>
              <a:rPr lang="ru-RU" i="1" dirty="0" err="1" smtClean="0">
                <a:solidFill>
                  <a:srgbClr val="002060"/>
                </a:solidFill>
              </a:rPr>
              <a:t>Бриклина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dirty="0" smtClean="0"/>
              <a:t>в </a:t>
            </a:r>
            <a:r>
              <a:rPr lang="ru-RU" b="1" dirty="0" smtClean="0">
                <a:solidFill>
                  <a:srgbClr val="00B050"/>
                </a:solidFill>
              </a:rPr>
              <a:t>1979 году</a:t>
            </a:r>
            <a:r>
              <a:rPr lang="ru-RU" dirty="0" smtClean="0"/>
              <a:t>. Выполняя скучные вычисления экономического характера с помощью бухгалтерской книги, он и его друг </a:t>
            </a:r>
            <a:r>
              <a:rPr lang="ru-RU" i="1" dirty="0" smtClean="0">
                <a:solidFill>
                  <a:srgbClr val="002060"/>
                </a:solidFill>
              </a:rPr>
              <a:t>Боб </a:t>
            </a:r>
            <a:r>
              <a:rPr lang="ru-RU" i="1" dirty="0" err="1" smtClean="0">
                <a:solidFill>
                  <a:srgbClr val="002060"/>
                </a:solidFill>
              </a:rPr>
              <a:t>Франкстон</a:t>
            </a:r>
            <a:r>
              <a:rPr lang="ru-RU" dirty="0" smtClean="0"/>
              <a:t>, который разбирался в программировании, разработали первую программу электронной таблицы, названную ими </a:t>
            </a:r>
            <a:r>
              <a:rPr lang="ru-RU" b="1" i="1" dirty="0" err="1" smtClean="0">
                <a:solidFill>
                  <a:srgbClr val="0070C0"/>
                </a:solidFill>
              </a:rPr>
              <a:t>VisiCalc</a:t>
            </a:r>
            <a:r>
              <a:rPr lang="ru-RU" dirty="0" smtClean="0"/>
              <a:t>.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Новый существенный шаг в развитии электронных таблиц - появление в </a:t>
            </a:r>
            <a:r>
              <a:rPr lang="ru-RU" b="1" dirty="0" smtClean="0">
                <a:solidFill>
                  <a:srgbClr val="00B050"/>
                </a:solidFill>
              </a:rPr>
              <a:t>1982 году</a:t>
            </a:r>
            <a:r>
              <a:rPr lang="ru-RU" dirty="0" smtClean="0"/>
              <a:t>. на рынке программных средств </a:t>
            </a:r>
            <a:r>
              <a:rPr lang="ru-RU" i="1" dirty="0" err="1" smtClean="0">
                <a:solidFill>
                  <a:srgbClr val="0070C0"/>
                </a:solidFill>
              </a:rPr>
              <a:t>Lotus</a:t>
            </a:r>
            <a:r>
              <a:rPr lang="ru-RU" i="1" dirty="0" smtClean="0">
                <a:solidFill>
                  <a:srgbClr val="0070C0"/>
                </a:solidFill>
              </a:rPr>
              <a:t> 1-2-3</a:t>
            </a:r>
            <a:r>
              <a:rPr lang="ru-RU" dirty="0" smtClean="0"/>
              <a:t>, </a:t>
            </a:r>
            <a:r>
              <a:rPr lang="ru-RU" dirty="0" err="1" smtClean="0"/>
              <a:t>Lotus</a:t>
            </a:r>
            <a:r>
              <a:rPr lang="ru-RU" dirty="0" smtClean="0"/>
              <a:t> был первым табличным процессором, интегрировавшим в своем составе, помимо обычных инструментов, графику и возможность работы с системами управления базами данных. Поскольку </a:t>
            </a:r>
            <a:r>
              <a:rPr lang="ru-RU" dirty="0" err="1" smtClean="0"/>
              <a:t>Lotus</a:t>
            </a:r>
            <a:r>
              <a:rPr lang="ru-RU" dirty="0" smtClean="0"/>
              <a:t> был разработан для компьютеров типа IBM, он сделал для этой фирмы то же, что </a:t>
            </a:r>
            <a:r>
              <a:rPr lang="ru-RU" dirty="0" err="1" smtClean="0"/>
              <a:t>VisiCalc</a:t>
            </a:r>
            <a:r>
              <a:rPr lang="ru-RU" dirty="0" smtClean="0"/>
              <a:t> в свое время сделал для фирмы </a:t>
            </a:r>
            <a:r>
              <a:rPr lang="ru-RU" dirty="0" err="1" smtClean="0"/>
              <a:t>Apple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20539"/>
            <a:ext cx="3139252" cy="2152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91710">
            <a:off x="6163801" y="2934488"/>
            <a:ext cx="2547937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98" r="11088" b="8671"/>
          <a:stretch/>
        </p:blipFill>
        <p:spPr bwMode="auto">
          <a:xfrm>
            <a:off x="5868144" y="4941168"/>
            <a:ext cx="3250556" cy="1802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9138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91613"/>
            <a:ext cx="3312368" cy="29843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8253" y="3429000"/>
            <a:ext cx="6119927" cy="32403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3771" y="3284984"/>
            <a:ext cx="2800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17. </a:t>
            </a:r>
            <a:r>
              <a:rPr lang="ru-RU" sz="2000" dirty="0" smtClean="0"/>
              <a:t>Щелчок правой кнопкой мыши по графику, выбрать пункт </a:t>
            </a:r>
            <a:r>
              <a:rPr lang="ru-RU" sz="2000" i="1" dirty="0" smtClean="0"/>
              <a:t>«Выбрать данные».</a:t>
            </a:r>
            <a:endParaRPr lang="ru-RU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851920" y="1136927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18. </a:t>
            </a:r>
            <a:r>
              <a:rPr lang="ru-RU" sz="2000" dirty="0" smtClean="0"/>
              <a:t>В открывшемся окне «Выбор источника данных»: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*</a:t>
            </a:r>
            <a:r>
              <a:rPr lang="ru-RU" sz="2000" dirty="0" smtClean="0"/>
              <a:t>диапазон данных для диаграммы: весь столбец </a:t>
            </a:r>
            <a:r>
              <a:rPr lang="en-US" sz="2000" dirty="0" smtClean="0"/>
              <a:t>y</a:t>
            </a:r>
            <a:endParaRPr lang="ru-RU" sz="2000" dirty="0" smtClean="0"/>
          </a:p>
          <a:p>
            <a:r>
              <a:rPr lang="ru-RU" sz="2000" dirty="0" smtClean="0">
                <a:solidFill>
                  <a:srgbClr val="7030A0"/>
                </a:solidFill>
              </a:rPr>
              <a:t>*</a:t>
            </a:r>
            <a:r>
              <a:rPr lang="ru-RU" sz="2000" dirty="0" smtClean="0"/>
              <a:t>строка/столбец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*</a:t>
            </a:r>
            <a:r>
              <a:rPr lang="ru-RU" sz="2000" dirty="0" smtClean="0"/>
              <a:t>подпись горизонтальной оси - </a:t>
            </a:r>
            <a:r>
              <a:rPr lang="ru-RU" sz="2000" i="1" dirty="0" smtClean="0">
                <a:solidFill>
                  <a:srgbClr val="0070C0"/>
                </a:solidFill>
              </a:rPr>
              <a:t>изменить</a:t>
            </a:r>
            <a:endParaRPr lang="ru-RU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126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34" y="36213"/>
            <a:ext cx="4127525" cy="36088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7192" y="3817356"/>
            <a:ext cx="5166808" cy="30406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436360" y="404664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19. </a:t>
            </a:r>
            <a:r>
              <a:rPr lang="ru-RU" sz="2000" dirty="0" smtClean="0"/>
              <a:t>В открывшемся окне «подпись оси» выбрать диапазон ячеек: весь столбец х, то есть выделить область от </a:t>
            </a:r>
            <a:r>
              <a:rPr lang="en-US" sz="2000" dirty="0" smtClean="0"/>
              <a:t>A</a:t>
            </a:r>
            <a:r>
              <a:rPr lang="en-US" dirty="0" smtClean="0"/>
              <a:t>3</a:t>
            </a:r>
            <a:r>
              <a:rPr lang="en-US" sz="2000" dirty="0" smtClean="0"/>
              <a:t> </a:t>
            </a:r>
            <a:r>
              <a:rPr lang="ru-RU" sz="2000" dirty="0" smtClean="0"/>
              <a:t>до А</a:t>
            </a:r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9276" y="4725144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20. </a:t>
            </a:r>
            <a:r>
              <a:rPr lang="ru-RU" sz="2000" dirty="0" smtClean="0"/>
              <a:t>Получившийся график функции </a:t>
            </a:r>
            <a:r>
              <a:rPr lang="en-US" sz="2000" dirty="0" smtClean="0"/>
              <a:t>f(x)</a:t>
            </a:r>
            <a:r>
              <a:rPr lang="ru-RU" sz="2000" dirty="0" smtClean="0"/>
              <a:t>, где вертикальная ось – ось </a:t>
            </a:r>
            <a:r>
              <a:rPr lang="en-US" sz="2000" dirty="0" smtClean="0"/>
              <a:t>y</a:t>
            </a:r>
            <a:r>
              <a:rPr lang="ru-RU" sz="2000" dirty="0" smtClean="0"/>
              <a:t>, а горизонтальная ось – ось х.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82877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Прямоугольник 1"/>
              <p:cNvSpPr/>
              <p:nvPr/>
            </p:nvSpPr>
            <p:spPr>
              <a:xfrm>
                <a:off x="1051056" y="3772"/>
                <a:ext cx="7341462" cy="6667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0" indent="-285750">
                  <a:buClr>
                    <a:srgbClr val="C02AA0"/>
                  </a:buClr>
                  <a:buFont typeface="Wingdings" panose="05000000000000000000" pitchFamily="2" charset="2"/>
                  <a:buChar char="§"/>
                </a:pPr>
                <a:r>
                  <a:rPr lang="ru-RU" i="1" dirty="0">
                    <a:solidFill>
                      <a:prstClr val="black"/>
                    </a:solidFill>
                  </a:rPr>
                  <a:t>На отрезке </a:t>
                </a:r>
                <a:r>
                  <a:rPr lang="en-US" i="1" dirty="0">
                    <a:solidFill>
                      <a:prstClr val="black"/>
                    </a:solidFill>
                  </a:rPr>
                  <a:t>[0;2]</a:t>
                </a:r>
                <a:r>
                  <a:rPr lang="ru-RU" i="1" dirty="0">
                    <a:solidFill>
                      <a:prstClr val="black"/>
                    </a:solidFill>
                  </a:rPr>
                  <a:t> с шагом 0,2 протабулировать функцию</a:t>
                </a:r>
                <a:r>
                  <a:rPr lang="ru-RU" sz="2400" i="1" dirty="0">
                    <a:solidFill>
                      <a:prstClr val="black"/>
                    </a:solidFill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rad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 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+1</m:t>
                        </m:r>
                      </m:den>
                    </m:f>
                  </m:oMath>
                </a14:m>
                <a:endParaRPr lang="ru-RU" i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056" y="3772"/>
                <a:ext cx="7341462" cy="666786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498" b="-9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7944" y="951010"/>
            <a:ext cx="5719714" cy="50145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7944" y="2109067"/>
            <a:ext cx="5719714" cy="45047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41"/>
          <a:stretch/>
        </p:blipFill>
        <p:spPr>
          <a:xfrm>
            <a:off x="3776558" y="3998053"/>
            <a:ext cx="5220072" cy="285994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4942" y="4869160"/>
            <a:ext cx="3008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1.</a:t>
            </a:r>
            <a:r>
              <a:rPr lang="ru-RU" dirty="0" smtClean="0"/>
              <a:t> Получившаяся таблица, где: </a:t>
            </a:r>
          </a:p>
          <a:p>
            <a:r>
              <a:rPr lang="ru-RU" dirty="0" smtClean="0">
                <a:solidFill>
                  <a:srgbClr val="C02AA0"/>
                </a:solidFill>
              </a:rPr>
              <a:t>*</a:t>
            </a:r>
            <a:r>
              <a:rPr lang="ru-RU" dirty="0" smtClean="0"/>
              <a:t>шаг табуляции – 0,2</a:t>
            </a:r>
          </a:p>
          <a:p>
            <a:r>
              <a:rPr lang="ru-RU" dirty="0" smtClean="0">
                <a:solidFill>
                  <a:srgbClr val="C02AA0"/>
                </a:solidFill>
              </a:rPr>
              <a:t>*</a:t>
            </a:r>
            <a:r>
              <a:rPr lang="ru-RU" dirty="0" smtClean="0"/>
              <a:t>столбцы х и у</a:t>
            </a:r>
          </a:p>
          <a:p>
            <a:r>
              <a:rPr lang="ru-RU" dirty="0" smtClean="0">
                <a:solidFill>
                  <a:srgbClr val="C02AA0"/>
                </a:solidFill>
              </a:rPr>
              <a:t>*</a:t>
            </a:r>
            <a:r>
              <a:rPr lang="ru-RU" dirty="0" smtClean="0"/>
              <a:t>формат данных – числовой</a:t>
            </a:r>
          </a:p>
          <a:p>
            <a:r>
              <a:rPr lang="ru-RU" dirty="0" smtClean="0">
                <a:solidFill>
                  <a:srgbClr val="C02AA0"/>
                </a:solidFill>
              </a:rPr>
              <a:t>*</a:t>
            </a:r>
            <a:r>
              <a:rPr lang="ru-RU" dirty="0" smtClean="0"/>
              <a:t>выравнивание – по центру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042" y="839137"/>
            <a:ext cx="2362838" cy="389129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635896" y="1588150"/>
            <a:ext cx="483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2. </a:t>
            </a:r>
            <a:r>
              <a:rPr lang="ru-RU" dirty="0" smtClean="0"/>
              <a:t>Формула в ячейке А4 и для всего столбца х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776558" y="2681753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3. </a:t>
            </a:r>
            <a:r>
              <a:rPr lang="ru-RU" dirty="0" smtClean="0"/>
              <a:t>Формула в ячейке В4 и для всего столба у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751136" y="3048860"/>
            <a:ext cx="5245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4. </a:t>
            </a:r>
            <a:r>
              <a:rPr lang="ru-RU" dirty="0" smtClean="0"/>
              <a:t>Получившийся график функции </a:t>
            </a:r>
            <a:r>
              <a:rPr lang="en-US" dirty="0" smtClean="0"/>
              <a:t>f(x)</a:t>
            </a:r>
            <a:r>
              <a:rPr lang="ru-RU" dirty="0" smtClean="0"/>
              <a:t>; он не имеет отрицательной части, т.к. все значения</a:t>
            </a:r>
            <a:r>
              <a:rPr lang="en-US" dirty="0" smtClean="0"/>
              <a:t> y</a:t>
            </a:r>
            <a:r>
              <a:rPr lang="ru-RU" dirty="0" smtClean="0"/>
              <a:t> и</a:t>
            </a:r>
            <a:r>
              <a:rPr lang="en-US" dirty="0" smtClean="0"/>
              <a:t> x</a:t>
            </a:r>
            <a:r>
              <a:rPr lang="ru-RU" dirty="0" smtClean="0"/>
              <a:t> положительны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50843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8697" y="1988840"/>
            <a:ext cx="6145996" cy="3485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5536" y="116632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§"/>
            </a:pPr>
            <a:r>
              <a:rPr lang="ru-RU" dirty="0" smtClean="0"/>
              <a:t>Используя набор данных «Производство основных видов продукции чёрной металлургии в Пермской области» составить таблицу и определить сколько кокса, чугуна, стали и проката было произведено за рассматриваемые годы, среднее </a:t>
            </a:r>
            <a:r>
              <a:rPr lang="ru-RU" dirty="0"/>
              <a:t>количество  кокса, чугуна, стали и </a:t>
            </a:r>
            <a:r>
              <a:rPr lang="ru-RU" dirty="0" smtClean="0"/>
              <a:t>проката, минимальное и максимальное значение произведённой продукции чёрной металлургии.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40843" y="5661247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1. </a:t>
            </a:r>
            <a:r>
              <a:rPr lang="ru-RU" sz="2000" dirty="0" smtClean="0"/>
              <a:t>Вид электронной таблицы после внесения в неё всех данных о продуктах чёрной металлургии из приложения №3</a:t>
            </a:r>
            <a:endParaRPr lang="ru-RU" sz="2000" dirty="0"/>
          </a:p>
        </p:txBody>
      </p:sp>
      <p:pic>
        <p:nvPicPr>
          <p:cNvPr id="1029" name="Picture 5" descr="C:\Users\Ксения\AppData\Local\Microsoft\Windows\Temporary Internet Files\Content.IE5\LV11ZJ30\book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1" y="3988801"/>
            <a:ext cx="2481227" cy="2888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7527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09775"/>
            <a:ext cx="2808312" cy="356590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4963" y="3140968"/>
            <a:ext cx="534453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99992" y="86235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Нахождение </a:t>
            </a:r>
            <a:r>
              <a:rPr lang="ru-RU" i="1" dirty="0" smtClean="0">
                <a:solidFill>
                  <a:srgbClr val="00B050"/>
                </a:solidFill>
              </a:rPr>
              <a:t>суммы</a:t>
            </a:r>
            <a:r>
              <a:rPr lang="ru-RU" dirty="0" smtClean="0">
                <a:solidFill>
                  <a:srgbClr val="00B050"/>
                </a:solidFill>
              </a:rPr>
              <a:t>, общего количества добытого материала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1052736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0B050"/>
                </a:solidFill>
              </a:rPr>
              <a:t>2</a:t>
            </a:r>
            <a:r>
              <a:rPr lang="ru-RU" b="1" dirty="0" smtClean="0">
                <a:solidFill>
                  <a:srgbClr val="00B050"/>
                </a:solidFill>
              </a:rPr>
              <a:t>. </a:t>
            </a:r>
            <a:r>
              <a:rPr lang="ru-RU" dirty="0" smtClean="0"/>
              <a:t>Чтобы посчитать </a:t>
            </a:r>
            <a:r>
              <a:rPr lang="ru-RU" i="1" dirty="0" smtClean="0">
                <a:solidFill>
                  <a:srgbClr val="002060"/>
                </a:solidFill>
              </a:rPr>
              <a:t>сколько всего </a:t>
            </a:r>
            <a:r>
              <a:rPr lang="ru-RU" dirty="0" smtClean="0"/>
              <a:t>каждого материала было произведено за все годы (то есть найти сумму по столбцам), нужно в столбце А после всех годов написать </a:t>
            </a:r>
            <a:r>
              <a:rPr lang="ru-RU" i="1" dirty="0" smtClean="0"/>
              <a:t>«всего/сумма» </a:t>
            </a:r>
            <a:r>
              <a:rPr lang="ru-RU" dirty="0" smtClean="0"/>
              <a:t>а в ячейку В этой же строки ввести формулу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4581127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3. </a:t>
            </a:r>
            <a:r>
              <a:rPr lang="ru-RU" dirty="0" smtClean="0"/>
              <a:t>Чтобы автоматизировать подсчёты следует воспользоваться функцией </a:t>
            </a:r>
            <a:r>
              <a:rPr lang="ru-RU" i="1" dirty="0" smtClean="0">
                <a:solidFill>
                  <a:srgbClr val="002060"/>
                </a:solidFill>
              </a:rPr>
              <a:t>«Автосумма» </a:t>
            </a:r>
            <a:r>
              <a:rPr lang="ru-RU" dirty="0" smtClean="0"/>
              <a:t>– «Сумма»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33887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3528392" cy="329079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3414205"/>
            <a:ext cx="5073515" cy="339013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355976" y="332656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4. </a:t>
            </a:r>
            <a:r>
              <a:rPr lang="ru-RU" sz="2000" dirty="0" smtClean="0"/>
              <a:t>Применяем автосумму к столбцу «Кокс», выделив область (</a:t>
            </a:r>
            <a:r>
              <a:rPr lang="en-US" sz="2000" dirty="0" smtClean="0"/>
              <a:t>B2</a:t>
            </a:r>
            <a:r>
              <a:rPr lang="ru-RU" sz="2000" dirty="0" smtClean="0"/>
              <a:t>:</a:t>
            </a:r>
            <a:r>
              <a:rPr lang="en-US" sz="2000" dirty="0" smtClean="0"/>
              <a:t>B9</a:t>
            </a:r>
            <a:r>
              <a:rPr lang="ru-RU" sz="2000" dirty="0" smtClean="0"/>
              <a:t>), тогда в ячейке В10 появится формула  </a:t>
            </a:r>
            <a:r>
              <a:rPr lang="ru-RU" sz="2000" i="1" dirty="0" smtClean="0">
                <a:solidFill>
                  <a:srgbClr val="002060"/>
                </a:solidFill>
              </a:rPr>
              <a:t>=СУММ(</a:t>
            </a:r>
            <a:r>
              <a:rPr lang="en-US" sz="2000" i="1" dirty="0">
                <a:solidFill>
                  <a:srgbClr val="002060"/>
                </a:solidFill>
              </a:rPr>
              <a:t>B2:B9</a:t>
            </a:r>
            <a:r>
              <a:rPr lang="en-US" sz="2000" i="1" dirty="0" smtClean="0">
                <a:solidFill>
                  <a:srgbClr val="002060"/>
                </a:solidFill>
              </a:rPr>
              <a:t>) 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516" y="4561380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5. </a:t>
            </a:r>
            <a:r>
              <a:rPr lang="ru-RU" sz="2000" dirty="0" smtClean="0"/>
              <a:t>Применить автосумму ко всем четырём столбцам таблицы с данными о чёрных металлах, получаем заполненную строку «всего»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837127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0" y="116631"/>
            <a:ext cx="3384378" cy="331236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27984" y="8532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Нахождение </a:t>
            </a:r>
            <a:r>
              <a:rPr lang="ru-RU" i="1" dirty="0" smtClean="0">
                <a:solidFill>
                  <a:srgbClr val="00B050"/>
                </a:solidFill>
              </a:rPr>
              <a:t>среднего количества </a:t>
            </a:r>
            <a:r>
              <a:rPr lang="ru-RU" dirty="0" smtClean="0">
                <a:solidFill>
                  <a:srgbClr val="00B050"/>
                </a:solidFill>
              </a:rPr>
              <a:t>произведённого материала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8394" y="3068960"/>
            <a:ext cx="4122172" cy="360689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211960" y="8956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6. </a:t>
            </a:r>
            <a:r>
              <a:rPr lang="ru-RU" dirty="0" smtClean="0"/>
              <a:t>Чтобы </a:t>
            </a:r>
            <a:r>
              <a:rPr lang="ru-RU" dirty="0"/>
              <a:t>посчитать </a:t>
            </a:r>
            <a:r>
              <a:rPr lang="ru-RU" i="1" dirty="0" smtClean="0">
                <a:solidFill>
                  <a:srgbClr val="002060"/>
                </a:solidFill>
              </a:rPr>
              <a:t>среднее количество </a:t>
            </a:r>
            <a:r>
              <a:rPr lang="ru-RU" dirty="0" smtClean="0"/>
              <a:t>каждого материала, произведённого </a:t>
            </a:r>
            <a:r>
              <a:rPr lang="ru-RU" dirty="0"/>
              <a:t>за все годы (то есть найти </a:t>
            </a:r>
            <a:r>
              <a:rPr lang="ru-RU" dirty="0" smtClean="0"/>
              <a:t>среднее количество по </a:t>
            </a:r>
            <a:r>
              <a:rPr lang="ru-RU" dirty="0"/>
              <a:t>столбцам), нужно в столбце А после всех годов написать </a:t>
            </a:r>
            <a:r>
              <a:rPr lang="ru-RU" dirty="0" smtClean="0"/>
              <a:t>«</a:t>
            </a:r>
            <a:r>
              <a:rPr lang="ru-RU" i="1" dirty="0" smtClean="0"/>
              <a:t>среднее</a:t>
            </a:r>
            <a:r>
              <a:rPr lang="ru-RU" dirty="0" smtClean="0"/>
              <a:t>» </a:t>
            </a:r>
            <a:r>
              <a:rPr lang="ru-RU" dirty="0"/>
              <a:t>а в ячейку В этой же строки ввести формулу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804" y="458112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B050"/>
                </a:solidFill>
              </a:rPr>
              <a:t>7. </a:t>
            </a:r>
            <a:r>
              <a:rPr lang="ru-RU" sz="2000" dirty="0">
                <a:solidFill>
                  <a:prstClr val="black"/>
                </a:solidFill>
              </a:rPr>
              <a:t>Чтобы автоматизировать подсчёты следует воспользоваться функцией </a:t>
            </a:r>
            <a:r>
              <a:rPr lang="ru-RU" sz="2000" dirty="0"/>
              <a:t>«Автосумма» </a:t>
            </a:r>
            <a:r>
              <a:rPr lang="ru-RU" sz="2000" dirty="0">
                <a:solidFill>
                  <a:prstClr val="black"/>
                </a:solidFill>
              </a:rPr>
              <a:t>– </a:t>
            </a:r>
            <a:r>
              <a:rPr lang="ru-RU" sz="2000" i="1" dirty="0">
                <a:solidFill>
                  <a:srgbClr val="002060"/>
                </a:solidFill>
              </a:rPr>
              <a:t>«</a:t>
            </a:r>
            <a:r>
              <a:rPr lang="ru-RU" sz="2000" i="1" dirty="0" smtClean="0">
                <a:solidFill>
                  <a:srgbClr val="002060"/>
                </a:solidFill>
              </a:rPr>
              <a:t>Среднее» </a:t>
            </a:r>
            <a:endParaRPr lang="ru-RU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8574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4624"/>
            <a:ext cx="3456384" cy="338437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3231690"/>
            <a:ext cx="5046091" cy="3544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304989" y="476672"/>
            <a:ext cx="45154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B050"/>
                </a:solidFill>
              </a:rPr>
              <a:t>8. </a:t>
            </a:r>
            <a:r>
              <a:rPr lang="ru-RU" sz="2000" dirty="0" smtClean="0">
                <a:solidFill>
                  <a:prstClr val="black"/>
                </a:solidFill>
              </a:rPr>
              <a:t>Применяем подсчёт среднего значения к </a:t>
            </a:r>
            <a:r>
              <a:rPr lang="ru-RU" sz="2000" dirty="0">
                <a:solidFill>
                  <a:prstClr val="black"/>
                </a:solidFill>
              </a:rPr>
              <a:t>столбцу «Кокс», выделив область (</a:t>
            </a:r>
            <a:r>
              <a:rPr lang="en-US" sz="2000" dirty="0">
                <a:solidFill>
                  <a:prstClr val="black"/>
                </a:solidFill>
              </a:rPr>
              <a:t>B2</a:t>
            </a:r>
            <a:r>
              <a:rPr lang="ru-RU" sz="2000" dirty="0">
                <a:solidFill>
                  <a:prstClr val="black"/>
                </a:solidFill>
              </a:rPr>
              <a:t>:</a:t>
            </a:r>
            <a:r>
              <a:rPr lang="en-US" sz="2000" dirty="0">
                <a:solidFill>
                  <a:prstClr val="black"/>
                </a:solidFill>
              </a:rPr>
              <a:t>B9</a:t>
            </a:r>
            <a:r>
              <a:rPr lang="ru-RU" sz="2000" dirty="0">
                <a:solidFill>
                  <a:prstClr val="black"/>
                </a:solidFill>
              </a:rPr>
              <a:t>), тогда в ячейке </a:t>
            </a:r>
            <a:r>
              <a:rPr lang="ru-RU" sz="2000" dirty="0" smtClean="0">
                <a:solidFill>
                  <a:prstClr val="black"/>
                </a:solidFill>
              </a:rPr>
              <a:t>В11 </a:t>
            </a:r>
            <a:r>
              <a:rPr lang="ru-RU" sz="2000" dirty="0">
                <a:solidFill>
                  <a:prstClr val="black"/>
                </a:solidFill>
              </a:rPr>
              <a:t>появится формула  </a:t>
            </a:r>
            <a:r>
              <a:rPr lang="ru-RU" sz="2000" i="1" dirty="0" smtClean="0">
                <a:solidFill>
                  <a:srgbClr val="002060"/>
                </a:solidFill>
              </a:rPr>
              <a:t>=СРЗНАЧ(</a:t>
            </a:r>
            <a:r>
              <a:rPr lang="en-US" sz="2000" i="1" dirty="0">
                <a:solidFill>
                  <a:srgbClr val="002060"/>
                </a:solidFill>
              </a:rPr>
              <a:t>B2:B9)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333" y="4479662"/>
            <a:ext cx="39604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B050"/>
                </a:solidFill>
              </a:rPr>
              <a:t>9. </a:t>
            </a:r>
            <a:r>
              <a:rPr lang="ru-RU" sz="2000" dirty="0">
                <a:solidFill>
                  <a:prstClr val="black"/>
                </a:solidFill>
              </a:rPr>
              <a:t>Применить </a:t>
            </a:r>
            <a:r>
              <a:rPr lang="ru-RU" sz="2000" dirty="0" smtClean="0">
                <a:solidFill>
                  <a:prstClr val="black"/>
                </a:solidFill>
              </a:rPr>
              <a:t>функцию </a:t>
            </a:r>
            <a:r>
              <a:rPr lang="ru-RU" sz="2000" i="1" dirty="0" smtClean="0">
                <a:solidFill>
                  <a:prstClr val="black"/>
                </a:solidFill>
              </a:rPr>
              <a:t>среднее</a:t>
            </a:r>
            <a:r>
              <a:rPr lang="ru-RU" sz="2000" dirty="0" smtClean="0">
                <a:solidFill>
                  <a:prstClr val="black"/>
                </a:solidFill>
              </a:rPr>
              <a:t> ко </a:t>
            </a:r>
            <a:r>
              <a:rPr lang="ru-RU" sz="2000" dirty="0">
                <a:solidFill>
                  <a:prstClr val="black"/>
                </a:solidFill>
              </a:rPr>
              <a:t>всем четырём столбцам таблицы с данными о чёрных металлах, получаем заполненную строку </a:t>
            </a:r>
            <a:r>
              <a:rPr lang="ru-RU" sz="2000" dirty="0" smtClean="0">
                <a:solidFill>
                  <a:prstClr val="black"/>
                </a:solidFill>
              </a:rPr>
              <a:t>«среднее»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2834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39" y="22382"/>
            <a:ext cx="3689704" cy="383866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9" y="3212976"/>
            <a:ext cx="3570838" cy="341540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51920" y="11663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Нахождение  </a:t>
            </a:r>
            <a:r>
              <a:rPr lang="ru-RU" i="1" dirty="0" smtClean="0">
                <a:solidFill>
                  <a:srgbClr val="00B050"/>
                </a:solidFill>
              </a:rPr>
              <a:t>минимального значения </a:t>
            </a:r>
            <a:r>
              <a:rPr lang="ru-RU" dirty="0" smtClean="0">
                <a:solidFill>
                  <a:srgbClr val="00B050"/>
                </a:solidFill>
              </a:rPr>
              <a:t>произведённой продукции чёрной металлургии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58208" y="98072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b="1" dirty="0" smtClean="0">
                <a:solidFill>
                  <a:srgbClr val="00B050"/>
                </a:solidFill>
              </a:rPr>
              <a:t>10. </a:t>
            </a:r>
            <a:r>
              <a:rPr lang="ru-RU" dirty="0">
                <a:solidFill>
                  <a:prstClr val="black"/>
                </a:solidFill>
              </a:rPr>
              <a:t>Чтобы </a:t>
            </a:r>
            <a:r>
              <a:rPr lang="ru-RU" dirty="0" smtClean="0">
                <a:solidFill>
                  <a:prstClr val="black"/>
                </a:solidFill>
              </a:rPr>
              <a:t>найти </a:t>
            </a:r>
            <a:r>
              <a:rPr lang="ru-RU" i="1" dirty="0" smtClean="0">
                <a:solidFill>
                  <a:srgbClr val="002060"/>
                </a:solidFill>
              </a:rPr>
              <a:t>минимальное значение </a:t>
            </a:r>
            <a:r>
              <a:rPr lang="ru-RU" dirty="0" smtClean="0"/>
              <a:t>всех произведённых материалов </a:t>
            </a:r>
            <a:r>
              <a:rPr lang="ru-RU" dirty="0" smtClean="0">
                <a:solidFill>
                  <a:prstClr val="black"/>
                </a:solidFill>
              </a:rPr>
              <a:t>за </a:t>
            </a:r>
            <a:r>
              <a:rPr lang="ru-RU" dirty="0">
                <a:solidFill>
                  <a:prstClr val="black"/>
                </a:solidFill>
              </a:rPr>
              <a:t>все годы (то есть найти </a:t>
            </a:r>
            <a:r>
              <a:rPr lang="ru-RU" dirty="0" smtClean="0">
                <a:solidFill>
                  <a:prstClr val="black"/>
                </a:solidFill>
              </a:rPr>
              <a:t>наименьшее количество </a:t>
            </a:r>
            <a:r>
              <a:rPr lang="ru-RU" dirty="0">
                <a:solidFill>
                  <a:prstClr val="black"/>
                </a:solidFill>
              </a:rPr>
              <a:t>по </a:t>
            </a:r>
            <a:r>
              <a:rPr lang="ru-RU" dirty="0" smtClean="0">
                <a:solidFill>
                  <a:prstClr val="black"/>
                </a:solidFill>
              </a:rPr>
              <a:t>всей таблице), </a:t>
            </a:r>
            <a:r>
              <a:rPr lang="ru-RU" dirty="0">
                <a:solidFill>
                  <a:prstClr val="black"/>
                </a:solidFill>
              </a:rPr>
              <a:t>нужно в столбце А </a:t>
            </a:r>
            <a:r>
              <a:rPr lang="ru-RU" dirty="0" smtClean="0">
                <a:solidFill>
                  <a:prstClr val="black"/>
                </a:solidFill>
              </a:rPr>
              <a:t>написать «</a:t>
            </a:r>
            <a:r>
              <a:rPr lang="ru-RU" i="1" dirty="0" smtClean="0">
                <a:solidFill>
                  <a:prstClr val="black"/>
                </a:solidFill>
              </a:rPr>
              <a:t>мин</a:t>
            </a:r>
            <a:r>
              <a:rPr lang="ru-RU" dirty="0" smtClean="0">
                <a:solidFill>
                  <a:prstClr val="black"/>
                </a:solidFill>
              </a:rPr>
              <a:t>» </a:t>
            </a:r>
            <a:r>
              <a:rPr lang="ru-RU" dirty="0">
                <a:solidFill>
                  <a:prstClr val="black"/>
                </a:solidFill>
              </a:rPr>
              <a:t>а в ячейку В этой же строки ввести формулу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88434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B050"/>
                </a:solidFill>
              </a:rPr>
              <a:t>11. </a:t>
            </a:r>
            <a:r>
              <a:rPr lang="ru-RU" sz="2000" dirty="0">
                <a:solidFill>
                  <a:prstClr val="black"/>
                </a:solidFill>
              </a:rPr>
              <a:t>Чтобы автоматизировать </a:t>
            </a:r>
            <a:r>
              <a:rPr lang="ru-RU" sz="2000" dirty="0" smtClean="0">
                <a:solidFill>
                  <a:prstClr val="black"/>
                </a:solidFill>
              </a:rPr>
              <a:t>выбор минимального значения следует </a:t>
            </a:r>
            <a:r>
              <a:rPr lang="ru-RU" sz="2000" dirty="0">
                <a:solidFill>
                  <a:prstClr val="black"/>
                </a:solidFill>
              </a:rPr>
              <a:t>воспользоваться функцией «Автосумма» – </a:t>
            </a:r>
            <a:r>
              <a:rPr lang="ru-RU" sz="2000" i="1" dirty="0" smtClean="0">
                <a:solidFill>
                  <a:srgbClr val="002060"/>
                </a:solidFill>
              </a:rPr>
              <a:t>«Минимум» </a:t>
            </a:r>
            <a:endParaRPr lang="ru-RU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5757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4680520" cy="345638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2615" y="3670319"/>
            <a:ext cx="4221385" cy="310506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922615" y="620688"/>
            <a:ext cx="40418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 smtClean="0">
                <a:solidFill>
                  <a:srgbClr val="00B050"/>
                </a:solidFill>
              </a:rPr>
              <a:t>12. </a:t>
            </a:r>
            <a:r>
              <a:rPr lang="ru-RU" sz="2000" dirty="0" smtClean="0">
                <a:solidFill>
                  <a:prstClr val="black"/>
                </a:solidFill>
              </a:rPr>
              <a:t>Применяем нахождение </a:t>
            </a:r>
            <a:r>
              <a:rPr lang="ru-RU" sz="2000" i="1" dirty="0" smtClean="0">
                <a:solidFill>
                  <a:prstClr val="black"/>
                </a:solidFill>
              </a:rPr>
              <a:t>минимального значения </a:t>
            </a:r>
            <a:r>
              <a:rPr lang="ru-RU" sz="2000" dirty="0" smtClean="0">
                <a:solidFill>
                  <a:prstClr val="black"/>
                </a:solidFill>
              </a:rPr>
              <a:t>ко всей таблице, выделив </a:t>
            </a:r>
            <a:r>
              <a:rPr lang="ru-RU" sz="2000" dirty="0">
                <a:solidFill>
                  <a:prstClr val="black"/>
                </a:solidFill>
              </a:rPr>
              <a:t>область (</a:t>
            </a:r>
            <a:r>
              <a:rPr lang="en-US" sz="2000" dirty="0">
                <a:solidFill>
                  <a:prstClr val="black"/>
                </a:solidFill>
              </a:rPr>
              <a:t>B2</a:t>
            </a:r>
            <a:r>
              <a:rPr lang="ru-RU" sz="2000" dirty="0" smtClean="0">
                <a:solidFill>
                  <a:prstClr val="black"/>
                </a:solidFill>
              </a:rPr>
              <a:t>:Е</a:t>
            </a:r>
            <a:r>
              <a:rPr lang="en-US" sz="2000" dirty="0" smtClean="0">
                <a:solidFill>
                  <a:prstClr val="black"/>
                </a:solidFill>
              </a:rPr>
              <a:t>9</a:t>
            </a:r>
            <a:r>
              <a:rPr lang="ru-RU" sz="2000" dirty="0">
                <a:solidFill>
                  <a:prstClr val="black"/>
                </a:solidFill>
              </a:rPr>
              <a:t>), тогда в ячейке </a:t>
            </a:r>
            <a:r>
              <a:rPr lang="ru-RU" sz="2000" dirty="0" smtClean="0">
                <a:solidFill>
                  <a:prstClr val="black"/>
                </a:solidFill>
              </a:rPr>
              <a:t>В12 </a:t>
            </a:r>
            <a:r>
              <a:rPr lang="ru-RU" sz="2000" dirty="0">
                <a:solidFill>
                  <a:prstClr val="black"/>
                </a:solidFill>
              </a:rPr>
              <a:t>появится формула  </a:t>
            </a:r>
            <a:r>
              <a:rPr lang="ru-RU" sz="2000" i="1" dirty="0" smtClean="0">
                <a:solidFill>
                  <a:srgbClr val="002060"/>
                </a:solidFill>
              </a:rPr>
              <a:t>=МИН(</a:t>
            </a:r>
            <a:r>
              <a:rPr lang="en-US" sz="2000" i="1" dirty="0" smtClean="0">
                <a:solidFill>
                  <a:srgbClr val="002060"/>
                </a:solidFill>
              </a:rPr>
              <a:t>B2:</a:t>
            </a:r>
            <a:r>
              <a:rPr lang="ru-RU" sz="2000" i="1" dirty="0" smtClean="0">
                <a:solidFill>
                  <a:srgbClr val="002060"/>
                </a:solidFill>
              </a:rPr>
              <a:t>Е</a:t>
            </a:r>
            <a:r>
              <a:rPr lang="en-US" sz="2000" i="1" dirty="0" smtClean="0">
                <a:solidFill>
                  <a:srgbClr val="002060"/>
                </a:solidFill>
              </a:rPr>
              <a:t>9</a:t>
            </a:r>
            <a:r>
              <a:rPr lang="en-US" sz="2000" i="1" dirty="0">
                <a:solidFill>
                  <a:srgbClr val="002060"/>
                </a:solidFill>
              </a:rPr>
              <a:t>)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725144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13. </a:t>
            </a:r>
            <a:r>
              <a:rPr lang="ru-RU" sz="2000" dirty="0" smtClean="0"/>
              <a:t>После введения формулы в ячейку появляется выбранное из таблицы наименьшее значение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913255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49685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Следующий шаг - появление в </a:t>
            </a:r>
            <a:r>
              <a:rPr lang="ru-RU" b="1" dirty="0" smtClean="0">
                <a:solidFill>
                  <a:srgbClr val="00B050"/>
                </a:solidFill>
              </a:rPr>
              <a:t>1987 году</a:t>
            </a:r>
            <a:r>
              <a:rPr lang="ru-RU" dirty="0" smtClean="0"/>
              <a:t> табличного процессора </a:t>
            </a:r>
            <a:r>
              <a:rPr lang="ru-RU" b="1" i="1" dirty="0" err="1" smtClean="0">
                <a:solidFill>
                  <a:srgbClr val="0070C0"/>
                </a:solidFill>
              </a:rPr>
              <a:t>Excel</a:t>
            </a:r>
            <a:r>
              <a:rPr lang="ru-RU" dirty="0" smtClean="0"/>
              <a:t> фирмы </a:t>
            </a:r>
            <a:r>
              <a:rPr lang="ru-RU" i="1" dirty="0" err="1" smtClean="0">
                <a:solidFill>
                  <a:srgbClr val="002060"/>
                </a:solidFill>
              </a:rPr>
              <a:t>Microsoft</a:t>
            </a:r>
            <a:r>
              <a:rPr lang="ru-RU" dirty="0" smtClean="0"/>
              <a:t>. Эта программа предложила более простой графический интерфейс в комбинации с ниспадающими меню, значительно расширив при этом функциональные возможности пакета и повысив качество выходной информации. Расширение спектра функциональных возможностей электронной таблицы, как правило, ведет к усложнению работы с программой.</a:t>
            </a:r>
          </a:p>
          <a:p>
            <a:pPr algn="just"/>
            <a:endParaRPr lang="ru-RU" dirty="0" smtClean="0"/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Разработчикам </a:t>
            </a:r>
            <a:r>
              <a:rPr lang="ru-RU" dirty="0" err="1" smtClean="0"/>
              <a:t>Excel</a:t>
            </a:r>
            <a:r>
              <a:rPr lang="ru-RU" dirty="0" smtClean="0"/>
              <a:t> удалось найти золотую середину, максимально облегчив пользователю освоение программы и работу с ней. Благодаря этому </a:t>
            </a:r>
            <a:r>
              <a:rPr lang="ru-RU" dirty="0" err="1" smtClean="0"/>
              <a:t>Excel</a:t>
            </a:r>
            <a:r>
              <a:rPr lang="ru-RU" dirty="0" smtClean="0"/>
              <a:t> быстро завоевала популярность среди широкого круга пользователей. В настоящее время </a:t>
            </a:r>
            <a:r>
              <a:rPr lang="ru-RU" dirty="0" err="1" smtClean="0"/>
              <a:t>Excel</a:t>
            </a:r>
            <a:r>
              <a:rPr lang="ru-RU" dirty="0" smtClean="0"/>
              <a:t> занимает ведущее место на рынке табличных процессоров.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8121">
            <a:off x="5809672" y="5054021"/>
            <a:ext cx="319747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1848" y="0"/>
            <a:ext cx="2698646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0863" y="2845636"/>
            <a:ext cx="2266950" cy="2266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7862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3594871"/>
            <a:ext cx="3686702" cy="311955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66" y="44624"/>
            <a:ext cx="4549934" cy="364739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338140" y="44624"/>
            <a:ext cx="48388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00B050"/>
                </a:solidFill>
              </a:rPr>
              <a:t>Нахождение  </a:t>
            </a:r>
            <a:r>
              <a:rPr lang="ru-RU" i="1" dirty="0" smtClean="0">
                <a:solidFill>
                  <a:srgbClr val="00B050"/>
                </a:solidFill>
              </a:rPr>
              <a:t>максимального </a:t>
            </a:r>
            <a:r>
              <a:rPr lang="ru-RU" i="1" dirty="0">
                <a:solidFill>
                  <a:srgbClr val="00B050"/>
                </a:solidFill>
              </a:rPr>
              <a:t>значения </a:t>
            </a:r>
            <a:r>
              <a:rPr lang="ru-RU" dirty="0">
                <a:solidFill>
                  <a:srgbClr val="00B050"/>
                </a:solidFill>
              </a:rPr>
              <a:t>произведённой продукции чёрной металлургии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45443" y="1268760"/>
            <a:ext cx="43347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00B050"/>
                </a:solidFill>
              </a:rPr>
              <a:t>14. </a:t>
            </a:r>
            <a:r>
              <a:rPr lang="ru-RU" dirty="0">
                <a:solidFill>
                  <a:prstClr val="black"/>
                </a:solidFill>
              </a:rPr>
              <a:t>Чтобы </a:t>
            </a:r>
            <a:r>
              <a:rPr lang="ru-RU" dirty="0" smtClean="0">
                <a:solidFill>
                  <a:prstClr val="black"/>
                </a:solidFill>
              </a:rPr>
              <a:t>найти </a:t>
            </a:r>
            <a:r>
              <a:rPr lang="ru-RU" i="1" dirty="0" smtClean="0">
                <a:solidFill>
                  <a:srgbClr val="002060"/>
                </a:solidFill>
              </a:rPr>
              <a:t>максимальное </a:t>
            </a:r>
            <a:r>
              <a:rPr lang="ru-RU" i="1" dirty="0">
                <a:solidFill>
                  <a:srgbClr val="002060"/>
                </a:solidFill>
              </a:rPr>
              <a:t>значение </a:t>
            </a:r>
            <a:r>
              <a:rPr lang="ru-RU" dirty="0" smtClean="0"/>
              <a:t>из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всех </a:t>
            </a:r>
            <a:r>
              <a:rPr lang="ru-RU" dirty="0">
                <a:solidFill>
                  <a:prstClr val="black"/>
                </a:solidFill>
              </a:rPr>
              <a:t>произведённых материалов за все годы (то есть найти </a:t>
            </a:r>
            <a:r>
              <a:rPr lang="ru-RU" dirty="0" smtClean="0">
                <a:solidFill>
                  <a:prstClr val="black"/>
                </a:solidFill>
              </a:rPr>
              <a:t>наибольшее количество </a:t>
            </a:r>
            <a:r>
              <a:rPr lang="ru-RU" dirty="0">
                <a:solidFill>
                  <a:prstClr val="black"/>
                </a:solidFill>
              </a:rPr>
              <a:t>по всей таблице), нужно в столбце А написать «</a:t>
            </a:r>
            <a:r>
              <a:rPr lang="ru-RU" i="1" dirty="0" smtClean="0">
                <a:solidFill>
                  <a:prstClr val="black"/>
                </a:solidFill>
              </a:rPr>
              <a:t>макс</a:t>
            </a:r>
            <a:r>
              <a:rPr lang="ru-RU" dirty="0" smtClean="0">
                <a:solidFill>
                  <a:prstClr val="black"/>
                </a:solidFill>
              </a:rPr>
              <a:t>» </a:t>
            </a:r>
            <a:r>
              <a:rPr lang="ru-RU" dirty="0">
                <a:solidFill>
                  <a:prstClr val="black"/>
                </a:solidFill>
              </a:rPr>
              <a:t>а в ячейку В этой же строки ввести формулу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58112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srgbClr val="00B050"/>
                </a:solidFill>
              </a:rPr>
              <a:t>11. </a:t>
            </a:r>
            <a:r>
              <a:rPr lang="ru-RU" sz="2000" dirty="0">
                <a:solidFill>
                  <a:prstClr val="black"/>
                </a:solidFill>
              </a:rPr>
              <a:t>Чтобы автоматизировать выбор </a:t>
            </a:r>
            <a:r>
              <a:rPr lang="ru-RU" sz="2000" dirty="0" smtClean="0">
                <a:solidFill>
                  <a:prstClr val="black"/>
                </a:solidFill>
              </a:rPr>
              <a:t>максимального </a:t>
            </a:r>
            <a:r>
              <a:rPr lang="ru-RU" sz="2000" dirty="0">
                <a:solidFill>
                  <a:prstClr val="black"/>
                </a:solidFill>
              </a:rPr>
              <a:t>значения следует воспользоваться функцией «Автосумма» – </a:t>
            </a:r>
            <a:r>
              <a:rPr lang="ru-RU" sz="2000" i="1" dirty="0">
                <a:solidFill>
                  <a:srgbClr val="002060"/>
                </a:solidFill>
              </a:rPr>
              <a:t>«</a:t>
            </a:r>
            <a:r>
              <a:rPr lang="ru-RU" sz="2000" i="1" dirty="0" smtClean="0">
                <a:solidFill>
                  <a:srgbClr val="002060"/>
                </a:solidFill>
              </a:rPr>
              <a:t>Максимум» </a:t>
            </a:r>
            <a:endParaRPr lang="ru-RU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216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050"/>
            <a:ext cx="3816424" cy="29861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2978167"/>
            <a:ext cx="4945664" cy="3773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401944" y="332656"/>
            <a:ext cx="42776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 smtClean="0">
                <a:solidFill>
                  <a:srgbClr val="00B050"/>
                </a:solidFill>
              </a:rPr>
              <a:t>14. </a:t>
            </a:r>
            <a:r>
              <a:rPr lang="ru-RU" sz="2000" dirty="0">
                <a:solidFill>
                  <a:prstClr val="black"/>
                </a:solidFill>
              </a:rPr>
              <a:t>Применяем нахождение </a:t>
            </a:r>
            <a:r>
              <a:rPr lang="ru-RU" sz="2000" i="1" dirty="0" smtClean="0">
                <a:solidFill>
                  <a:prstClr val="black"/>
                </a:solidFill>
              </a:rPr>
              <a:t>максимального </a:t>
            </a:r>
            <a:r>
              <a:rPr lang="ru-RU" sz="2000" i="1" dirty="0">
                <a:solidFill>
                  <a:prstClr val="black"/>
                </a:solidFill>
              </a:rPr>
              <a:t>значения </a:t>
            </a:r>
            <a:r>
              <a:rPr lang="ru-RU" sz="2000" dirty="0">
                <a:solidFill>
                  <a:prstClr val="black"/>
                </a:solidFill>
              </a:rPr>
              <a:t>ко всей таблице, выделив область (</a:t>
            </a:r>
            <a:r>
              <a:rPr lang="en-US" sz="2000" dirty="0">
                <a:solidFill>
                  <a:prstClr val="black"/>
                </a:solidFill>
              </a:rPr>
              <a:t>B2</a:t>
            </a:r>
            <a:r>
              <a:rPr lang="ru-RU" sz="2000" dirty="0">
                <a:solidFill>
                  <a:prstClr val="black"/>
                </a:solidFill>
              </a:rPr>
              <a:t>:Е</a:t>
            </a:r>
            <a:r>
              <a:rPr lang="en-US" sz="2000" dirty="0">
                <a:solidFill>
                  <a:prstClr val="black"/>
                </a:solidFill>
              </a:rPr>
              <a:t>9</a:t>
            </a:r>
            <a:r>
              <a:rPr lang="ru-RU" sz="2000" dirty="0">
                <a:solidFill>
                  <a:prstClr val="black"/>
                </a:solidFill>
              </a:rPr>
              <a:t>), тогда в ячейке В12 появится формула  </a:t>
            </a:r>
            <a:r>
              <a:rPr lang="ru-RU" sz="2000" i="1" dirty="0">
                <a:solidFill>
                  <a:srgbClr val="002060"/>
                </a:solidFill>
              </a:rPr>
              <a:t>=</a:t>
            </a:r>
            <a:r>
              <a:rPr lang="ru-RU" sz="2000" i="1" dirty="0" smtClean="0">
                <a:solidFill>
                  <a:srgbClr val="002060"/>
                </a:solidFill>
              </a:rPr>
              <a:t>МАКС(</a:t>
            </a:r>
            <a:r>
              <a:rPr lang="en-US" sz="2000" i="1" dirty="0">
                <a:solidFill>
                  <a:srgbClr val="002060"/>
                </a:solidFill>
              </a:rPr>
              <a:t>B2:</a:t>
            </a:r>
            <a:r>
              <a:rPr lang="ru-RU" sz="2000" i="1" dirty="0">
                <a:solidFill>
                  <a:srgbClr val="002060"/>
                </a:solidFill>
              </a:rPr>
              <a:t>Е</a:t>
            </a:r>
            <a:r>
              <a:rPr lang="en-US" sz="2000" i="1" dirty="0">
                <a:solidFill>
                  <a:srgbClr val="002060"/>
                </a:solidFill>
              </a:rPr>
              <a:t>9)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4830315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15. </a:t>
            </a:r>
            <a:r>
              <a:rPr lang="ru-RU" sz="2000" dirty="0" smtClean="0"/>
              <a:t>Составленная таблица со всеми подсчётами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074974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0"/>
            <a:ext cx="65527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C02AA0"/>
                </a:solidFill>
              </a:rPr>
              <a:t>Индивидуальная работа №2.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Статистическая обработка данных. Абсолютная адресация.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677108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Компания по обслуживанию жилых домов установила следующие тарифы на свои услуги: 1 литр воды стоит 2 монеты; 1 кВт ч электроэнергии стоит 0,15 монет; 1 кубометр газа - 5 монет. Мальвина израсходовала за месяц 300 литров воды, 60 кВт ч </a:t>
            </a:r>
            <a:r>
              <a:rPr lang="ru-RU" dirty="0" smtClean="0"/>
              <a:t>электроэнергии </a:t>
            </a:r>
            <a:r>
              <a:rPr lang="ru-RU" dirty="0"/>
              <a:t>и 0,5 кубометров газа. Буратино - 50 литров воды, 200 кВт ч электроэнергии. Пьеро - 150 литров воды, 150 кВт ч электроэнергии и 0,2 кубометров газа. Дуремар - 200 литров воды и 0,3 кубометра газа.</a:t>
            </a:r>
          </a:p>
          <a:p>
            <a:pPr algn="just"/>
            <a:r>
              <a:rPr lang="ru-RU" dirty="0" smtClean="0"/>
              <a:t>Построить </a:t>
            </a:r>
            <a:r>
              <a:rPr lang="ru-RU" dirty="0"/>
              <a:t>электронную таблицу, из которой будет видно: сколько было израсходовано воды, электроэнергии, газа всеми жильцами; сколько заплатил каждый жилец за предоставленные услуги; сколько было уплачено за воду, газ и электроэнергию.</a:t>
            </a:r>
          </a:p>
        </p:txBody>
      </p:sp>
      <p:pic>
        <p:nvPicPr>
          <p:cNvPr id="1026" name="Picture 2" descr="C:\Users\Ксения\AppData\Local\Microsoft\Windows\Temporary Internet Files\Content.IE5\LV11ZJ30\73670517_buratino_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869160"/>
            <a:ext cx="1403967" cy="1888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6432" y="3613666"/>
            <a:ext cx="7697568" cy="324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9533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883"/>
          <a:stretch/>
        </p:blipFill>
        <p:spPr>
          <a:xfrm>
            <a:off x="0" y="-2864"/>
            <a:ext cx="6228184" cy="18476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6662" y="2492896"/>
            <a:ext cx="3717338" cy="30203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71805"/>
            <a:ext cx="4283968" cy="346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2200" y="0"/>
            <a:ext cx="26997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1. </a:t>
            </a:r>
            <a:r>
              <a:rPr lang="ru-RU" dirty="0" smtClean="0"/>
              <a:t>Записать расценки услуг за воду, электричество и газ в таблицу</a:t>
            </a:r>
          </a:p>
          <a:p>
            <a:pPr lvl="0"/>
            <a:r>
              <a:rPr lang="ru-RU" dirty="0">
                <a:solidFill>
                  <a:srgbClr val="C02AA0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вода = 2 </a:t>
            </a:r>
            <a:r>
              <a:rPr lang="ru-RU" dirty="0" err="1">
                <a:solidFill>
                  <a:prstClr val="black"/>
                </a:solidFill>
              </a:rPr>
              <a:t>руб</a:t>
            </a:r>
            <a:r>
              <a:rPr lang="ru-RU" dirty="0">
                <a:solidFill>
                  <a:prstClr val="black"/>
                </a:solidFill>
              </a:rPr>
              <a:t>/л,</a:t>
            </a:r>
          </a:p>
          <a:p>
            <a:pPr lvl="0"/>
            <a:r>
              <a:rPr lang="ru-RU" dirty="0">
                <a:solidFill>
                  <a:srgbClr val="C02AA0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электроэнергия =0,15руб/кВт*час</a:t>
            </a:r>
          </a:p>
          <a:p>
            <a:pPr lvl="0"/>
            <a:r>
              <a:rPr lang="ru-RU" dirty="0">
                <a:solidFill>
                  <a:srgbClr val="C02AA0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газ = 5 </a:t>
            </a:r>
            <a:r>
              <a:rPr lang="ru-RU" dirty="0" err="1">
                <a:solidFill>
                  <a:prstClr val="black"/>
                </a:solidFill>
              </a:rPr>
              <a:t>руб</a:t>
            </a:r>
            <a:r>
              <a:rPr lang="ru-RU" dirty="0">
                <a:solidFill>
                  <a:prstClr val="black"/>
                </a:solidFill>
              </a:rPr>
              <a:t>/</a:t>
            </a:r>
            <a:r>
              <a:rPr lang="ru-RU" dirty="0" err="1">
                <a:solidFill>
                  <a:prstClr val="black"/>
                </a:solidFill>
              </a:rPr>
              <a:t>кб.м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26662" y="5733256"/>
            <a:ext cx="3717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2. </a:t>
            </a:r>
            <a:r>
              <a:rPr lang="ru-RU" dirty="0" smtClean="0"/>
              <a:t>Выделить строку стоимости  </a:t>
            </a:r>
          </a:p>
          <a:p>
            <a:r>
              <a:rPr lang="ru-RU" dirty="0" smtClean="0"/>
              <a:t>щелчок правой кнопкой мыши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«Формат ячеек»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032809"/>
            <a:ext cx="4788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3. </a:t>
            </a:r>
            <a:r>
              <a:rPr lang="ru-RU" dirty="0" smtClean="0"/>
              <a:t>В открывшемся окне «Формат ячеек»:</a:t>
            </a:r>
          </a:p>
          <a:p>
            <a:r>
              <a:rPr lang="ru-RU" dirty="0" smtClean="0">
                <a:solidFill>
                  <a:srgbClr val="00339A"/>
                </a:solidFill>
              </a:rPr>
              <a:t>*</a:t>
            </a:r>
            <a:r>
              <a:rPr lang="ru-RU" dirty="0" smtClean="0"/>
              <a:t>числовой формат - </a:t>
            </a:r>
            <a:r>
              <a:rPr lang="ru-RU" i="1" dirty="0" smtClean="0"/>
              <a:t>денежный ,</a:t>
            </a:r>
          </a:p>
          <a:p>
            <a:r>
              <a:rPr lang="ru-RU" dirty="0" smtClean="0">
                <a:solidFill>
                  <a:srgbClr val="00339A"/>
                </a:solidFill>
              </a:rPr>
              <a:t>*</a:t>
            </a:r>
            <a:r>
              <a:rPr lang="ru-RU" dirty="0" smtClean="0"/>
              <a:t>число десятичных знаков: </a:t>
            </a:r>
            <a:r>
              <a:rPr lang="ru-RU" i="1" dirty="0" smtClean="0"/>
              <a:t>2,</a:t>
            </a:r>
          </a:p>
          <a:p>
            <a:r>
              <a:rPr lang="ru-RU" dirty="0" smtClean="0">
                <a:solidFill>
                  <a:srgbClr val="00339A"/>
                </a:solidFill>
              </a:rPr>
              <a:t>*</a:t>
            </a:r>
            <a:r>
              <a:rPr lang="ru-RU" dirty="0" smtClean="0"/>
              <a:t>обозначение: </a:t>
            </a:r>
            <a:r>
              <a:rPr lang="ru-RU" i="1" dirty="0" smtClean="0"/>
              <a:t>р.</a:t>
            </a:r>
            <a:endParaRPr lang="ru-RU" i="1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8532440" y="5940522"/>
            <a:ext cx="360040" cy="254399"/>
            <a:chOff x="8532440" y="5940522"/>
            <a:chExt cx="360040" cy="254399"/>
          </a:xfrm>
        </p:grpSpPr>
        <p:cxnSp>
          <p:nvCxnSpPr>
            <p:cNvPr id="8" name="Прямая со стрелкой 7"/>
            <p:cNvCxnSpPr/>
            <p:nvPr/>
          </p:nvCxnSpPr>
          <p:spPr>
            <a:xfrm>
              <a:off x="8532440" y="5940522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>
              <a:off x="8532440" y="6194921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020268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5210761" cy="288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5918" y="3717033"/>
            <a:ext cx="5643281" cy="27436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36096" y="404664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4. </a:t>
            </a:r>
            <a:r>
              <a:rPr lang="ru-RU" dirty="0" smtClean="0"/>
              <a:t>Выделить 6 ячеек с данными о расценках и сделать заливку области светло-оранжевым цветом: панель управления </a:t>
            </a:r>
          </a:p>
          <a:p>
            <a:r>
              <a:rPr lang="ru-RU" dirty="0"/>
              <a:t>з</a:t>
            </a:r>
            <a:r>
              <a:rPr lang="ru-RU" dirty="0" smtClean="0"/>
              <a:t>аливка области         цвет темы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268003" y="1412776"/>
            <a:ext cx="1336445" cy="288032"/>
            <a:chOff x="7268003" y="1412776"/>
            <a:chExt cx="1336445" cy="288032"/>
          </a:xfrm>
        </p:grpSpPr>
        <p:cxnSp>
          <p:nvCxnSpPr>
            <p:cNvPr id="8" name="Прямая со стрелкой 7"/>
            <p:cNvCxnSpPr/>
            <p:nvPr/>
          </p:nvCxnSpPr>
          <p:spPr>
            <a:xfrm>
              <a:off x="8316416" y="1412776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>
              <a:off x="7268003" y="1700808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70062" y="4293095"/>
            <a:ext cx="327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5. </a:t>
            </a:r>
            <a:r>
              <a:rPr lang="ru-RU" dirty="0" smtClean="0"/>
              <a:t>Таблицу нужно разграничить на ячейки:</a:t>
            </a:r>
          </a:p>
          <a:p>
            <a:r>
              <a:rPr lang="ru-RU" dirty="0"/>
              <a:t>п</a:t>
            </a:r>
            <a:r>
              <a:rPr lang="ru-RU" dirty="0" smtClean="0"/>
              <a:t>анель управления        границы           все границы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123728" y="501317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043608" y="5301208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6854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971553" cy="17281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9322" y="3501008"/>
            <a:ext cx="6409432" cy="31595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95536" y="206084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6. </a:t>
            </a:r>
            <a:r>
              <a:rPr lang="ru-RU" dirty="0" smtClean="0"/>
              <a:t>Далее создаём основную таблицу: </a:t>
            </a:r>
          </a:p>
          <a:p>
            <a:r>
              <a:rPr lang="ru-RU" dirty="0">
                <a:solidFill>
                  <a:srgbClr val="FF0000"/>
                </a:solidFill>
              </a:rPr>
              <a:t>*</a:t>
            </a:r>
            <a:r>
              <a:rPr lang="ru-RU" dirty="0" smtClean="0"/>
              <a:t>в столбце А записываем имена – Мальвина, Буратино, Пьер и Дуремар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*</a:t>
            </a:r>
            <a:r>
              <a:rPr lang="ru-RU" dirty="0" smtClean="0"/>
              <a:t>в горизонтальной строке объединяем ячейки при помощи функции </a:t>
            </a:r>
            <a:r>
              <a:rPr lang="ru-RU" i="1" dirty="0" smtClean="0"/>
              <a:t>«Объединить и поместить в центр», </a:t>
            </a:r>
            <a:r>
              <a:rPr lang="ru-RU" dirty="0" smtClean="0"/>
              <a:t>объединить ячейки В4 и С4, </a:t>
            </a:r>
            <a:r>
              <a:rPr lang="en-US" dirty="0" smtClean="0"/>
              <a:t>D4</a:t>
            </a:r>
            <a:r>
              <a:rPr lang="ru-RU" dirty="0" smtClean="0"/>
              <a:t> и </a:t>
            </a:r>
            <a:r>
              <a:rPr lang="en-US" dirty="0" smtClean="0"/>
              <a:t>E4, F4</a:t>
            </a:r>
            <a:r>
              <a:rPr lang="ru-RU" dirty="0" smtClean="0"/>
              <a:t> и</a:t>
            </a:r>
            <a:r>
              <a:rPr lang="en-US" dirty="0" smtClean="0"/>
              <a:t> G4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9335" y="4149080"/>
            <a:ext cx="2376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7. </a:t>
            </a:r>
            <a:r>
              <a:rPr lang="ru-RU" dirty="0" smtClean="0"/>
              <a:t>Под каждой графой вода, электроэнергия и газ написать две колонки </a:t>
            </a:r>
            <a:r>
              <a:rPr lang="ru-RU" i="1" dirty="0" smtClean="0"/>
              <a:t>«количество» </a:t>
            </a:r>
            <a:r>
              <a:rPr lang="ru-RU" dirty="0" smtClean="0"/>
              <a:t>и </a:t>
            </a:r>
            <a:r>
              <a:rPr lang="ru-RU" i="1" dirty="0" smtClean="0"/>
              <a:t>«плата»,</a:t>
            </a:r>
            <a:r>
              <a:rPr lang="ru-RU" dirty="0" smtClean="0"/>
              <a:t> после чего получим такую таблицу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5266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944" y="30555"/>
            <a:ext cx="3955123" cy="36579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5285" y="3356992"/>
            <a:ext cx="4788024" cy="3384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351257" y="366566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8. </a:t>
            </a:r>
            <a:r>
              <a:rPr lang="ru-RU" dirty="0" smtClean="0"/>
              <a:t>Заполняем столбец кол-во воды данными, затем щелчок правой кнопкой мыши                 в открывшемся меню выбрать </a:t>
            </a:r>
            <a:r>
              <a:rPr lang="ru-RU" i="1" dirty="0" smtClean="0"/>
              <a:t>формат ячеек</a:t>
            </a:r>
            <a:endParaRPr lang="ru-RU" i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8172400" y="828231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02234" y="4724284"/>
            <a:ext cx="4338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B050"/>
                </a:solidFill>
              </a:rPr>
              <a:t>9. </a:t>
            </a:r>
            <a:r>
              <a:rPr lang="ru-RU" dirty="0">
                <a:solidFill>
                  <a:prstClr val="black"/>
                </a:solidFill>
              </a:rPr>
              <a:t>В открывшемся окне «Формат ячеек»:</a:t>
            </a:r>
          </a:p>
          <a:p>
            <a:pPr lvl="0"/>
            <a:r>
              <a:rPr lang="ru-RU" dirty="0">
                <a:solidFill>
                  <a:srgbClr val="00339A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числовой формат - </a:t>
            </a:r>
            <a:r>
              <a:rPr lang="ru-RU" i="1" dirty="0" smtClean="0">
                <a:solidFill>
                  <a:prstClr val="black"/>
                </a:solidFill>
              </a:rPr>
              <a:t>числовой </a:t>
            </a:r>
            <a:r>
              <a:rPr lang="ru-RU" i="1" dirty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ru-RU" dirty="0">
                <a:solidFill>
                  <a:srgbClr val="00339A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число десятичных знаков: </a:t>
            </a:r>
            <a:r>
              <a:rPr lang="ru-RU" i="1" dirty="0" smtClean="0">
                <a:solidFill>
                  <a:prstClr val="black"/>
                </a:solidFill>
              </a:rPr>
              <a:t>0</a:t>
            </a:r>
            <a:r>
              <a:rPr lang="ru-RU" i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70185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68" y="44624"/>
            <a:ext cx="3877652" cy="33123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215" y="4804102"/>
            <a:ext cx="8271825" cy="1931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155" y="1496818"/>
            <a:ext cx="4166885" cy="21602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116632"/>
            <a:ext cx="4824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10. </a:t>
            </a:r>
            <a:r>
              <a:rPr lang="ru-RU" dirty="0" smtClean="0"/>
              <a:t>В ячейке С5 (вода-плата) ввести формулу расчёта стоимости: количество*стоимость 1 л</a:t>
            </a:r>
          </a:p>
          <a:p>
            <a:r>
              <a:rPr lang="ru-RU" dirty="0" smtClean="0"/>
              <a:t>          </a:t>
            </a:r>
            <a:r>
              <a:rPr lang="ru-RU" dirty="0" smtClean="0">
                <a:solidFill>
                  <a:srgbClr val="00339A"/>
                </a:solidFill>
              </a:rPr>
              <a:t>=</a:t>
            </a:r>
            <a:r>
              <a:rPr lang="en-US" dirty="0" smtClean="0">
                <a:solidFill>
                  <a:srgbClr val="00339A"/>
                </a:solidFill>
              </a:rPr>
              <a:t>B5*$A$4</a:t>
            </a:r>
            <a:r>
              <a:rPr lang="ru-RU" dirty="0" smtClean="0">
                <a:solidFill>
                  <a:srgbClr val="00339A"/>
                </a:solidFill>
              </a:rPr>
              <a:t>, </a:t>
            </a:r>
            <a:r>
              <a:rPr lang="ru-RU" dirty="0" smtClean="0"/>
              <a:t>где ячейку со стоимостью 1 л воды замораживаем клавишей </a:t>
            </a:r>
            <a:r>
              <a:rPr lang="en-US" dirty="0" smtClean="0"/>
              <a:t>F4</a:t>
            </a:r>
            <a:endParaRPr lang="ru-RU" dirty="0">
              <a:solidFill>
                <a:srgbClr val="00339A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427984" y="83671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5161" y="3957115"/>
            <a:ext cx="4345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11. </a:t>
            </a:r>
            <a:r>
              <a:rPr lang="ru-RU" dirty="0" smtClean="0"/>
              <a:t>Выделяем столбец С5:С8 и на панели задачи функция </a:t>
            </a:r>
            <a:r>
              <a:rPr lang="ru-RU" i="1" dirty="0" smtClean="0"/>
              <a:t>заполнить - вниз</a:t>
            </a:r>
            <a:endParaRPr lang="ru-RU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574857" y="367334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12. </a:t>
            </a:r>
            <a:r>
              <a:rPr lang="ru-RU" dirty="0" smtClean="0"/>
              <a:t>Получившаяся часть таблицы для воды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931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2833"/>
            <a:ext cx="4729893" cy="29249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918"/>
          <a:stretch/>
        </p:blipFill>
        <p:spPr>
          <a:xfrm>
            <a:off x="705146" y="4293096"/>
            <a:ext cx="8366846" cy="2436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057800" y="188640"/>
            <a:ext cx="3834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13. </a:t>
            </a:r>
            <a:r>
              <a:rPr lang="ru-RU" dirty="0" smtClean="0"/>
              <a:t>Заполнив столбец электроэнергия-количество для всех жильцов, считаем плату: в ячейке Е5 формула          </a:t>
            </a:r>
            <a:r>
              <a:rPr lang="ru-RU" dirty="0" smtClean="0">
                <a:solidFill>
                  <a:srgbClr val="00339A"/>
                </a:solidFill>
              </a:rPr>
              <a:t>=</a:t>
            </a:r>
            <a:r>
              <a:rPr lang="en-US" dirty="0" smtClean="0">
                <a:solidFill>
                  <a:srgbClr val="00339A"/>
                </a:solidFill>
              </a:rPr>
              <a:t>D5*$B$2</a:t>
            </a:r>
            <a:r>
              <a:rPr lang="ru-RU" dirty="0" smtClean="0"/>
              <a:t>, где </a:t>
            </a:r>
            <a:r>
              <a:rPr lang="ru-RU" dirty="0"/>
              <a:t>ячейку со стоимостью 1 </a:t>
            </a:r>
            <a:r>
              <a:rPr lang="ru-RU" dirty="0" smtClean="0"/>
              <a:t>кВт*ч энергии замораживаем </a:t>
            </a:r>
            <a:r>
              <a:rPr lang="ru-RU" dirty="0"/>
              <a:t>клавишей F4</a:t>
            </a:r>
          </a:p>
          <a:p>
            <a:endParaRPr lang="ru-RU" dirty="0">
              <a:solidFill>
                <a:srgbClr val="00339A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084168" y="119675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827584" y="33569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solidFill>
                  <a:srgbClr val="00B050"/>
                </a:solidFill>
              </a:rPr>
              <a:t>14. </a:t>
            </a:r>
            <a:r>
              <a:rPr lang="ru-RU" dirty="0">
                <a:solidFill>
                  <a:prstClr val="black"/>
                </a:solidFill>
              </a:rPr>
              <a:t>Выделяем столбец </a:t>
            </a:r>
            <a:r>
              <a:rPr lang="ru-RU" dirty="0" smtClean="0">
                <a:solidFill>
                  <a:prstClr val="black"/>
                </a:solidFill>
              </a:rPr>
              <a:t>Е5:Е8 </a:t>
            </a:r>
            <a:r>
              <a:rPr lang="ru-RU" dirty="0">
                <a:solidFill>
                  <a:prstClr val="black"/>
                </a:solidFill>
              </a:rPr>
              <a:t>и на панели задачи функция </a:t>
            </a:r>
            <a:r>
              <a:rPr lang="ru-RU" i="1" dirty="0">
                <a:solidFill>
                  <a:prstClr val="black"/>
                </a:solidFill>
              </a:rPr>
              <a:t>заполнить - вниз</a:t>
            </a:r>
          </a:p>
        </p:txBody>
      </p:sp>
    </p:spTree>
    <p:extLst>
      <p:ext uri="{BB962C8B-B14F-4D97-AF65-F5344CB8AC3E}">
        <p14:creationId xmlns:p14="http://schemas.microsoft.com/office/powerpoint/2010/main" xmlns="" val="880008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248473" cy="28108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020485"/>
            <a:ext cx="5879496" cy="18239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19369"/>
            <a:ext cx="7020272" cy="283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>
                <a:solidFill>
                  <a:srgbClr val="00B050"/>
                </a:solidFill>
              </a:rPr>
              <a:t>15. </a:t>
            </a:r>
            <a:r>
              <a:rPr lang="ru-RU" dirty="0">
                <a:solidFill>
                  <a:prstClr val="black"/>
                </a:solidFill>
              </a:rPr>
              <a:t>Заполнив столбец </a:t>
            </a:r>
            <a:r>
              <a:rPr lang="ru-RU" dirty="0" smtClean="0">
                <a:solidFill>
                  <a:prstClr val="black"/>
                </a:solidFill>
              </a:rPr>
              <a:t> газ-количество </a:t>
            </a:r>
            <a:r>
              <a:rPr lang="ru-RU" dirty="0">
                <a:solidFill>
                  <a:prstClr val="black"/>
                </a:solidFill>
              </a:rPr>
              <a:t>для всех жильцов, считаем плату: в ячейке </a:t>
            </a:r>
            <a:r>
              <a:rPr lang="en-US" dirty="0" smtClean="0">
                <a:solidFill>
                  <a:prstClr val="black"/>
                </a:solidFill>
              </a:rPr>
              <a:t>G</a:t>
            </a:r>
            <a:r>
              <a:rPr lang="ru-RU" dirty="0" smtClean="0">
                <a:solidFill>
                  <a:prstClr val="black"/>
                </a:solidFill>
              </a:rPr>
              <a:t>5 </a:t>
            </a:r>
            <a:r>
              <a:rPr lang="ru-RU" dirty="0">
                <a:solidFill>
                  <a:prstClr val="black"/>
                </a:solidFill>
              </a:rPr>
              <a:t>формула          </a:t>
            </a:r>
            <a:r>
              <a:rPr lang="ru-RU" dirty="0" smtClean="0">
                <a:solidFill>
                  <a:srgbClr val="00339A"/>
                </a:solidFill>
              </a:rPr>
              <a:t>=</a:t>
            </a:r>
            <a:r>
              <a:rPr lang="en-US" dirty="0" smtClean="0">
                <a:solidFill>
                  <a:srgbClr val="00339A"/>
                </a:solidFill>
              </a:rPr>
              <a:t>F5*$C$2</a:t>
            </a:r>
            <a:r>
              <a:rPr lang="ru-RU" dirty="0">
                <a:solidFill>
                  <a:prstClr val="black"/>
                </a:solidFill>
              </a:rPr>
              <a:t>, где ячейку со стоимостью </a:t>
            </a:r>
            <a:r>
              <a:rPr lang="ru-RU" dirty="0" smtClean="0">
                <a:solidFill>
                  <a:prstClr val="black"/>
                </a:solidFill>
              </a:rPr>
              <a:t>1 </a:t>
            </a:r>
            <a:r>
              <a:rPr lang="ru-RU" dirty="0" err="1" smtClean="0">
                <a:solidFill>
                  <a:prstClr val="black"/>
                </a:solidFill>
              </a:rPr>
              <a:t>кб.м</a:t>
            </a:r>
            <a:r>
              <a:rPr lang="ru-RU" dirty="0" smtClean="0">
                <a:solidFill>
                  <a:prstClr val="black"/>
                </a:solidFill>
              </a:rPr>
              <a:t> газа </a:t>
            </a:r>
            <a:r>
              <a:rPr lang="ru-RU" dirty="0">
                <a:solidFill>
                  <a:prstClr val="black"/>
                </a:solidFill>
              </a:rPr>
              <a:t>замораживаем клавишей F4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364088" y="85529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07504" y="2932469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B050"/>
                </a:solidFill>
              </a:rPr>
              <a:t>16. </a:t>
            </a:r>
            <a:r>
              <a:rPr lang="ru-RU" dirty="0">
                <a:solidFill>
                  <a:prstClr val="black"/>
                </a:solidFill>
              </a:rPr>
              <a:t>Выделяем столбец </a:t>
            </a:r>
            <a:r>
              <a:rPr lang="en-US" dirty="0" smtClean="0">
                <a:solidFill>
                  <a:prstClr val="black"/>
                </a:solidFill>
              </a:rPr>
              <a:t>G</a:t>
            </a:r>
            <a:r>
              <a:rPr lang="ru-RU" dirty="0" smtClean="0">
                <a:solidFill>
                  <a:prstClr val="black"/>
                </a:solidFill>
              </a:rPr>
              <a:t>5:</a:t>
            </a:r>
            <a:r>
              <a:rPr lang="en-US" dirty="0" smtClean="0">
                <a:solidFill>
                  <a:prstClr val="black"/>
                </a:solidFill>
              </a:rPr>
              <a:t>G</a:t>
            </a:r>
            <a:r>
              <a:rPr lang="ru-RU" dirty="0" smtClean="0">
                <a:solidFill>
                  <a:prstClr val="black"/>
                </a:solidFill>
              </a:rPr>
              <a:t>8 </a:t>
            </a:r>
            <a:r>
              <a:rPr lang="ru-RU" dirty="0">
                <a:solidFill>
                  <a:prstClr val="black"/>
                </a:solidFill>
              </a:rPr>
              <a:t>и на панели задачи функция </a:t>
            </a:r>
            <a:r>
              <a:rPr lang="ru-RU" i="1" dirty="0">
                <a:solidFill>
                  <a:prstClr val="black"/>
                </a:solidFill>
              </a:rPr>
              <a:t>заполнить - вниз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6296" y="4653136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17. </a:t>
            </a:r>
            <a:r>
              <a:rPr lang="ru-RU" dirty="0" smtClean="0"/>
              <a:t>Получившаяся, заполненная таблица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6323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060" y="116632"/>
            <a:ext cx="86153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таблица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автоматизированный эквивалент обычной таблицы, в клетках (ячейках) которой записаны данные различных типов: тексты, даты, формулы, числа.</a:t>
            </a:r>
          </a:p>
          <a:p>
            <a:pPr marL="285750" indent="-285750" algn="just">
              <a:buClr>
                <a:srgbClr val="0D3CB3"/>
              </a:buClr>
              <a:buFont typeface="Wingdings" panose="05000000000000000000" pitchFamily="2" charset="2"/>
              <a:buChar char="§"/>
            </a:pPr>
            <a:r>
              <a:rPr lang="ru-RU" dirty="0" smtClean="0"/>
              <a:t>Результат вычисления формулы в клетке является изображением этой клетки. Числовые данные и даты могут рассматриваться как частный случай формул. Для управления электронной таблицей используется специальный комплекс программ –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табличный процессор</a:t>
            </a:r>
            <a:r>
              <a:rPr lang="ru-RU" dirty="0" smtClean="0"/>
              <a:t>.</a:t>
            </a:r>
          </a:p>
          <a:p>
            <a:pPr marL="285750" indent="-285750" algn="just">
              <a:buClr>
                <a:srgbClr val="00339A"/>
              </a:buClr>
              <a:buFont typeface="Wingdings" panose="05000000000000000000" pitchFamily="2" charset="2"/>
              <a:buChar char="§"/>
            </a:pPr>
            <a:r>
              <a:rPr lang="ru-RU" dirty="0" smtClean="0"/>
              <a:t>Главное достоинство электронной таблицы – это </a:t>
            </a:r>
            <a:r>
              <a:rPr lang="ru-RU" i="1" dirty="0" smtClean="0">
                <a:solidFill>
                  <a:srgbClr val="002060"/>
                </a:solidFill>
              </a:rPr>
              <a:t>возможность мгновенного пересчета всех данных</a:t>
            </a:r>
            <a:r>
              <a:rPr lang="ru-RU" dirty="0" smtClean="0"/>
              <a:t>, связанных формульными зависимостями при изменении значения любого операнда.</a:t>
            </a:r>
          </a:p>
          <a:p>
            <a:pPr marL="285750" indent="-285750" algn="just">
              <a:buClr>
                <a:srgbClr val="00339A"/>
              </a:buClr>
              <a:buFont typeface="Wingdings" panose="05000000000000000000" pitchFamily="2" charset="2"/>
              <a:buChar char="§"/>
            </a:pPr>
            <a:r>
              <a:rPr lang="ru-RU" dirty="0" smtClean="0"/>
              <a:t>Максимальное количество строк и столбцов определяется особенностями используемой программы и объемом памяти компьютера. Современные программы дают возможность создавать электронные таблицы, содержащие </a:t>
            </a:r>
            <a:r>
              <a:rPr lang="ru-RU" i="1" dirty="0" smtClean="0">
                <a:solidFill>
                  <a:srgbClr val="002060"/>
                </a:solidFill>
              </a:rPr>
              <a:t>более 1 млн ячеек</a:t>
            </a:r>
            <a:r>
              <a:rPr lang="ru-RU" dirty="0" smtClean="0"/>
              <a:t>, хотя для практических целей в большинстве случаев этого не требуется.</a:t>
            </a:r>
            <a:r>
              <a:rPr lang="en-US" dirty="0" smtClean="0"/>
              <a:t> </a:t>
            </a:r>
            <a:r>
              <a:rPr lang="ru-RU" dirty="0" smtClean="0"/>
              <a:t>В табличном процессоре </a:t>
            </a:r>
            <a:r>
              <a:rPr lang="en-US" dirty="0" smtClean="0"/>
              <a:t>Ex</a:t>
            </a:r>
            <a:r>
              <a:rPr lang="ru-RU" dirty="0" smtClean="0"/>
              <a:t>с</a:t>
            </a:r>
            <a:r>
              <a:rPr lang="en-US" dirty="0" smtClean="0"/>
              <a:t>el</a:t>
            </a:r>
            <a:r>
              <a:rPr lang="ru-RU" dirty="0" smtClean="0"/>
              <a:t> </a:t>
            </a:r>
            <a:r>
              <a:rPr lang="ru-RU" i="1" dirty="0" smtClean="0">
                <a:solidFill>
                  <a:srgbClr val="002060"/>
                </a:solidFill>
              </a:rPr>
              <a:t>256 столбцов и 16000 строк</a:t>
            </a:r>
            <a:r>
              <a:rPr lang="ru-RU" dirty="0" smtClean="0"/>
              <a:t>.</a:t>
            </a:r>
          </a:p>
          <a:p>
            <a:pPr marL="285750" indent="-285750" algn="just">
              <a:buClr>
                <a:srgbClr val="00339A"/>
              </a:buClr>
              <a:buFont typeface="Wingdings" panose="05000000000000000000" pitchFamily="2" charset="2"/>
              <a:buChar char="§"/>
            </a:pPr>
            <a:r>
              <a:rPr lang="ru-RU" dirty="0" smtClean="0"/>
              <a:t>Пересечение строки и столбца образует ячейку таблицы, имеющую свой </a:t>
            </a:r>
            <a:r>
              <a:rPr lang="ru-RU" i="1" dirty="0" smtClean="0">
                <a:solidFill>
                  <a:srgbClr val="002060"/>
                </a:solidFill>
              </a:rPr>
              <a:t>уникальный адрес</a:t>
            </a:r>
            <a:r>
              <a:rPr lang="ru-RU" dirty="0" smtClean="0"/>
              <a:t>. Для указания адресов ячеек в формулах используются ссылки </a:t>
            </a:r>
            <a:r>
              <a:rPr lang="ru-RU" sz="1600" dirty="0" smtClean="0"/>
              <a:t>(например, А2 или С4).</a:t>
            </a:r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9" y="4701588"/>
            <a:ext cx="4248472" cy="221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5833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96" y="25562"/>
            <a:ext cx="3403075" cy="24390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688" y="1245094"/>
            <a:ext cx="4096664" cy="32563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96" y="3854192"/>
            <a:ext cx="3816425" cy="288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707904" y="116632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18. </a:t>
            </a:r>
            <a:r>
              <a:rPr lang="ru-RU" dirty="0" smtClean="0"/>
              <a:t>В ячейке А9 написать слово </a:t>
            </a:r>
            <a:r>
              <a:rPr lang="ru-RU" i="1" dirty="0" smtClean="0"/>
              <a:t>«всего», </a:t>
            </a:r>
            <a:r>
              <a:rPr lang="ru-RU" dirty="0" smtClean="0"/>
              <a:t>а в ячейке В9 записать формулу для подсчёта </a:t>
            </a:r>
            <a:r>
              <a:rPr lang="ru-RU" dirty="0" smtClean="0">
                <a:solidFill>
                  <a:srgbClr val="002060"/>
                </a:solidFill>
              </a:rPr>
              <a:t>суммы</a:t>
            </a:r>
            <a:r>
              <a:rPr lang="ru-RU" dirty="0" smtClean="0"/>
              <a:t> всей воды (по столбцу количества)</a:t>
            </a:r>
            <a:endParaRPr lang="ru-RU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788" y="265505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solidFill>
                  <a:srgbClr val="00B050"/>
                </a:solidFill>
              </a:rPr>
              <a:t>19. </a:t>
            </a:r>
            <a:r>
              <a:rPr lang="ru-RU" dirty="0">
                <a:solidFill>
                  <a:prstClr val="black"/>
                </a:solidFill>
              </a:rPr>
              <a:t>Чтобы автоматизировать подсчёты следует воспользоваться функцией </a:t>
            </a:r>
            <a:r>
              <a:rPr lang="ru-RU" dirty="0" smtClean="0">
                <a:solidFill>
                  <a:prstClr val="black"/>
                </a:solidFill>
              </a:rPr>
              <a:t>с панели задач </a:t>
            </a:r>
            <a:r>
              <a:rPr lang="ru-RU" i="1" dirty="0" smtClean="0">
                <a:solidFill>
                  <a:srgbClr val="002060"/>
                </a:solidFill>
              </a:rPr>
              <a:t>«Автосумма</a:t>
            </a:r>
            <a:r>
              <a:rPr lang="ru-RU" i="1" dirty="0">
                <a:solidFill>
                  <a:srgbClr val="002060"/>
                </a:solidFill>
              </a:rPr>
              <a:t>» </a:t>
            </a:r>
            <a:r>
              <a:rPr lang="ru-RU" dirty="0">
                <a:solidFill>
                  <a:prstClr val="black"/>
                </a:solidFill>
              </a:rPr>
              <a:t>– «Сумма»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1960" y="5445224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20. </a:t>
            </a:r>
            <a:r>
              <a:rPr lang="ru-RU" dirty="0" smtClean="0"/>
              <a:t>Вводим в ячейку В9 формулу: </a:t>
            </a:r>
            <a:r>
              <a:rPr lang="ru-RU" dirty="0" smtClean="0">
                <a:solidFill>
                  <a:srgbClr val="002060"/>
                </a:solidFill>
              </a:rPr>
              <a:t>=СУММ(В5:В8), </a:t>
            </a:r>
            <a:r>
              <a:rPr lang="ru-RU" dirty="0" smtClean="0"/>
              <a:t>считающую сумму всех значений столбца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95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89" y="26012"/>
            <a:ext cx="8532440" cy="19968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3384879"/>
            <a:ext cx="5849561" cy="33727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059316" y="213285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B050"/>
                </a:solidFill>
              </a:rPr>
              <a:t>21. </a:t>
            </a:r>
            <a:r>
              <a:rPr lang="ru-RU" sz="2000" dirty="0">
                <a:solidFill>
                  <a:prstClr val="black"/>
                </a:solidFill>
              </a:rPr>
              <a:t>Выделяем </a:t>
            </a:r>
            <a:r>
              <a:rPr lang="ru-RU" sz="2000" dirty="0" smtClean="0">
                <a:solidFill>
                  <a:prstClr val="black"/>
                </a:solidFill>
              </a:rPr>
              <a:t>строку В9:</a:t>
            </a:r>
            <a:r>
              <a:rPr lang="en-US" sz="2000" dirty="0" smtClean="0">
                <a:solidFill>
                  <a:prstClr val="black"/>
                </a:solidFill>
              </a:rPr>
              <a:t>G</a:t>
            </a:r>
            <a:r>
              <a:rPr lang="ru-RU" sz="2000" dirty="0" smtClean="0">
                <a:solidFill>
                  <a:prstClr val="black"/>
                </a:solidFill>
              </a:rPr>
              <a:t>9 </a:t>
            </a:r>
            <a:r>
              <a:rPr lang="ru-RU" sz="2000" dirty="0">
                <a:solidFill>
                  <a:prstClr val="black"/>
                </a:solidFill>
              </a:rPr>
              <a:t>и на панели задачи функция </a:t>
            </a:r>
            <a:r>
              <a:rPr lang="ru-RU" sz="2000" i="1" dirty="0">
                <a:solidFill>
                  <a:prstClr val="black"/>
                </a:solidFill>
              </a:rPr>
              <a:t>заполнить - </a:t>
            </a:r>
            <a:r>
              <a:rPr lang="ru-RU" sz="2000" i="1" dirty="0" smtClean="0">
                <a:solidFill>
                  <a:prstClr val="black"/>
                </a:solidFill>
              </a:rPr>
              <a:t>вправо</a:t>
            </a:r>
            <a:endParaRPr lang="ru-RU" sz="2000" i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4581128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22. </a:t>
            </a:r>
            <a:r>
              <a:rPr lang="ru-RU" dirty="0" smtClean="0"/>
              <a:t>Заполнив строку значениями выравниваем значения столбцов </a:t>
            </a:r>
            <a:r>
              <a:rPr lang="ru-RU" i="1" dirty="0" smtClean="0"/>
              <a:t>по центру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45602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6048655" cy="3284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3509096"/>
            <a:ext cx="5189981" cy="32656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300191" y="1052736"/>
            <a:ext cx="2843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23. </a:t>
            </a:r>
            <a:r>
              <a:rPr lang="ru-RU" sz="2000" dirty="0" smtClean="0"/>
              <a:t>Выделив эту строку, щелчок правой кнопкой мыши        </a:t>
            </a:r>
          </a:p>
          <a:p>
            <a:r>
              <a:rPr lang="ru-RU" sz="2000" i="1" dirty="0" smtClean="0"/>
              <a:t>«Формат ячеек»</a:t>
            </a:r>
            <a:endParaRPr lang="ru-RU" sz="2000" i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7229763" y="1851223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338" y="4677718"/>
            <a:ext cx="4063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B050"/>
                </a:solidFill>
              </a:rPr>
              <a:t>24. </a:t>
            </a:r>
            <a:r>
              <a:rPr lang="ru-RU" dirty="0">
                <a:solidFill>
                  <a:prstClr val="black"/>
                </a:solidFill>
              </a:rPr>
              <a:t>В открывшемся окне «Формат ячеек»:</a:t>
            </a:r>
          </a:p>
          <a:p>
            <a:pPr lvl="0"/>
            <a:r>
              <a:rPr lang="ru-RU" dirty="0">
                <a:solidFill>
                  <a:srgbClr val="00339A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числовой формат - </a:t>
            </a:r>
            <a:r>
              <a:rPr lang="ru-RU" i="1" dirty="0" smtClean="0">
                <a:solidFill>
                  <a:prstClr val="black"/>
                </a:solidFill>
              </a:rPr>
              <a:t>денежный,</a:t>
            </a:r>
            <a:endParaRPr lang="ru-RU" i="1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srgbClr val="00339A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число десятичных знаков: </a:t>
            </a:r>
            <a:r>
              <a:rPr lang="ru-RU" i="1" dirty="0" smtClean="0">
                <a:solidFill>
                  <a:prstClr val="black"/>
                </a:solidFill>
              </a:rPr>
              <a:t>0,</a:t>
            </a:r>
          </a:p>
          <a:p>
            <a:pPr lvl="0"/>
            <a:r>
              <a:rPr lang="ru-RU" dirty="0" smtClean="0">
                <a:solidFill>
                  <a:srgbClr val="00339A"/>
                </a:solidFill>
              </a:rPr>
              <a:t>*</a:t>
            </a:r>
            <a:r>
              <a:rPr lang="ru-RU" dirty="0" smtClean="0">
                <a:solidFill>
                  <a:prstClr val="black"/>
                </a:solidFill>
              </a:rPr>
              <a:t>обозначение: </a:t>
            </a:r>
            <a:r>
              <a:rPr lang="ru-RU" i="1" dirty="0" smtClean="0">
                <a:solidFill>
                  <a:prstClr val="black"/>
                </a:solidFill>
              </a:rPr>
              <a:t>р.</a:t>
            </a:r>
            <a:endParaRPr lang="ru-RU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4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91"/>
          <a:stretch/>
        </p:blipFill>
        <p:spPr>
          <a:xfrm>
            <a:off x="107503" y="82352"/>
            <a:ext cx="5236025" cy="2914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7025" y="3933056"/>
            <a:ext cx="7453006" cy="27739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44821" y="620688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25</a:t>
            </a:r>
            <a:r>
              <a:rPr lang="ru-RU" b="1" dirty="0" smtClean="0">
                <a:solidFill>
                  <a:srgbClr val="00B050"/>
                </a:solidFill>
              </a:rPr>
              <a:t>. </a:t>
            </a:r>
            <a:r>
              <a:rPr lang="ru-RU" dirty="0" smtClean="0"/>
              <a:t>Для подсчёта общей стоимости, уплаченной каждым жильцом за все коммунальные услуги создаём ещё один столбец, где в ячейке Н4 пишем </a:t>
            </a:r>
            <a:r>
              <a:rPr lang="ru-RU" i="1" dirty="0" smtClean="0"/>
              <a:t>«всего»</a:t>
            </a: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01279" y="314096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26. </a:t>
            </a:r>
            <a:r>
              <a:rPr lang="ru-RU" dirty="0"/>
              <a:t>Выделяем </a:t>
            </a:r>
            <a:r>
              <a:rPr lang="ru-RU" dirty="0" smtClean="0"/>
              <a:t>столбец Н5:Н8 </a:t>
            </a:r>
            <a:r>
              <a:rPr lang="ru-RU" dirty="0"/>
              <a:t>и на панели задачи функция </a:t>
            </a:r>
            <a:r>
              <a:rPr lang="ru-RU" i="1" dirty="0"/>
              <a:t>заполнить - </a:t>
            </a:r>
            <a:r>
              <a:rPr lang="ru-RU" i="1" dirty="0" smtClean="0"/>
              <a:t>вниз</a:t>
            </a:r>
            <a:endParaRPr lang="ru-RU" i="1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676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242" y="116632"/>
            <a:ext cx="8869212" cy="34563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19672" y="3645024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Получившаяся таблица с подсчётами и всеми данными о жильцах и коммунальных услугах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7" name="Picture 3" descr="C:\Users\Ксения\AppData\Local\Microsoft\Windows\Temporary Internet Files\Content.IE5\HJ5CEOJD\tarify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87387"/>
            <a:ext cx="3277344" cy="2470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Ксения\AppData\Local\Microsoft\Windows\Temporary Internet Files\Content.IE5\LOXHDJTZ\uit_de_kraan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51194"/>
            <a:ext cx="2239421" cy="2566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Ксения\AppData\Local\Microsoft\Windows\Temporary Internet Files\Content.IE5\HJ5CEOJD\Natural_gas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25144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368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37746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2AA0"/>
                </a:solidFill>
                <a:latin typeface="Comic Sans MS" panose="030F0702030302020204" pitchFamily="66" charset="0"/>
              </a:rPr>
              <a:t>Условная функция и логические выражения</a:t>
            </a:r>
            <a:endParaRPr lang="ru-RU" sz="2000" dirty="0">
              <a:solidFill>
                <a:srgbClr val="C02A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580" y="561415"/>
            <a:ext cx="796283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Условная функция. </a:t>
            </a:r>
          </a:p>
          <a:p>
            <a:pPr algn="ctr"/>
            <a:r>
              <a:rPr lang="ru-RU" dirty="0" smtClean="0"/>
              <a:t>Общий вид условной функции следующий: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ЕСЛИ(</a:t>
            </a:r>
            <a:r>
              <a:rPr lang="en-US" b="1" dirty="0" smtClean="0">
                <a:solidFill>
                  <a:srgbClr val="002060"/>
                </a:solidFill>
              </a:rPr>
              <a:t>&lt;</a:t>
            </a:r>
            <a:r>
              <a:rPr lang="ru-RU" b="1" dirty="0" smtClean="0">
                <a:solidFill>
                  <a:srgbClr val="002060"/>
                </a:solidFill>
              </a:rPr>
              <a:t>условие</a:t>
            </a:r>
            <a:r>
              <a:rPr lang="en-US" b="1" dirty="0" smtClean="0">
                <a:solidFill>
                  <a:srgbClr val="002060"/>
                </a:solidFill>
              </a:rPr>
              <a:t>&gt;, &lt;</a:t>
            </a:r>
            <a:r>
              <a:rPr lang="ru-RU" b="1" dirty="0" smtClean="0">
                <a:solidFill>
                  <a:srgbClr val="002060"/>
                </a:solidFill>
              </a:rPr>
              <a:t>выражение1</a:t>
            </a:r>
            <a:r>
              <a:rPr lang="en-US" b="1" dirty="0" smtClean="0">
                <a:solidFill>
                  <a:srgbClr val="002060"/>
                </a:solidFill>
              </a:rPr>
              <a:t>&gt;, &lt;</a:t>
            </a:r>
            <a:r>
              <a:rPr lang="ru-RU" b="1" dirty="0" smtClean="0">
                <a:solidFill>
                  <a:srgbClr val="002060"/>
                </a:solidFill>
              </a:rPr>
              <a:t>выражение2</a:t>
            </a:r>
            <a:r>
              <a:rPr lang="en-US" b="1" dirty="0" smtClean="0">
                <a:solidFill>
                  <a:srgbClr val="002060"/>
                </a:solidFill>
              </a:rPr>
              <a:t>&gt;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</a:p>
          <a:p>
            <a:pPr algn="just"/>
            <a:r>
              <a:rPr lang="ru-RU" i="1" dirty="0" smtClean="0">
                <a:solidFill>
                  <a:srgbClr val="7030A0"/>
                </a:solidFill>
              </a:rPr>
              <a:t>Условие</a:t>
            </a:r>
            <a:r>
              <a:rPr lang="ru-RU" dirty="0" smtClean="0"/>
              <a:t> – это логическое выражение, которое может принимать значение ИСТИНА или ЛОЖЬ</a:t>
            </a:r>
            <a:r>
              <a:rPr lang="ru-RU" dirty="0"/>
              <a:t>. </a:t>
            </a:r>
            <a:r>
              <a:rPr lang="ru-RU" dirty="0" smtClean="0"/>
              <a:t>&lt;Выражение1&gt; и &lt;выражение2&gt; могут быть числами, формулами или текстом.</a:t>
            </a:r>
          </a:p>
          <a:p>
            <a:r>
              <a:rPr lang="ru-RU" dirty="0"/>
              <a:t>Условная функция, записанная в ячейку таблицы, выполняется так:</a:t>
            </a:r>
          </a:p>
          <a:p>
            <a:r>
              <a:rPr lang="ru-RU" dirty="0" smtClean="0"/>
              <a:t>если </a:t>
            </a:r>
            <a:r>
              <a:rPr lang="ru-RU" dirty="0"/>
              <a:t>условие истинно, то значение данной ячейки определит  &lt;выражение1&gt;, в противном случае – &lt;выражение2</a:t>
            </a:r>
            <a:r>
              <a:rPr lang="ru-RU" dirty="0" smtClean="0"/>
              <a:t>&gt;.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140968"/>
            <a:ext cx="85389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0070C0"/>
                </a:solidFill>
              </a:rPr>
              <a:t>Логические выражения.</a:t>
            </a:r>
          </a:p>
          <a:p>
            <a:r>
              <a:rPr lang="ru-RU" dirty="0" smtClean="0"/>
              <a:t>Логические </a:t>
            </a:r>
            <a:r>
              <a:rPr lang="ru-RU" dirty="0"/>
              <a:t>выражения строятся с помощью </a:t>
            </a:r>
            <a:endParaRPr lang="ru-RU" dirty="0" smtClean="0"/>
          </a:p>
          <a:p>
            <a:r>
              <a:rPr lang="ru-RU" i="1" dirty="0">
                <a:solidFill>
                  <a:srgbClr val="7030A0"/>
                </a:solidFill>
              </a:rPr>
              <a:t>*</a:t>
            </a:r>
            <a:r>
              <a:rPr lang="ru-RU" i="1" dirty="0" smtClean="0"/>
              <a:t>операций </a:t>
            </a:r>
            <a:r>
              <a:rPr lang="ru-RU" i="1" dirty="0"/>
              <a:t>отношения </a:t>
            </a:r>
            <a:r>
              <a:rPr lang="ru-RU" dirty="0" smtClean="0"/>
              <a:t>(&lt;, </a:t>
            </a:r>
            <a:r>
              <a:rPr lang="en-US" dirty="0" smtClean="0"/>
              <a:t>&gt;</a:t>
            </a:r>
            <a:r>
              <a:rPr lang="ru-RU" dirty="0" smtClean="0"/>
              <a:t>, </a:t>
            </a:r>
            <a:r>
              <a:rPr lang="ru-RU" dirty="0"/>
              <a:t>&lt;= (меньше или равно</a:t>
            </a:r>
            <a:r>
              <a:rPr lang="ru-RU" dirty="0" smtClean="0"/>
              <a:t>), </a:t>
            </a:r>
            <a:r>
              <a:rPr lang="ru-RU" dirty="0"/>
              <a:t>&gt;= (больше или равно),  =,  &lt;&gt; (не равно)) </a:t>
            </a:r>
            <a:r>
              <a:rPr lang="ru-RU" dirty="0" smtClean="0"/>
              <a:t>и</a:t>
            </a:r>
            <a:endParaRPr lang="ru-RU" dirty="0"/>
          </a:p>
          <a:p>
            <a:r>
              <a:rPr lang="ru-RU" dirty="0" smtClean="0">
                <a:solidFill>
                  <a:srgbClr val="7030A0"/>
                </a:solidFill>
              </a:rPr>
              <a:t>*</a:t>
            </a:r>
            <a:r>
              <a:rPr lang="ru-RU" dirty="0" smtClean="0"/>
              <a:t>логических </a:t>
            </a:r>
            <a:r>
              <a:rPr lang="ru-RU" dirty="0"/>
              <a:t>операций (логическое И, логическое ИЛИ, логическое отрицание НЕ).</a:t>
            </a:r>
          </a:p>
          <a:p>
            <a:pPr algn="ctr"/>
            <a:r>
              <a:rPr lang="ru-RU" dirty="0" smtClean="0"/>
              <a:t>Результатом </a:t>
            </a:r>
            <a:r>
              <a:rPr lang="ru-RU" dirty="0"/>
              <a:t>вычисления логических операций являются логические величины ИСТИНА или ЛОЖЬ.</a:t>
            </a:r>
          </a:p>
          <a:p>
            <a:r>
              <a:rPr lang="ru-RU" dirty="0" smtClean="0"/>
              <a:t>Существуют особенности </a:t>
            </a:r>
            <a:r>
              <a:rPr lang="ru-RU" dirty="0"/>
              <a:t>записи логических операций </a:t>
            </a:r>
            <a:endParaRPr lang="ru-RU" dirty="0" smtClean="0"/>
          </a:p>
          <a:p>
            <a:r>
              <a:rPr lang="ru-RU" dirty="0" smtClean="0"/>
              <a:t>в табличном процессоре:</a:t>
            </a:r>
            <a:endParaRPr lang="ru-RU" dirty="0"/>
          </a:p>
          <a:p>
            <a:r>
              <a:rPr lang="ru-RU" dirty="0" smtClean="0"/>
              <a:t>сначала </a:t>
            </a:r>
            <a:r>
              <a:rPr lang="ru-RU" dirty="0"/>
              <a:t>записывается имя логической операции (И, ИЛИ, НЕ), </a:t>
            </a:r>
            <a:endParaRPr lang="ru-RU" dirty="0" smtClean="0"/>
          </a:p>
          <a:p>
            <a:r>
              <a:rPr lang="ru-RU" dirty="0" smtClean="0"/>
              <a:t>а </a:t>
            </a:r>
            <a:r>
              <a:rPr lang="ru-RU" dirty="0"/>
              <a:t>затем в круглых скобках перечисляются логические операнды.</a:t>
            </a:r>
          </a:p>
        </p:txBody>
      </p:sp>
      <p:pic>
        <p:nvPicPr>
          <p:cNvPr id="2051" name="Picture 3" descr="C:\Users\Ксения\AppData\Local\Microsoft\Windows\Temporary Internet Files\Content.IE5\2FBK94L7\pensii-voennoslugashih-zakon-o-pensiyah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454" y="5029205"/>
            <a:ext cx="2362546" cy="1828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1236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3068960"/>
            <a:ext cx="8328785" cy="2123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7030A0"/>
                </a:solidFill>
              </a:rPr>
              <a:t>Правила определения результата логических операций по таблице истинности:</a:t>
            </a:r>
          </a:p>
          <a:p>
            <a:endParaRPr lang="ru-RU" sz="2000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Результатом </a:t>
            </a:r>
            <a:r>
              <a:rPr lang="ru-RU" sz="2000" dirty="0"/>
              <a:t>логической операции И будет ИСТИНА тогда и только тогда, когда истинны все перечисленные в аргументах условия (их количество не ограничено).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 Результатом </a:t>
            </a:r>
            <a:r>
              <a:rPr lang="ru-RU" sz="2000" dirty="0"/>
              <a:t>логической операции ИЛИ будет ИСТИНА, если истинно хотя бы одно из перечисленных в аргументах условий. 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592910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C02AA0"/>
              </a:buClr>
              <a:buFont typeface="Arial" panose="020B0604020202020204" pitchFamily="34" charset="0"/>
              <a:buChar char="•"/>
            </a:pPr>
            <a:r>
              <a:rPr lang="ru-RU" dirty="0"/>
              <a:t>В этой таблице приняты обозначения: цифра 1 соответствует значению ИСТИНА, цифра 0 — значению ЛОЖЬ.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5183807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7030A0"/>
                </a:solidFill>
              </a:rPr>
              <a:t>Таблица истинности для логических операций И </a:t>
            </a:r>
            <a:r>
              <a:rPr lang="ru-RU" sz="2000" i="1" dirty="0" err="1">
                <a:solidFill>
                  <a:srgbClr val="7030A0"/>
                </a:solidFill>
              </a:rPr>
              <a:t>и</a:t>
            </a:r>
            <a:r>
              <a:rPr lang="ru-RU" sz="2000" i="1" dirty="0">
                <a:solidFill>
                  <a:srgbClr val="7030A0"/>
                </a:solidFill>
              </a:rPr>
              <a:t> ИЛИ</a:t>
            </a:r>
          </a:p>
        </p:txBody>
      </p:sp>
    </p:spTree>
    <p:extLst>
      <p:ext uri="{BB962C8B-B14F-4D97-AF65-F5344CB8AC3E}">
        <p14:creationId xmlns:p14="http://schemas.microsoft.com/office/powerpoint/2010/main" xmlns="" val="31053282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23235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Основные понятия и правила записи функции</a:t>
            </a:r>
            <a:endParaRPr lang="ru-RU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692696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339A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Я ячейки электронной таблицы можно вводить встроенные функции. С понятием функции тесно связано понятие аргумента, который надо задать, чтобы получить  значение функции. Такими аргументами могут быть как конкретные  данные, так и ссылки на них.</a:t>
            </a:r>
          </a:p>
          <a:p>
            <a:pPr marL="285750" indent="-285750" algn="just">
              <a:buClr>
                <a:srgbClr val="00339A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Функции </a:t>
            </a:r>
            <a:r>
              <a:rPr lang="ru-RU" dirty="0"/>
              <a:t>в электронной таблице реализованы с помощью стандартных программ, которые можно вызывать по заранее известным именам. Количество различных функций, которые можно использовать в формулах, очень велико и может варьироваться в различных версиях табличных </a:t>
            </a:r>
            <a:r>
              <a:rPr lang="ru-RU" dirty="0" smtClean="0"/>
              <a:t>процессоров.</a:t>
            </a:r>
          </a:p>
          <a:p>
            <a:pPr marL="285750" indent="-285750" algn="just">
              <a:buClr>
                <a:srgbClr val="00339A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Все </a:t>
            </a:r>
            <a:r>
              <a:rPr lang="ru-RU" dirty="0"/>
              <a:t>функции для удобства выбора и обращения к ним объединены по назначению в группы, называемые категориями: математические, статистические, текстовые, логические, финансовые, функции даты и времени и др. Использование любых функций в формулах происходит по одинаковым правилам</a:t>
            </a:r>
            <a:r>
              <a:rPr lang="ru-RU" dirty="0" smtClean="0"/>
              <a:t>:</a:t>
            </a:r>
          </a:p>
          <a:p>
            <a:pPr algn="just">
              <a:buClr>
                <a:srgbClr val="00339A"/>
              </a:buClr>
            </a:pPr>
            <a:r>
              <a:rPr lang="ru-RU" dirty="0" smtClean="0">
                <a:solidFill>
                  <a:srgbClr val="C02AA0"/>
                </a:solidFill>
              </a:rPr>
              <a:t>  *</a:t>
            </a:r>
            <a:r>
              <a:rPr lang="ru-RU" dirty="0" smtClean="0"/>
              <a:t> Каждая </a:t>
            </a:r>
            <a:r>
              <a:rPr lang="ru-RU" dirty="0"/>
              <a:t>функция имеет свое уникальное имя. </a:t>
            </a:r>
          </a:p>
          <a:p>
            <a:pPr algn="just">
              <a:buClr>
                <a:srgbClr val="00339A"/>
              </a:buClr>
            </a:pPr>
            <a:r>
              <a:rPr lang="ru-RU" dirty="0"/>
              <a:t>  </a:t>
            </a:r>
            <a:r>
              <a:rPr lang="ru-RU" dirty="0" smtClean="0">
                <a:solidFill>
                  <a:srgbClr val="C02AA0"/>
                </a:solidFill>
              </a:rPr>
              <a:t>*</a:t>
            </a:r>
            <a:r>
              <a:rPr lang="ru-RU" dirty="0" smtClean="0"/>
              <a:t>При </a:t>
            </a:r>
            <a:r>
              <a:rPr lang="ru-RU" dirty="0"/>
              <a:t>обращении к функции после ее имени в круглых скобках указывается список аргументов, разделенных точкой с запятой. </a:t>
            </a:r>
          </a:p>
          <a:p>
            <a:pPr algn="just">
              <a:buClr>
                <a:srgbClr val="00339A"/>
              </a:buClr>
            </a:pPr>
            <a:r>
              <a:rPr lang="ru-RU" dirty="0"/>
              <a:t>  </a:t>
            </a:r>
            <a:r>
              <a:rPr lang="ru-RU" dirty="0" smtClean="0">
                <a:solidFill>
                  <a:srgbClr val="C02AA0"/>
                </a:solidFill>
              </a:rPr>
              <a:t>*</a:t>
            </a:r>
            <a:r>
              <a:rPr lang="ru-RU" dirty="0" smtClean="0"/>
              <a:t>Ввод </a:t>
            </a:r>
            <a:r>
              <a:rPr lang="ru-RU" dirty="0"/>
              <a:t>функции в ячейку начинается со знака равенства, а затем указывается ее имя.</a:t>
            </a:r>
          </a:p>
        </p:txBody>
      </p:sp>
      <p:pic>
        <p:nvPicPr>
          <p:cNvPr id="3074" name="Picture 2" descr="C:\Users\Ксения\AppData\Local\Microsoft\Windows\Temporary Internet Files\Content.IE5\COY2VZNB\algebra_clip_art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8822" y="5114686"/>
            <a:ext cx="2664296" cy="174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4749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338" y="0"/>
            <a:ext cx="50800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0662" y="3082010"/>
            <a:ext cx="4104229" cy="373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79" y="5282"/>
            <a:ext cx="3872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7030A0"/>
                </a:solidFill>
              </a:rPr>
              <a:t>Некоторые функции табличного процессора </a:t>
            </a:r>
            <a:r>
              <a:rPr lang="en-US" sz="2400" i="1" dirty="0" smtClean="0">
                <a:solidFill>
                  <a:srgbClr val="7030A0"/>
                </a:solidFill>
              </a:rPr>
              <a:t>Excel</a:t>
            </a:r>
            <a:endParaRPr lang="ru-RU" sz="2400" i="1" dirty="0">
              <a:solidFill>
                <a:srgbClr val="7030A0"/>
              </a:solidFill>
            </a:endParaRPr>
          </a:p>
        </p:txBody>
      </p:sp>
      <p:pic>
        <p:nvPicPr>
          <p:cNvPr id="4101" name="Picture 5" descr="C:\Users\Ксения\AppData\Local\Microsoft\Windows\Temporary Internet Files\Content.IE5\LOXHDJTZ\6_algebra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13168"/>
            <a:ext cx="3077128" cy="20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9989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19" r="59684" b="42467"/>
          <a:stretch/>
        </p:blipFill>
        <p:spPr bwMode="auto">
          <a:xfrm>
            <a:off x="16071" y="1772816"/>
            <a:ext cx="5184576" cy="394331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16632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2AA0"/>
                </a:solidFill>
              </a:rPr>
              <a:t>Пример №1</a:t>
            </a:r>
          </a:p>
          <a:p>
            <a:r>
              <a:rPr lang="ru-RU" sz="2000" dirty="0" smtClean="0"/>
              <a:t>Даны коэффициенты </a:t>
            </a:r>
            <a:r>
              <a:rPr lang="en-US" sz="2000" dirty="0" smtClean="0"/>
              <a:t>a, b, c</a:t>
            </a:r>
            <a:r>
              <a:rPr lang="ru-RU" sz="2000" dirty="0" smtClean="0"/>
              <a:t> квадратного уравнения (где а не равно 0). Определить, имеет ли это уравнение действительные корни?</a:t>
            </a:r>
          </a:p>
          <a:p>
            <a:r>
              <a:rPr lang="ru-RU" sz="2000" dirty="0"/>
              <a:t> </a:t>
            </a:r>
            <a:r>
              <a:rPr lang="ru-RU" sz="2000" dirty="0" smtClean="0">
                <a:solidFill>
                  <a:srgbClr val="00B050"/>
                </a:solidFill>
              </a:rPr>
              <a:t> *</a:t>
            </a:r>
            <a:r>
              <a:rPr lang="ru-RU" dirty="0" smtClean="0"/>
              <a:t>Уравнение имеет корни если дискриминант </a:t>
            </a:r>
            <a:r>
              <a:rPr lang="en-US" i="1" dirty="0" smtClean="0">
                <a:solidFill>
                  <a:srgbClr val="00339A"/>
                </a:solidFill>
              </a:rPr>
              <a:t>D=b*b-4ac</a:t>
            </a:r>
            <a:r>
              <a:rPr lang="ru-RU" dirty="0" smtClean="0"/>
              <a:t>  </a:t>
            </a:r>
            <a:r>
              <a:rPr lang="en-US" dirty="0" smtClean="0"/>
              <a:t>&gt;=</a:t>
            </a:r>
            <a:r>
              <a:rPr lang="ru-RU" dirty="0" smtClean="0"/>
              <a:t>0</a:t>
            </a:r>
            <a:endParaRPr lang="en-US" sz="20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49" r="70605" b="69825"/>
          <a:stretch/>
        </p:blipFill>
        <p:spPr bwMode="auto">
          <a:xfrm>
            <a:off x="5420301" y="1647072"/>
            <a:ext cx="3583806" cy="12910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53358" y="3013400"/>
            <a:ext cx="3423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</a:rPr>
              <a:t>Формула в столбце </a:t>
            </a:r>
            <a:r>
              <a:rPr lang="en-US" sz="1600" i="1" dirty="0" smtClean="0">
                <a:solidFill>
                  <a:srgbClr val="002060"/>
                </a:solidFill>
              </a:rPr>
              <a:t>D</a:t>
            </a:r>
            <a:r>
              <a:rPr lang="ru-RU" sz="1600" i="1" dirty="0" smtClean="0">
                <a:solidFill>
                  <a:srgbClr val="002060"/>
                </a:solidFill>
              </a:rPr>
              <a:t>, для нахождения дискриминанта квадратного уравнения</a:t>
            </a:r>
            <a:endParaRPr lang="ru-RU" sz="1600" i="1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07" r="70368" b="67579"/>
          <a:stretch/>
        </p:blipFill>
        <p:spPr bwMode="auto">
          <a:xfrm>
            <a:off x="5359014" y="3933056"/>
            <a:ext cx="3707984" cy="22322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0112" y="6165304"/>
            <a:ext cx="339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</a:rPr>
              <a:t>Формула в столбце, определяющая наличие корней уравнения</a:t>
            </a:r>
            <a:endParaRPr lang="ru-RU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4363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794" y="46197"/>
            <a:ext cx="887269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C02AA0"/>
                </a:solidFill>
              </a:rPr>
              <a:t>Ячейка таблицы </a:t>
            </a:r>
            <a:r>
              <a:rPr lang="ru-RU" dirty="0" smtClean="0"/>
              <a:t>– область, определяемая пересечением столбца и строки электронной таблицы.</a:t>
            </a:r>
          </a:p>
          <a:p>
            <a:pPr algn="just"/>
            <a:r>
              <a:rPr lang="ru-RU" b="1" i="1" dirty="0" smtClean="0">
                <a:solidFill>
                  <a:srgbClr val="C02AA0"/>
                </a:solidFill>
              </a:rPr>
              <a:t>Адрес ячейки </a:t>
            </a:r>
            <a:r>
              <a:rPr lang="ru-RU" dirty="0" smtClean="0"/>
              <a:t>определяется названием (номером) столбца и номером строки. </a:t>
            </a:r>
          </a:p>
          <a:p>
            <a:pPr algn="just"/>
            <a:r>
              <a:rPr lang="ru-RU" b="1" i="1" dirty="0" smtClean="0">
                <a:solidFill>
                  <a:srgbClr val="C02AA0"/>
                </a:solidFill>
              </a:rPr>
              <a:t>Ссылка</a:t>
            </a:r>
            <a:r>
              <a:rPr lang="ru-RU" dirty="0" smtClean="0"/>
              <a:t> – способ указания адреса ячейки.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В электронной таблице существует понятие </a:t>
            </a:r>
            <a:r>
              <a:rPr lang="ru-RU" i="1" dirty="0" smtClean="0">
                <a:solidFill>
                  <a:srgbClr val="0070C0"/>
                </a:solidFill>
              </a:rPr>
              <a:t>блока (диапазона) ячеек</a:t>
            </a:r>
            <a:r>
              <a:rPr lang="ru-RU" dirty="0" smtClean="0"/>
              <a:t>, также имеющего свой уникальный адрес. В качестве блока ячеек может рассматриваться строка или часть строки, столбец или часть столбца, а также прямоугольник, состоящий из нескольких строк и столбцов или их частей. Адрес блока ячеек задается указанием ссылок </a:t>
            </a:r>
            <a:r>
              <a:rPr lang="ru-RU" i="1" dirty="0" smtClean="0"/>
              <a:t>первой и последней его ячеек, между которыми ставится разделительный символ</a:t>
            </a:r>
            <a:r>
              <a:rPr lang="ru-RU" dirty="0" smtClean="0"/>
              <a:t> – двоеточие &lt;:&gt; или две точки подряд &lt;..&gt;.</a:t>
            </a:r>
          </a:p>
          <a:p>
            <a:pPr algn="just"/>
            <a:r>
              <a:rPr lang="ru-RU" i="1" dirty="0" smtClean="0">
                <a:solidFill>
                  <a:srgbClr val="00339A"/>
                </a:solidFill>
              </a:rPr>
              <a:t>Примеры: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*</a:t>
            </a:r>
            <a:r>
              <a:rPr lang="ru-RU" dirty="0" smtClean="0"/>
              <a:t>Адрес ячейки, образованной на пересечении столбца G и строки 3, будет выражаться ссылкой G3.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*</a:t>
            </a:r>
            <a:r>
              <a:rPr lang="ru-RU" dirty="0" smtClean="0"/>
              <a:t>Адрес блока, образованного в виде части строки 1, будет А1..Н1.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*</a:t>
            </a:r>
            <a:r>
              <a:rPr lang="ru-RU" dirty="0" smtClean="0"/>
              <a:t>Адрес блока, образованный в виде столбца В, будет В1..В10.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82233"/>
            <a:ext cx="3962719" cy="257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6710"/>
            <a:ext cx="3517420" cy="237129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68480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573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2AA0"/>
                </a:solidFill>
              </a:rPr>
              <a:t>Пример №2</a:t>
            </a:r>
          </a:p>
          <a:p>
            <a:r>
              <a:rPr lang="ru-RU" dirty="0" smtClean="0"/>
              <a:t>Даны коэффициенты</a:t>
            </a:r>
            <a:r>
              <a:rPr lang="en-US" dirty="0" smtClean="0"/>
              <a:t> k, b</a:t>
            </a:r>
            <a:r>
              <a:rPr lang="ru-RU" dirty="0" smtClean="0"/>
              <a:t> уравнения прямой </a:t>
            </a:r>
            <a:r>
              <a:rPr lang="en-US" i="1" dirty="0" smtClean="0">
                <a:solidFill>
                  <a:srgbClr val="00339A"/>
                </a:solidFill>
              </a:rPr>
              <a:t>y=</a:t>
            </a:r>
            <a:r>
              <a:rPr lang="en-US" i="1" dirty="0" err="1" smtClean="0">
                <a:solidFill>
                  <a:srgbClr val="00339A"/>
                </a:solidFill>
              </a:rPr>
              <a:t>kx+b</a:t>
            </a:r>
            <a:r>
              <a:rPr lang="ru-RU" dirty="0" smtClean="0"/>
              <a:t> и координаты (</a:t>
            </a:r>
            <a:r>
              <a:rPr lang="en-US" dirty="0" smtClean="0"/>
              <a:t>x; y)</a:t>
            </a:r>
            <a:r>
              <a:rPr lang="ru-RU" dirty="0" smtClean="0"/>
              <a:t> десяти точек на плоскости. Для каждой координаты определить, принадлежит ли она данной прямой или нет.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1" r="64948" b="55088"/>
          <a:stretch/>
        </p:blipFill>
        <p:spPr bwMode="auto">
          <a:xfrm>
            <a:off x="30690" y="3433301"/>
            <a:ext cx="4836011" cy="342469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 r="65316" b="65614"/>
          <a:stretch/>
        </p:blipFill>
        <p:spPr bwMode="auto">
          <a:xfrm>
            <a:off x="4716016" y="1052736"/>
            <a:ext cx="4242939" cy="217685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772816"/>
            <a:ext cx="4393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Формула для определения принадлежности точки прямой:</a:t>
            </a:r>
          </a:p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=ЕСЛИ(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$A$2*C2+$B$2=D2; 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«Да»; «Нет»)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23257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4624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2AA0"/>
                </a:solidFill>
              </a:rPr>
              <a:t>Пример №3</a:t>
            </a:r>
          </a:p>
          <a:p>
            <a:pPr algn="just"/>
            <a:r>
              <a:rPr lang="ru-RU" dirty="0" smtClean="0"/>
              <a:t>Даны координаты вершин прямоугольника (</a:t>
            </a:r>
            <a:r>
              <a:rPr lang="en-US" dirty="0" smtClean="0"/>
              <a:t>x1, y1), (x1, y2), (x2, y1), (x2, y2) </a:t>
            </a:r>
            <a:r>
              <a:rPr lang="ru-RU" dirty="0" smtClean="0"/>
              <a:t>и даны координаты точки (</a:t>
            </a:r>
            <a:r>
              <a:rPr lang="en-US" dirty="0" smtClean="0"/>
              <a:t>x, y</a:t>
            </a:r>
            <a:r>
              <a:rPr lang="ru-RU" dirty="0" smtClean="0"/>
              <a:t>). Определить, лежит ли точка во внутренней области прямоугольника (включая его границы).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7" r="60289" b="54386"/>
          <a:stretch/>
        </p:blipFill>
        <p:spPr bwMode="auto">
          <a:xfrm>
            <a:off x="3131839" y="1226556"/>
            <a:ext cx="5745695" cy="355129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8" r="60605" b="68561"/>
          <a:stretch/>
        </p:blipFill>
        <p:spPr bwMode="auto">
          <a:xfrm>
            <a:off x="121498" y="4891408"/>
            <a:ext cx="4688679" cy="19346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30343" y="5164325"/>
            <a:ext cx="4756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ячейки </a:t>
            </a:r>
            <a:r>
              <a:rPr lang="en-US" dirty="0" smtClean="0"/>
              <a:t>A2:F2 </a:t>
            </a:r>
            <a:r>
              <a:rPr lang="ru-RU" dirty="0" smtClean="0"/>
              <a:t>заносим все данные, а в ячейке</a:t>
            </a:r>
            <a:r>
              <a:rPr lang="en-US" dirty="0" smtClean="0"/>
              <a:t>G</a:t>
            </a:r>
            <a:r>
              <a:rPr lang="ru-RU" dirty="0" smtClean="0"/>
              <a:t>2 записываем формулу:</a:t>
            </a:r>
          </a:p>
          <a:p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=ЕСЛИ(И(E2</a:t>
            </a:r>
            <a:r>
              <a:rPr lang="ru-RU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&gt;=$A$2; E2&lt;=$B$2; F2&lt;=$D$2); "Да"; "Нет")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4831" y="4005064"/>
            <a:ext cx="278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en-US" dirty="0" smtClean="0"/>
              <a:t>x1                             x2    </a:t>
            </a:r>
            <a:r>
              <a:rPr lang="en-US" i="1" dirty="0" smtClean="0"/>
              <a:t>x</a:t>
            </a:r>
            <a:endParaRPr lang="ru-RU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-20180" y="1625530"/>
            <a:ext cx="4733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y</a:t>
            </a:r>
            <a:endParaRPr lang="en-US" i="1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y</a:t>
            </a:r>
            <a:r>
              <a:rPr lang="en-US" dirty="0" smtClean="0"/>
              <a:t>2</a:t>
            </a:r>
          </a:p>
          <a:p>
            <a:endParaRPr lang="en-US" dirty="0"/>
          </a:p>
          <a:p>
            <a:r>
              <a:rPr lang="en-US" dirty="0" smtClean="0"/>
              <a:t>y1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339323" y="1625530"/>
            <a:ext cx="2664296" cy="2376264"/>
            <a:chOff x="339323" y="1625530"/>
            <a:chExt cx="2664296" cy="2376264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339323" y="1625530"/>
              <a:ext cx="2664296" cy="2376264"/>
              <a:chOff x="179512" y="1628800"/>
              <a:chExt cx="2664296" cy="2376264"/>
            </a:xfrm>
          </p:grpSpPr>
          <p:cxnSp>
            <p:nvCxnSpPr>
              <p:cNvPr id="5" name="Прямая со стрелкой 4"/>
              <p:cNvCxnSpPr/>
              <p:nvPr/>
            </p:nvCxnSpPr>
            <p:spPr>
              <a:xfrm flipV="1">
                <a:off x="205020" y="1628800"/>
                <a:ext cx="0" cy="23762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 стрелкой 8"/>
              <p:cNvCxnSpPr/>
              <p:nvPr/>
            </p:nvCxnSpPr>
            <p:spPr>
              <a:xfrm>
                <a:off x="205020" y="4005064"/>
                <a:ext cx="263878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Прямоугольник 9"/>
              <p:cNvSpPr/>
              <p:nvPr/>
            </p:nvSpPr>
            <p:spPr>
              <a:xfrm>
                <a:off x="683568" y="2564904"/>
                <a:ext cx="1782269" cy="720080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2" name="Прямая соединительная линия 11"/>
              <p:cNvCxnSpPr/>
              <p:nvPr/>
            </p:nvCxnSpPr>
            <p:spPr>
              <a:xfrm flipH="1">
                <a:off x="179512" y="2564904"/>
                <a:ext cx="50405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 flipH="1">
                <a:off x="179512" y="3284984"/>
                <a:ext cx="50405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>
                <a:off x="683568" y="3284984"/>
                <a:ext cx="0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465837" y="3284984"/>
                <a:ext cx="0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Овал 21"/>
            <p:cNvSpPr/>
            <p:nvPr/>
          </p:nvSpPr>
          <p:spPr>
            <a:xfrm>
              <a:off x="1907704" y="2921674"/>
              <a:ext cx="45719" cy="4571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2799" y="2598061"/>
              <a:ext cx="655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(x; y)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3216525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4624"/>
            <a:ext cx="41764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2AA0"/>
                </a:solidFill>
              </a:rPr>
              <a:t>Пример №4</a:t>
            </a:r>
          </a:p>
          <a:p>
            <a:endParaRPr lang="ru-RU" b="1" u="sng" dirty="0">
              <a:solidFill>
                <a:srgbClr val="C02AA0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55593" y="1439121"/>
            <a:ext cx="4752528" cy="916360"/>
            <a:chOff x="611560" y="721732"/>
            <a:chExt cx="4752528" cy="916360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611560" y="1124744"/>
              <a:ext cx="4464496" cy="144016"/>
              <a:chOff x="611560" y="1124744"/>
              <a:chExt cx="4464496" cy="144016"/>
            </a:xfrm>
          </p:grpSpPr>
          <p:cxnSp>
            <p:nvCxnSpPr>
              <p:cNvPr id="4" name="Прямая со стрелкой 3"/>
              <p:cNvCxnSpPr/>
              <p:nvPr/>
            </p:nvCxnSpPr>
            <p:spPr>
              <a:xfrm>
                <a:off x="611560" y="1196752"/>
                <a:ext cx="446449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Прямая соединительная линия 6"/>
              <p:cNvCxnSpPr/>
              <p:nvPr/>
            </p:nvCxnSpPr>
            <p:spPr>
              <a:xfrm>
                <a:off x="1619672" y="1124744"/>
                <a:ext cx="0" cy="14401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3203848" y="1124744"/>
                <a:ext cx="0" cy="14401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4355976" y="1124744"/>
                <a:ext cx="0" cy="14401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1403648" y="1268760"/>
              <a:ext cx="3960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00339A"/>
                  </a:solidFill>
                </a:rPr>
                <a:t>-7                            5                   15</a:t>
              </a:r>
              <a:endParaRPr lang="ru-RU" dirty="0">
                <a:solidFill>
                  <a:srgbClr val="00339A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1525" y="721732"/>
              <a:ext cx="432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002060"/>
                  </a:solidFill>
                </a:rPr>
                <a:t>        </a:t>
              </a:r>
              <a:r>
                <a:rPr lang="en-US" dirty="0" smtClean="0">
                  <a:solidFill>
                    <a:srgbClr val="002060"/>
                  </a:solidFill>
                </a:rPr>
                <a:t>I                     II                       III                IV</a:t>
              </a:r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1520" y="54868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Дана числовая прямая, разделённая тремя точками на 4 отрезка. Определить какому промежутку принадлежит произвольная точка с координатой </a:t>
            </a:r>
            <a:r>
              <a:rPr lang="en-US" sz="2000" dirty="0" smtClean="0"/>
              <a:t>x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88" r="74263" b="50000"/>
          <a:stretch/>
        </p:blipFill>
        <p:spPr bwMode="auto">
          <a:xfrm>
            <a:off x="0" y="2766041"/>
            <a:ext cx="4173924" cy="409195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7" r="60263" b="68346"/>
          <a:stretch/>
        </p:blipFill>
        <p:spPr bwMode="auto">
          <a:xfrm>
            <a:off x="4373433" y="4653136"/>
            <a:ext cx="4591055" cy="186560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580728" y="2865331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столбец А заносим произвольные координаты точки, в ячейке В2 записываем формулу: </a:t>
            </a:r>
          </a:p>
          <a:p>
            <a:r>
              <a:rPr lang="pt-BR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=ЕСЛИ(A2&lt;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pt-BR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7;</a:t>
            </a:r>
            <a:r>
              <a:rPr lang="ru-RU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pt-BR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t-BR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";</a:t>
            </a:r>
            <a:r>
              <a:rPr lang="ru-RU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ЕСЛИ(A2&lt;5</a:t>
            </a:r>
            <a:r>
              <a:rPr lang="pt-BR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;"II";ЕСЛИ(A2&lt;15;"III";"IV")))</a:t>
            </a:r>
            <a:endParaRPr lang="ru-RU" dirty="0">
              <a:solidFill>
                <a:srgbClr val="0033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2395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32628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2AA0"/>
                </a:solidFill>
                <a:latin typeface="Comic Sans MS" panose="030F0702030302020204" pitchFamily="66" charset="0"/>
              </a:rPr>
              <a:t>Индивидуальная работа №3.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Вариант 4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761" y="84909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 доме проживают 10 жильцов. Подсчитать, сколько каждый из них должен платить за электроэнергию и определить суммарную плату для всех жильцов. Известно, что 1 кВт*ч электроэнергии стоит </a:t>
            </a:r>
            <a:r>
              <a:rPr lang="en-US" dirty="0" smtClean="0"/>
              <a:t>m</a:t>
            </a:r>
            <a:r>
              <a:rPr lang="ru-RU" dirty="0" smtClean="0"/>
              <a:t> рублей, а некоторые жильцы имеют 50% скидку при оплате.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339092" y="2420888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1. </a:t>
            </a:r>
            <a:r>
              <a:rPr lang="ru-RU" dirty="0" smtClean="0"/>
              <a:t>Записываем цену на электричество и придаём переменной </a:t>
            </a:r>
            <a:r>
              <a:rPr lang="en-US" dirty="0" smtClean="0"/>
              <a:t>m</a:t>
            </a:r>
            <a:r>
              <a:rPr lang="ru-RU" dirty="0" smtClean="0"/>
              <a:t> значение, например 12 рублей/кВт*час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4941168"/>
            <a:ext cx="5223264" cy="144016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7504" y="5301208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2. </a:t>
            </a:r>
            <a:r>
              <a:rPr lang="ru-RU" dirty="0" smtClean="0"/>
              <a:t>Создаём основные столбцы таблицы: жильцы, затраты, скидка, оплата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r="73704" b="70729"/>
          <a:stretch/>
        </p:blipFill>
        <p:spPr bwMode="auto">
          <a:xfrm>
            <a:off x="240437" y="2083699"/>
            <a:ext cx="3780443" cy="237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0543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73" r="89105" b="51579"/>
          <a:stretch/>
        </p:blipFill>
        <p:spPr bwMode="auto">
          <a:xfrm>
            <a:off x="147905" y="26288"/>
            <a:ext cx="2935773" cy="455484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4557" y="968534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3. </a:t>
            </a:r>
            <a:r>
              <a:rPr lang="ru-RU" sz="2000" dirty="0" smtClean="0"/>
              <a:t>Заполняем столбец А фамилиями жильцов (10 человек)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11" r="83974" b="51438"/>
          <a:stretch/>
        </p:blipFill>
        <p:spPr bwMode="auto">
          <a:xfrm>
            <a:off x="4932040" y="2276872"/>
            <a:ext cx="4042160" cy="454285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085184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B050"/>
                </a:solidFill>
              </a:rPr>
              <a:t>4. </a:t>
            </a:r>
            <a:r>
              <a:rPr lang="ru-RU" sz="2000" dirty="0" smtClean="0"/>
              <a:t>Придумываем и записываем в столбец В значения затраченной электроэнергии в кВт*час</a:t>
            </a:r>
            <a:endParaRPr lang="ru-RU" sz="2000" dirty="0"/>
          </a:p>
        </p:txBody>
      </p:sp>
      <p:pic>
        <p:nvPicPr>
          <p:cNvPr id="4101" name="Picture 5" descr="C:\Program Files (x86)\Microsoft Office\MEDIA\CAGCAT10\j0185604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6911" y="38770"/>
            <a:ext cx="1547664" cy="154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29729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7552075" cy="369602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75229" y="3933056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5. </a:t>
            </a:r>
            <a:r>
              <a:rPr lang="ru-RU" sz="2000" dirty="0" smtClean="0"/>
              <a:t>Выделяем столбец затраты (</a:t>
            </a:r>
            <a:r>
              <a:rPr lang="en-US" sz="2000" dirty="0" smtClean="0"/>
              <a:t>B3:B12</a:t>
            </a:r>
            <a:r>
              <a:rPr lang="ru-RU" sz="2000" dirty="0" smtClean="0"/>
              <a:t>) и через панель управления задаём формат числовой, с  1 десятичным знаком</a:t>
            </a:r>
            <a:endParaRPr lang="ru-RU" sz="2000" dirty="0"/>
          </a:p>
        </p:txBody>
      </p:sp>
      <p:pic>
        <p:nvPicPr>
          <p:cNvPr id="6147" name="Picture 3" descr="C:\Users\Ксения\AppData\Local\Microsoft\Windows\Temporary Internet Files\Content.IE5\LOXHDJTZ\Деньги-европы-1359009963_5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05137"/>
            <a:ext cx="3635896" cy="2252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29019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7" r="79158" b="51437"/>
          <a:stretch/>
        </p:blipFill>
        <p:spPr bwMode="auto">
          <a:xfrm>
            <a:off x="21878" y="7488"/>
            <a:ext cx="3902050" cy="406958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188640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</a:rPr>
              <a:t>6</a:t>
            </a:r>
            <a:r>
              <a:rPr lang="ru-RU" sz="2000" b="1" dirty="0" smtClean="0">
                <a:solidFill>
                  <a:srgbClr val="00B050"/>
                </a:solidFill>
              </a:rPr>
              <a:t>. </a:t>
            </a:r>
            <a:r>
              <a:rPr lang="ru-RU" sz="2000" dirty="0" smtClean="0"/>
              <a:t>Заполняем следующий столбец, в столбце С указываем имеется ли у каждого жильцы скидка 50% или нет</a:t>
            </a:r>
            <a:endParaRPr lang="ru-RU" sz="2000" dirty="0"/>
          </a:p>
        </p:txBody>
      </p:sp>
      <p:pic>
        <p:nvPicPr>
          <p:cNvPr id="5123" name="Picture 3" descr="C:\Users\Ксения\AppData\Local\Microsoft\Windows\Temporary Internet Files\Content.IE5\LOXHDJTZ\estrategias-marketing-promocional-300x22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9200" y="1340768"/>
            <a:ext cx="2502024" cy="1876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4221087"/>
            <a:ext cx="6237573" cy="163948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7725" y="6021288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7. </a:t>
            </a:r>
            <a:r>
              <a:rPr lang="ru-RU" dirty="0" smtClean="0"/>
              <a:t>Для автоматизации подсчётов вводим в ячейку </a:t>
            </a:r>
            <a:r>
              <a:rPr lang="en-US" dirty="0" smtClean="0"/>
              <a:t>D</a:t>
            </a:r>
            <a:r>
              <a:rPr lang="ru-RU" dirty="0"/>
              <a:t>3 формулу: </a:t>
            </a:r>
            <a:r>
              <a:rPr lang="ru-RU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=ЕСЛИ(C3="да"; (B3*$C$1)/2; B3*$C$1)</a:t>
            </a:r>
          </a:p>
        </p:txBody>
      </p:sp>
    </p:spTree>
    <p:extLst>
      <p:ext uri="{BB962C8B-B14F-4D97-AF65-F5344CB8AC3E}">
        <p14:creationId xmlns:p14="http://schemas.microsoft.com/office/powerpoint/2010/main" xmlns="" val="36925081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4624"/>
            <a:ext cx="8866784" cy="297069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9512" y="3140968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8. </a:t>
            </a:r>
            <a:r>
              <a:rPr lang="ru-RU" sz="2000" dirty="0" smtClean="0"/>
              <a:t>Протягиваем столбец </a:t>
            </a:r>
            <a:r>
              <a:rPr lang="en-US" sz="2000" dirty="0" smtClean="0"/>
              <a:t>D</a:t>
            </a:r>
            <a:r>
              <a:rPr lang="ru-RU" sz="2000" dirty="0" smtClean="0"/>
              <a:t> от </a:t>
            </a:r>
            <a:r>
              <a:rPr lang="en-US" sz="2000" dirty="0" smtClean="0"/>
              <a:t>D3 </a:t>
            </a:r>
            <a:r>
              <a:rPr lang="ru-RU" sz="2000" dirty="0" smtClean="0"/>
              <a:t>до </a:t>
            </a:r>
            <a:r>
              <a:rPr lang="en-US" sz="2000" dirty="0" smtClean="0"/>
              <a:t>D12</a:t>
            </a:r>
            <a:r>
              <a:rPr lang="ru-RU" sz="2000" dirty="0" smtClean="0"/>
              <a:t>, выделив его, и через панель управления          заполнить           вниз, заполняем столбец автоматически считающимися значениями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79" t="20350" r="60684" b="28702"/>
          <a:stretch/>
        </p:blipFill>
        <p:spPr bwMode="auto">
          <a:xfrm>
            <a:off x="6372200" y="3110396"/>
            <a:ext cx="2771800" cy="374038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9592" y="5013176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9. </a:t>
            </a:r>
            <a:r>
              <a:rPr lang="ru-RU" sz="2000" dirty="0" smtClean="0"/>
              <a:t>Щелчок правой кнопкой мыши по выделенному столбцу           в открывшемся меню выбрать </a:t>
            </a:r>
            <a:r>
              <a:rPr lang="ru-RU" sz="2000" i="1" dirty="0" smtClean="0"/>
              <a:t>«Формат ячеек»</a:t>
            </a:r>
            <a:endParaRPr lang="ru-RU" sz="2000" i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563888" y="5517232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3779912" y="3645024"/>
            <a:ext cx="2088232" cy="0"/>
            <a:chOff x="3779912" y="3645024"/>
            <a:chExt cx="2088232" cy="0"/>
          </a:xfrm>
        </p:grpSpPr>
        <p:cxnSp>
          <p:nvCxnSpPr>
            <p:cNvPr id="13" name="Прямая со стрелкой 12"/>
            <p:cNvCxnSpPr/>
            <p:nvPr/>
          </p:nvCxnSpPr>
          <p:spPr>
            <a:xfrm>
              <a:off x="3779912" y="3645024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>
              <a:off x="5436096" y="3645024"/>
              <a:ext cx="43204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743138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85" y="44624"/>
            <a:ext cx="5479255" cy="384081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40050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 smtClean="0">
                <a:solidFill>
                  <a:srgbClr val="00B050"/>
                </a:solidFill>
              </a:rPr>
              <a:t>10. </a:t>
            </a:r>
            <a:r>
              <a:rPr lang="ru-RU" dirty="0">
                <a:solidFill>
                  <a:prstClr val="black"/>
                </a:solidFill>
              </a:rPr>
              <a:t>В открывшемся окне «Формат ячеек»:</a:t>
            </a:r>
          </a:p>
          <a:p>
            <a:pPr lvl="0"/>
            <a:r>
              <a:rPr lang="ru-RU" dirty="0">
                <a:solidFill>
                  <a:srgbClr val="00339A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числовой формат - </a:t>
            </a:r>
            <a:r>
              <a:rPr lang="ru-RU" i="1" dirty="0">
                <a:solidFill>
                  <a:prstClr val="black"/>
                </a:solidFill>
              </a:rPr>
              <a:t>денежный,</a:t>
            </a:r>
          </a:p>
          <a:p>
            <a:pPr lvl="0"/>
            <a:r>
              <a:rPr lang="ru-RU" dirty="0">
                <a:solidFill>
                  <a:srgbClr val="00339A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число десятичных знаков: </a:t>
            </a:r>
            <a:r>
              <a:rPr lang="ru-RU" i="1" dirty="0">
                <a:solidFill>
                  <a:prstClr val="black"/>
                </a:solidFill>
              </a:rPr>
              <a:t>0,</a:t>
            </a:r>
          </a:p>
          <a:p>
            <a:pPr lvl="0"/>
            <a:r>
              <a:rPr lang="ru-RU" dirty="0">
                <a:solidFill>
                  <a:srgbClr val="00339A"/>
                </a:solidFill>
              </a:rPr>
              <a:t>*</a:t>
            </a:r>
            <a:r>
              <a:rPr lang="ru-RU" dirty="0">
                <a:solidFill>
                  <a:prstClr val="black"/>
                </a:solidFill>
              </a:rPr>
              <a:t>обозначение: </a:t>
            </a:r>
            <a:r>
              <a:rPr lang="ru-RU" i="1" dirty="0">
                <a:solidFill>
                  <a:prstClr val="black"/>
                </a:solidFill>
              </a:rPr>
              <a:t>р.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96" r="83263" b="48632"/>
          <a:stretch/>
        </p:blipFill>
        <p:spPr bwMode="auto">
          <a:xfrm>
            <a:off x="4914353" y="4005063"/>
            <a:ext cx="4193875" cy="180020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9886" y="5817460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11. </a:t>
            </a:r>
            <a:r>
              <a:rPr lang="ru-RU" dirty="0" smtClean="0"/>
              <a:t>Чтобы подсчитать общую оплату для всех жильцов пишем в столбце А слово </a:t>
            </a:r>
            <a:r>
              <a:rPr lang="ru-RU" i="1" dirty="0" smtClean="0"/>
              <a:t>«всего»</a:t>
            </a:r>
            <a:endParaRPr lang="ru-RU" i="1" dirty="0"/>
          </a:p>
        </p:txBody>
      </p:sp>
      <p:pic>
        <p:nvPicPr>
          <p:cNvPr id="9" name="Picture 5" descr="C:\Users\Ксения\AppData\Local\Microsoft\Windows\Temporary Internet Files\Content.IE5\2FBK94L7\fork-laptop-lamp-green-cap-900x672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377"/>
          <a:stretch/>
        </p:blipFill>
        <p:spPr bwMode="auto">
          <a:xfrm>
            <a:off x="5868144" y="116632"/>
            <a:ext cx="3145122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25563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47" t="12632" r="68500" b="46386"/>
          <a:stretch/>
        </p:blipFill>
        <p:spPr bwMode="auto">
          <a:xfrm>
            <a:off x="173253" y="44624"/>
            <a:ext cx="3445040" cy="396044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404664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12. </a:t>
            </a:r>
            <a:r>
              <a:rPr lang="ru-RU" dirty="0" smtClean="0"/>
              <a:t>Воспользовавшись функцией </a:t>
            </a:r>
            <a:r>
              <a:rPr lang="ru-RU" i="1" dirty="0" smtClean="0">
                <a:solidFill>
                  <a:srgbClr val="002060"/>
                </a:solidFill>
              </a:rPr>
              <a:t>Автосумма</a:t>
            </a:r>
            <a:r>
              <a:rPr lang="ru-RU" dirty="0" smtClean="0"/>
              <a:t> на напели управления, ставим формулу в ячейку </a:t>
            </a:r>
            <a:r>
              <a:rPr lang="en-US" dirty="0" smtClean="0"/>
              <a:t>D13</a:t>
            </a:r>
            <a:r>
              <a:rPr lang="ru-RU" dirty="0" smtClean="0"/>
              <a:t> и автоматически считается сумма по столбцу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71" r="71951" b="48491"/>
          <a:stretch/>
        </p:blipFill>
        <p:spPr bwMode="auto">
          <a:xfrm>
            <a:off x="3823516" y="3140969"/>
            <a:ext cx="5320485" cy="371703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253" y="4999485"/>
            <a:ext cx="3102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13. </a:t>
            </a:r>
            <a:r>
              <a:rPr lang="ru-RU" dirty="0" smtClean="0"/>
              <a:t>Конечный вид заполненной таблицы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375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745" y="-35631"/>
            <a:ext cx="852474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C02AA0"/>
                </a:solidFill>
              </a:rPr>
              <a:t>Блок ячеек </a:t>
            </a:r>
            <a:r>
              <a:rPr lang="ru-RU" dirty="0" smtClean="0"/>
              <a:t>– группа последовательных ячеек. Блок ячеек может состоять из одной ячейки, строки (или ее части), столбца (или его части), а также последовательности строк или столбцов (или их частей).</a:t>
            </a:r>
            <a:endParaRPr lang="en-US" dirty="0" smtClean="0"/>
          </a:p>
          <a:p>
            <a:pPr algn="just"/>
            <a:r>
              <a:rPr lang="ru-RU" b="1" i="1" dirty="0" smtClean="0">
                <a:solidFill>
                  <a:srgbClr val="C02AA0"/>
                </a:solidFill>
              </a:rPr>
              <a:t>Рабочее поле </a:t>
            </a:r>
            <a:r>
              <a:rPr lang="ru-RU" dirty="0" smtClean="0"/>
              <a:t>– пространство электронной таблицы, состоящее из ячеек, названий столбцов и строк.</a:t>
            </a:r>
          </a:p>
          <a:p>
            <a:pPr algn="just">
              <a:buClr>
                <a:srgbClr val="0070C0"/>
              </a:buClr>
            </a:pPr>
            <a:r>
              <a:rPr lang="ru-RU" b="1" i="1" dirty="0" smtClean="0">
                <a:solidFill>
                  <a:srgbClr val="C02AA0"/>
                </a:solidFill>
              </a:rPr>
              <a:t>Панель управления </a:t>
            </a:r>
            <a:r>
              <a:rPr lang="ru-RU" dirty="0" smtClean="0"/>
              <a:t>– часть экрана, дающая пользователю информацию об активной ячейке и её содержимом, меню и режиме работы.</a:t>
            </a:r>
          </a:p>
          <a:p>
            <a:pPr marL="285750" indent="-28575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Строка главного меню содержит имена меню основных режимов программы. Выбрав один из них, пользователь получает доступ к ниспадающему меню, содержащему перечень входящих в него команд. После выбора некоторых команд ниспадающего меню появляются дополнительные подменю.</a:t>
            </a:r>
          </a:p>
          <a:p>
            <a:pPr algn="just"/>
            <a:r>
              <a:rPr lang="ru-RU" sz="1700" dirty="0" smtClean="0"/>
              <a:t>Вспомогательная область управления включает:</a:t>
            </a:r>
          </a:p>
          <a:p>
            <a:pPr algn="just"/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1700" dirty="0" smtClean="0"/>
              <a:t> строку состояния;</a:t>
            </a:r>
          </a:p>
          <a:p>
            <a:pPr algn="just"/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700" dirty="0" smtClean="0"/>
              <a:t>панели инструментов;</a:t>
            </a:r>
          </a:p>
          <a:p>
            <a:pPr algn="just"/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1700" dirty="0" smtClean="0"/>
              <a:t> вертикальную и горизонтальную линейки прокрутки.</a:t>
            </a:r>
            <a:endParaRPr lang="ru-RU" sz="17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90420"/>
            <a:ext cx="4743815" cy="241467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32623" y="6505098"/>
            <a:ext cx="3952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Вид электронной таблицы на экране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728" y="4427274"/>
            <a:ext cx="2371384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74696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748" y="-10184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solidFill>
                  <a:srgbClr val="0070C0"/>
                </a:solidFill>
              </a:rPr>
              <a:t>Вариант 15</a:t>
            </a:r>
            <a:endParaRPr lang="ru-RU" sz="2000" u="sng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033" y="260648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При температуре воздуха зимой до -20С потребление угля на </a:t>
            </a:r>
            <a:r>
              <a:rPr lang="ru-RU" dirty="0"/>
              <a:t>тепловой </a:t>
            </a:r>
            <a:r>
              <a:rPr lang="ru-RU" dirty="0" smtClean="0"/>
              <a:t>станции </a:t>
            </a:r>
            <a:r>
              <a:rPr lang="ru-RU" dirty="0"/>
              <a:t>составляет 50 тонн в день. При температуре воздуха от -20◦ С до -30◦ С ежедневное потребление угля увеличивается на 5 тонн; если же температура воздуха ниже -30◦ С, то потребление угля увеличивается ещё на 7 тонн. Определить необходимое количество угля, потребляемого тепловой станцией при заданной температуре воздуха.</a:t>
            </a:r>
          </a:p>
          <a:p>
            <a:endParaRPr lang="ru-RU" dirty="0"/>
          </a:p>
        </p:txBody>
      </p:sp>
      <p:pic>
        <p:nvPicPr>
          <p:cNvPr id="10243" name="Picture 3" descr="C:\Program Files (x86)\Microsoft Office\MEDIA\CAGCAT10\j028536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83682"/>
            <a:ext cx="2088232" cy="25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603" b="42808"/>
          <a:stretch/>
        </p:blipFill>
        <p:spPr bwMode="auto">
          <a:xfrm>
            <a:off x="2699792" y="2091841"/>
            <a:ext cx="6088941" cy="46671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59823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3572" y="-692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2AA0"/>
                </a:solidFill>
                <a:latin typeface="Comic Sans MS" pitchFamily="66" charset="0"/>
              </a:rPr>
              <a:t>Построение  диаграмм</a:t>
            </a:r>
            <a:endParaRPr lang="ru-RU" sz="2400" dirty="0">
              <a:solidFill>
                <a:srgbClr val="C02AA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382" y="454745"/>
            <a:ext cx="864096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Практически во всех современных табличных процессорах имеются встроенные средства </a:t>
            </a:r>
            <a:r>
              <a:rPr lang="ru-RU" dirty="0" smtClean="0">
                <a:solidFill>
                  <a:srgbClr val="00339A"/>
                </a:solidFill>
              </a:rPr>
              <a:t>деловой графики</a:t>
            </a:r>
            <a:r>
              <a:rPr lang="ru-RU" dirty="0" smtClean="0"/>
              <a:t>. Для этого существует </a:t>
            </a:r>
            <a:r>
              <a:rPr lang="ru-RU" i="1" dirty="0" smtClean="0">
                <a:solidFill>
                  <a:srgbClr val="00339A"/>
                </a:solidFill>
              </a:rPr>
              <a:t>графический режим</a:t>
            </a:r>
            <a:r>
              <a:rPr lang="ru-RU" dirty="0" smtClean="0"/>
              <a:t> работы табличного процессора. В графическом режиме можно строить диаграммы различных типов, что придаёт наглядность числовым зависимостям.</a:t>
            </a:r>
          </a:p>
          <a:p>
            <a:pPr algn="just"/>
            <a:r>
              <a:rPr lang="ru-RU" i="1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Диаграмма</a:t>
            </a:r>
            <a:r>
              <a:rPr lang="ru-RU" i="1" dirty="0" smtClean="0"/>
              <a:t> </a:t>
            </a:r>
            <a:r>
              <a:rPr lang="ru-RU" i="1" dirty="0" smtClean="0">
                <a:solidFill>
                  <a:srgbClr val="002060"/>
                </a:solidFill>
              </a:rPr>
              <a:t>– это средство наглядного графического изображения информации, предназначенное для сравнения нескольких величин или нескольких значений одной величины, слежения за изменением их значений и т.п.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1400" dirty="0" smtClean="0"/>
              <a:t>При </a:t>
            </a:r>
            <a:r>
              <a:rPr lang="ru-RU" sz="1400" dirty="0"/>
              <a:t>графической обработке числовой информации с помощью графического процессора следует: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а</a:t>
            </a:r>
            <a:r>
              <a:rPr lang="ru-RU" sz="1400" dirty="0">
                <a:solidFill>
                  <a:srgbClr val="002060"/>
                </a:solidFill>
              </a:rPr>
              <a:t>) </a:t>
            </a:r>
            <a:r>
              <a:rPr lang="ru-RU" sz="1400" dirty="0"/>
              <a:t>выделить необходимый диапазон </a:t>
            </a:r>
            <a:r>
              <a:rPr lang="ru-RU" sz="1400" dirty="0" smtClean="0"/>
              <a:t>данных (блок </a:t>
            </a:r>
            <a:r>
              <a:rPr lang="ru-RU" sz="1400" dirty="0" err="1" smtClean="0"/>
              <a:t>клток</a:t>
            </a:r>
            <a:r>
              <a:rPr lang="ru-RU" sz="1400" dirty="0" smtClean="0"/>
              <a:t>), </a:t>
            </a:r>
            <a:r>
              <a:rPr lang="ru-RU" sz="1400" dirty="0"/>
              <a:t>по которым будет строиться диаграмма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б) </a:t>
            </a:r>
            <a:r>
              <a:rPr lang="ru-RU" sz="1400" dirty="0" smtClean="0"/>
              <a:t>определить последовательность выбора данных (по строкам или по столбцам) из выбранного блока клеток;</a:t>
            </a:r>
            <a:endParaRPr lang="ru-RU" sz="1400" dirty="0"/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в) </a:t>
            </a:r>
            <a:r>
              <a:rPr lang="ru-RU" sz="1400" dirty="0"/>
              <a:t>выбрать наиболее подходящий тип диаграммы.</a:t>
            </a:r>
            <a:endParaRPr lang="ru-RU" sz="1400" dirty="0" smtClean="0"/>
          </a:p>
          <a:p>
            <a:pPr algn="just"/>
            <a:endParaRPr lang="ru-RU" i="1" u="sng" dirty="0" smtClean="0">
              <a:solidFill>
                <a:srgbClr val="0070C0"/>
              </a:solidFill>
            </a:endParaRPr>
          </a:p>
          <a:p>
            <a:r>
              <a:rPr lang="ru-RU" i="1" dirty="0" smtClean="0">
                <a:solidFill>
                  <a:srgbClr val="0070C0"/>
                </a:solidFill>
              </a:rPr>
              <a:t>          </a:t>
            </a:r>
            <a:r>
              <a:rPr lang="ru-RU" i="1" u="sng" dirty="0" smtClean="0">
                <a:solidFill>
                  <a:srgbClr val="0070C0"/>
                </a:solidFill>
              </a:rPr>
              <a:t>Типы </a:t>
            </a:r>
            <a:r>
              <a:rPr lang="ru-RU" i="1" u="sng" dirty="0">
                <a:solidFill>
                  <a:srgbClr val="0070C0"/>
                </a:solidFill>
              </a:rPr>
              <a:t>диаграмм: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гистограмма </a:t>
            </a:r>
            <a:r>
              <a:rPr lang="ru-RU" dirty="0"/>
              <a:t>(столбчатая</a:t>
            </a:r>
            <a:r>
              <a:rPr lang="ru-RU" dirty="0" smtClean="0"/>
              <a:t>)</a:t>
            </a:r>
            <a:endParaRPr lang="ru-RU" dirty="0"/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/>
              <a:t>ц</a:t>
            </a:r>
            <a:r>
              <a:rPr lang="ru-RU" dirty="0" smtClean="0"/>
              <a:t>илиндрическая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/>
              <a:t>к</a:t>
            </a:r>
            <a:r>
              <a:rPr lang="ru-RU" dirty="0" smtClean="0"/>
              <a:t>оническая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/>
              <a:t>п</a:t>
            </a:r>
            <a:r>
              <a:rPr lang="ru-RU" dirty="0" smtClean="0"/>
              <a:t>ирамидальная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/>
              <a:t>г</a:t>
            </a:r>
            <a:r>
              <a:rPr lang="ru-RU" dirty="0" smtClean="0"/>
              <a:t>рафик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/>
              <a:t>т</a:t>
            </a:r>
            <a:r>
              <a:rPr lang="ru-RU" dirty="0" smtClean="0"/>
              <a:t>очечная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/>
              <a:t>к</a:t>
            </a:r>
            <a:r>
              <a:rPr lang="ru-RU" dirty="0" smtClean="0"/>
              <a:t>руговая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/>
              <a:t>к</a:t>
            </a:r>
            <a:r>
              <a:rPr lang="ru-RU" dirty="0" smtClean="0"/>
              <a:t>ольцевая</a:t>
            </a:r>
          </a:p>
          <a:p>
            <a:pPr marL="285750" indent="-285750" algn="just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линейчатая</a:t>
            </a:r>
            <a:endParaRPr lang="ru-RU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84691"/>
            <a:ext cx="5184304" cy="344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16" y="116632"/>
            <a:ext cx="59104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Круговая 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диаграмма </a:t>
            </a:r>
            <a:r>
              <a:rPr lang="ru-RU" dirty="0"/>
              <a:t>служит для сравнения нескольких величин в одной точке. Особенно полезна, если величины в сумме составляют нечто целое (100%). </a:t>
            </a:r>
            <a:r>
              <a:rPr lang="ru-RU" sz="1400" dirty="0"/>
              <a:t>Круговая диаграмма не всегда обеспечивает необходимую наглядность представления информации. Во-первых, на одном круге может оказаться слишком много секторов. Во-вторых, все сектора могут быть примерно одинакового размера. </a:t>
            </a:r>
            <a:endParaRPr lang="ru-RU" sz="1400" dirty="0" smtClean="0"/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endParaRPr lang="ru-RU" sz="1400" dirty="0"/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endParaRPr lang="ru-RU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Столбчатая 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диаграмма </a:t>
            </a:r>
            <a:r>
              <a:rPr lang="ru-RU" dirty="0"/>
              <a:t>служит для сравнения нескольких величин в нескольких точках. </a:t>
            </a:r>
            <a:r>
              <a:rPr lang="ru-RU" sz="1400" dirty="0"/>
              <a:t>Столбчатые </a:t>
            </a:r>
            <a:r>
              <a:rPr lang="ru-RU" sz="1400" dirty="0" smtClean="0"/>
              <a:t>диаграммы состоят </a:t>
            </a:r>
            <a:r>
              <a:rPr lang="ru-RU" sz="1400" dirty="0"/>
              <a:t>из столбиков. Высота столбиков определяется значениями сравниваемых величин. Каждый столбик привязан к некоторой опорной точке. </a:t>
            </a:r>
            <a:endParaRPr lang="ru-RU" sz="1400" dirty="0" smtClean="0"/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endParaRPr lang="ru-RU" sz="1400" dirty="0"/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Кольцевые диаграммы </a:t>
            </a:r>
            <a:r>
              <a:rPr lang="ru-RU" dirty="0"/>
              <a:t>используются для визуализации иерархических структур данных в виде кольцевых слоев. Слои могут быть как цельными, так и состоять из отдельных элементов-секторов.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0782" y="3933055"/>
            <a:ext cx="2893218" cy="166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669" y="0"/>
            <a:ext cx="2253919" cy="195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0782" y="2045921"/>
            <a:ext cx="2893218" cy="174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3124" y="5125473"/>
            <a:ext cx="2526060" cy="1732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01691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08" y="60090"/>
            <a:ext cx="513325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Линейная 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диаграмма </a:t>
            </a:r>
            <a:r>
              <a:rPr lang="ru-RU" dirty="0"/>
              <a:t>служит для того, чтобы проследить за изменением нескольких величин при переходе от одной точки к другой. </a:t>
            </a:r>
            <a:r>
              <a:rPr lang="ru-RU" sz="1400" dirty="0"/>
              <a:t>Построение линейной диаграммы аналогично построению столбчатой. Но вместо столбиков просто отмечается их высота (точками, черточками, </a:t>
            </a:r>
            <a:r>
              <a:rPr lang="ru-RU" sz="1400" dirty="0" smtClean="0"/>
              <a:t>крестиками) </a:t>
            </a:r>
            <a:r>
              <a:rPr lang="ru-RU" sz="1400" dirty="0"/>
              <a:t>и полученные отметки соединяются прямыми линиями (диаграмма — линейная). </a:t>
            </a:r>
            <a:endParaRPr lang="ru-RU" sz="1400" dirty="0" smtClean="0"/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endParaRPr lang="ru-RU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endParaRPr lang="ru-RU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Ярусная 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диаграмма </a:t>
            </a:r>
            <a:r>
              <a:rPr lang="ru-RU" dirty="0"/>
              <a:t>позволяет наглядно сравнить суммы нескольких величин в нескольких точках, и при этом показать вклад каждой величины в общую сумму</a:t>
            </a:r>
            <a:r>
              <a:rPr lang="ru-RU" dirty="0" smtClean="0"/>
              <a:t>.</a:t>
            </a:r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endParaRPr lang="ru-RU" dirty="0"/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endParaRPr lang="ru-RU" dirty="0"/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endParaRPr lang="ru-RU" dirty="0"/>
          </a:p>
          <a:p>
            <a:pPr marL="285750" indent="-285750" algn="just">
              <a:buClr>
                <a:srgbClr val="C02AA0"/>
              </a:buClr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Областная 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диаграмма </a:t>
            </a:r>
            <a:r>
              <a:rPr lang="ru-RU" dirty="0"/>
              <a:t>(диаграмма площадей) — гибрид ярусной диаграммы с линейной. Позволяет одновременно проследить изменение каждой из нескольких величин и изменение их суммы в нескольких точках.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1392" y="188640"/>
            <a:ext cx="377991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3101" y="2079991"/>
            <a:ext cx="3672061" cy="230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91" t="29001" r="12291" b="12222"/>
          <a:stretch/>
        </p:blipFill>
        <p:spPr bwMode="auto">
          <a:xfrm>
            <a:off x="5445666" y="4581128"/>
            <a:ext cx="3626945" cy="212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951079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56" r="84563" b="68333"/>
          <a:stretch/>
        </p:blipFill>
        <p:spPr bwMode="auto">
          <a:xfrm>
            <a:off x="539552" y="404664"/>
            <a:ext cx="2800941" cy="14401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u="sng" dirty="0" smtClean="0">
                <a:solidFill>
                  <a:srgbClr val="7030A0"/>
                </a:solidFill>
              </a:rPr>
              <a:t>Пример №1</a:t>
            </a:r>
            <a:endParaRPr lang="ru-RU" sz="1600" i="1" u="sng" dirty="0">
              <a:solidFill>
                <a:srgbClr val="7030A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12" t="40000" r="33063" b="26222"/>
          <a:stretch/>
        </p:blipFill>
        <p:spPr bwMode="auto">
          <a:xfrm>
            <a:off x="4228316" y="1246759"/>
            <a:ext cx="3855720" cy="23164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1920" y="5626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Незнайка торгует канцелярскими товарами: блокнотами, карандашами и тетрадями. Будем считать, что за день он продал 2 блокнота, 13 карандашей и 45 тетрадей.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371703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80" r="63584" b="72000"/>
          <a:stretch/>
        </p:blipFill>
        <p:spPr bwMode="auto">
          <a:xfrm>
            <a:off x="150146" y="5373216"/>
            <a:ext cx="4464496" cy="7920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25" t="38111" r="53438" b="28111"/>
          <a:stretch/>
        </p:blipFill>
        <p:spPr bwMode="auto">
          <a:xfrm>
            <a:off x="4809030" y="4293096"/>
            <a:ext cx="4243902" cy="25649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37890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>
                <a:solidFill>
                  <a:srgbClr val="7030A0"/>
                </a:solidFill>
              </a:rPr>
              <a:t>Пример №2</a:t>
            </a:r>
            <a:endParaRPr lang="ru-RU" i="1" u="sng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170536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Будем считать, что Незнайка торговал в течение недели и продавал следующее количество газет в день: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115893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836712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u="sng" dirty="0">
                <a:solidFill>
                  <a:srgbClr val="00339A"/>
                </a:solidFill>
              </a:rPr>
              <a:t>Вариант 1</a:t>
            </a:r>
          </a:p>
          <a:p>
            <a:pPr algn="just"/>
            <a:r>
              <a:rPr lang="ru-RU" dirty="0" smtClean="0"/>
              <a:t>Используя </a:t>
            </a:r>
            <a:r>
              <a:rPr lang="ru-RU" dirty="0"/>
              <a:t>набор данных «Затраты на </a:t>
            </a:r>
            <a:r>
              <a:rPr lang="ru-RU" dirty="0" smtClean="0"/>
              <a:t>посадку садов и ягодников», </a:t>
            </a:r>
            <a:r>
              <a:rPr lang="ru-RU" dirty="0"/>
              <a:t>построить круговую диаграмму, отражающую оплату труда при посадке ягодных культур — крыжовника, земляники, малины и черной смородины.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116632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Индивидуальная работа </a:t>
            </a:r>
            <a:r>
              <a:rPr lang="ru-RU" sz="2000" dirty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№4</a:t>
            </a:r>
          </a:p>
          <a:p>
            <a:pPr algn="ctr"/>
            <a:r>
              <a:rPr lang="ru-RU" dirty="0" smtClean="0">
                <a:solidFill>
                  <a:srgbClr val="C02AA0"/>
                </a:solidFill>
                <a:latin typeface="Comic Sans MS" panose="030F0702030302020204" pitchFamily="66" charset="0"/>
              </a:rPr>
              <a:t>Графическая </a:t>
            </a:r>
            <a:r>
              <a:rPr lang="ru-RU" dirty="0">
                <a:solidFill>
                  <a:srgbClr val="C02AA0"/>
                </a:solidFill>
                <a:latin typeface="Comic Sans MS" panose="030F0702030302020204" pitchFamily="66" charset="0"/>
              </a:rPr>
              <a:t>обработка данных</a:t>
            </a:r>
          </a:p>
        </p:txBody>
      </p:sp>
      <p:pic>
        <p:nvPicPr>
          <p:cNvPr id="1028" name="Picture 4" descr="C:\Users\Ксения\AppData\Local\Microsoft\Windows\Temporary Internet Files\Content.IE5\HJ5CEOJD\gmo-countries-statistics[1]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33" t="6200" r="19333" b="8626"/>
          <a:stretch/>
        </p:blipFill>
        <p:spPr bwMode="auto">
          <a:xfrm>
            <a:off x="6793592" y="93875"/>
            <a:ext cx="2053520" cy="1559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67" r="53687" b="64666"/>
          <a:stretch/>
        </p:blipFill>
        <p:spPr bwMode="auto">
          <a:xfrm>
            <a:off x="125784" y="2374030"/>
            <a:ext cx="6246416" cy="16310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2200" y="2701489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1. </a:t>
            </a:r>
            <a:r>
              <a:rPr lang="ru-RU" dirty="0" smtClean="0"/>
              <a:t>Вид таблицы со всеми внесёнными  в неё данными из приложения №2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5772" y="4884380"/>
            <a:ext cx="3212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2. </a:t>
            </a:r>
            <a:r>
              <a:rPr lang="ru-RU" dirty="0" smtClean="0"/>
              <a:t>Так как нужно построить диаграмму отражающую оплату труда, то выделяем все числовые значения в этом столбце (В2:В5)</a:t>
            </a:r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06" r="69937" b="65778"/>
          <a:stretch/>
        </p:blipFill>
        <p:spPr bwMode="auto">
          <a:xfrm>
            <a:off x="4382852" y="4366633"/>
            <a:ext cx="4266728" cy="24394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078439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167" b="72129"/>
          <a:stretch/>
        </p:blipFill>
        <p:spPr>
          <a:xfrm>
            <a:off x="90755" y="68660"/>
            <a:ext cx="5489357" cy="23866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000" b="69628"/>
          <a:stretch/>
        </p:blipFill>
        <p:spPr>
          <a:xfrm>
            <a:off x="3131840" y="4029514"/>
            <a:ext cx="5858976" cy="2680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97272" y="127258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3.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На ленте выбираем функцию «Вставка»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Далее на панели инструментов        «Диаграммы»     </a:t>
            </a:r>
            <a:r>
              <a:rPr lang="ru-RU" i="1" dirty="0" smtClean="0"/>
              <a:t>круговая</a:t>
            </a:r>
            <a:endParaRPr lang="ru-RU" i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7884368" y="141277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884368" y="1700808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967" y="4371568"/>
            <a:ext cx="2655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4. </a:t>
            </a:r>
            <a:r>
              <a:rPr lang="ru-RU" dirty="0" smtClean="0"/>
              <a:t>Щелчок левой кнопкой мыши           </a:t>
            </a:r>
          </a:p>
          <a:p>
            <a:pPr algn="ctr"/>
            <a:r>
              <a:rPr lang="ru-RU" dirty="0" smtClean="0"/>
              <a:t>в открывшемся меню выбрать тип круговой диаграммы из предложенных 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159732" y="484628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C:\Users\Ксения\AppData\Local\Microsoft\Windows\Temporary Internet Files\Content.IE5\LV11ZJ30\Ask-Me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3602"/>
            <a:ext cx="2240799" cy="1863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65390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9" r="59563" b="26556"/>
          <a:stretch/>
        </p:blipFill>
        <p:spPr bwMode="auto">
          <a:xfrm>
            <a:off x="35496" y="26660"/>
            <a:ext cx="3888432" cy="38163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50" t="41667" r="60875" b="23444"/>
          <a:stretch/>
        </p:blipFill>
        <p:spPr bwMode="auto">
          <a:xfrm>
            <a:off x="5076056" y="1426282"/>
            <a:ext cx="3531096" cy="31678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75" t="46222" r="35125" b="18507"/>
          <a:stretch/>
        </p:blipFill>
        <p:spPr bwMode="auto">
          <a:xfrm>
            <a:off x="44604" y="3983059"/>
            <a:ext cx="4392488" cy="22062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26660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5. </a:t>
            </a:r>
            <a:r>
              <a:rPr lang="ru-RU" dirty="0" smtClean="0"/>
              <a:t>На экране появляется круговая диаграмма. Она состоит из четырёх частей разных цветов, т.к. в столбце «оплата труда» было 4 числовых значения.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599524" y="4625012"/>
            <a:ext cx="3220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6. </a:t>
            </a:r>
            <a:r>
              <a:rPr lang="ru-RU" dirty="0" smtClean="0"/>
              <a:t>Щелчок правой кнопкой мыши по диаграмме       </a:t>
            </a:r>
          </a:p>
          <a:p>
            <a:r>
              <a:rPr lang="ru-RU" dirty="0" smtClean="0"/>
              <a:t>в открывшемся меню    «Выбрать данные»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7879176" y="5086173"/>
            <a:ext cx="360040" cy="278006"/>
            <a:chOff x="7977472" y="5419288"/>
            <a:chExt cx="360040" cy="278006"/>
          </a:xfrm>
        </p:grpSpPr>
        <p:cxnSp>
          <p:nvCxnSpPr>
            <p:cNvPr id="5" name="Прямая со стрелкой 4"/>
            <p:cNvCxnSpPr/>
            <p:nvPr/>
          </p:nvCxnSpPr>
          <p:spPr>
            <a:xfrm>
              <a:off x="7977472" y="5419288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>
              <a:off x="7977472" y="5697294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054956" y="5831651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7. </a:t>
            </a:r>
            <a:r>
              <a:rPr lang="ru-RU" dirty="0" smtClean="0"/>
              <a:t>Открывается окно «Выбор источника данных», в котором далее настраиваем диаграмму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06258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8750" b="75695"/>
          <a:stretch/>
        </p:blipFill>
        <p:spPr>
          <a:xfrm>
            <a:off x="24780" y="31244"/>
            <a:ext cx="4069219" cy="2173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412776"/>
            <a:ext cx="4285842" cy="26844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293096"/>
            <a:ext cx="5013038" cy="2529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55976" y="31244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8. </a:t>
            </a:r>
            <a:r>
              <a:rPr lang="ru-RU" sz="1600" dirty="0" smtClean="0"/>
              <a:t>В столбце «Подпись горизонтальной оси»        Изменить         в открывшемся окне «Подписи оси» выбираем диапазон подписи, т.е. столбец </a:t>
            </a:r>
            <a:r>
              <a:rPr lang="ru-RU" sz="1600" i="1" dirty="0" smtClean="0"/>
              <a:t>«Наименование» </a:t>
            </a:r>
            <a:r>
              <a:rPr lang="ru-RU" sz="1600" dirty="0" smtClean="0"/>
              <a:t>из таблицы (А2:А5)      </a:t>
            </a:r>
            <a:endParaRPr lang="ru-RU" sz="16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8388424" y="18864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364088" y="450424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3528" y="2636912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9. </a:t>
            </a:r>
            <a:r>
              <a:rPr lang="ru-RU" sz="1600" dirty="0" smtClean="0"/>
              <a:t>В столбце «Элементы легенды»      Изменить         в открывшемся окне «Изменение ряда» настраиваем имя ряда, т.е. выбираем саму ячейку с названием </a:t>
            </a:r>
            <a:r>
              <a:rPr lang="ru-RU" sz="1600" i="1" dirty="0" smtClean="0"/>
              <a:t>«Оплата труда» </a:t>
            </a:r>
            <a:r>
              <a:rPr lang="ru-RU" sz="1600" dirty="0" smtClean="0"/>
              <a:t>(ячейка В1)</a:t>
            </a:r>
            <a:endParaRPr lang="ru-RU" sz="16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3419872" y="282551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331640" y="306896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64088" y="501317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10. </a:t>
            </a:r>
            <a:r>
              <a:rPr lang="ru-RU" dirty="0" smtClean="0"/>
              <a:t>В открытом окне «Выбор источника данных» проверяем все изменения и настройки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16578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00" t="35666" r="59062" b="26668"/>
          <a:stretch/>
        </p:blipFill>
        <p:spPr bwMode="auto">
          <a:xfrm>
            <a:off x="107504" y="115174"/>
            <a:ext cx="4137660" cy="25831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33265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11. </a:t>
            </a:r>
            <a:r>
              <a:rPr lang="ru-RU" dirty="0" smtClean="0"/>
              <a:t>Получившаяся диаграмма после настройки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37" t="31445" r="57000" b="32444"/>
          <a:stretch/>
        </p:blipFill>
        <p:spPr bwMode="auto">
          <a:xfrm>
            <a:off x="4439012" y="2028292"/>
            <a:ext cx="4524360" cy="25842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3140968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12. </a:t>
            </a:r>
            <a:r>
              <a:rPr lang="ru-RU" sz="1600" dirty="0" smtClean="0"/>
              <a:t>Щелчок правой кнопкой мыши по названию диаграммы «Оплата труда»         в открывшемся меню настроить шрифт </a:t>
            </a:r>
            <a:r>
              <a:rPr lang="ru-RU" sz="1600" dirty="0" smtClean="0">
                <a:latin typeface="Comic Sans MS" panose="030F0702030302020204" pitchFamily="66" charset="0"/>
              </a:rPr>
              <a:t>(Со</a:t>
            </a:r>
            <a:r>
              <a:rPr lang="en-US" sz="1600" dirty="0" smtClean="0">
                <a:latin typeface="Comic Sans MS" panose="030F0702030302020204" pitchFamily="66" charset="0"/>
              </a:rPr>
              <a:t>mic Sans MS</a:t>
            </a:r>
            <a:r>
              <a:rPr lang="ru-RU" sz="1600" dirty="0" smtClean="0">
                <a:latin typeface="Comic Sans MS" panose="030F0702030302020204" pitchFamily="66" charset="0"/>
              </a:rPr>
              <a:t>)</a:t>
            </a:r>
            <a:r>
              <a:rPr lang="ru-RU" sz="1600" dirty="0" smtClean="0"/>
              <a:t> и цвет - </a:t>
            </a:r>
            <a:r>
              <a:rPr lang="ru-RU" sz="1600" dirty="0" smtClean="0">
                <a:solidFill>
                  <a:srgbClr val="0070C0"/>
                </a:solidFill>
              </a:rPr>
              <a:t>синий</a:t>
            </a:r>
            <a:endParaRPr lang="ru-RU" sz="1600" dirty="0">
              <a:solidFill>
                <a:srgbClr val="0070C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823762" y="3573016"/>
            <a:ext cx="31619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0" t="35334" r="58312" b="25111"/>
          <a:stretch/>
        </p:blipFill>
        <p:spPr bwMode="auto">
          <a:xfrm>
            <a:off x="83900" y="4551277"/>
            <a:ext cx="3768020" cy="23008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74976" y="4941168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13. </a:t>
            </a:r>
            <a:r>
              <a:rPr lang="ru-RU" dirty="0" smtClean="0"/>
              <a:t>После настройки заголовка диаграмма почти готова, но для удобства можно настроить отображение процентов на диаграмме или выбрать другие цвета для частей диаграммы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17116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61926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dirty="0" smtClean="0"/>
              <a:t>В </a:t>
            </a:r>
            <a:r>
              <a:rPr lang="ru-RU" b="1" i="1" dirty="0" smtClean="0">
                <a:solidFill>
                  <a:srgbClr val="C02AA0"/>
                </a:solidFill>
              </a:rPr>
              <a:t>строке состояния </a:t>
            </a:r>
            <a:r>
              <a:rPr lang="ru-RU" dirty="0" smtClean="0"/>
              <a:t>(статусной строке) пользователь найдет сведения о текущем режиме работы программы, имени файла текущей электронной таблицы, номере текущего окна. 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b="1" i="1" dirty="0" smtClean="0">
                <a:solidFill>
                  <a:srgbClr val="C02AA0"/>
                </a:solidFill>
              </a:rPr>
              <a:t>Панель инструментов </a:t>
            </a:r>
            <a:r>
              <a:rPr lang="ru-RU" dirty="0" smtClean="0"/>
              <a:t>(пиктографическое меню) содержит определенное количество кнопок, предназначенных для быстрой активизации выполнения определенных команд меню и функций программы. Чтобы вызвать на экран те области таблицы, которые на нем в настоящий момент не отображены, используются вертикальная и горизонтальная линейки прокрутки. Бегунки (движки) линеек прокрутки показывают относительную позицию активной ячейки в таблице и используются для быстрого перемещения по ней. 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b="1" i="1" dirty="0" smtClean="0">
                <a:solidFill>
                  <a:srgbClr val="C02AA0"/>
                </a:solidFill>
              </a:rPr>
              <a:t>Строка ввода </a:t>
            </a:r>
            <a:r>
              <a:rPr lang="ru-RU" dirty="0" smtClean="0"/>
              <a:t>отображает вводимые в ячейку данные. В ней пользователь может просматривать или редактировать содержимое текущей ячейки. Особенность строки ввода – возможность видеть содержащуюся в текущей ячейке формулу или функцию, а не ее результат.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b="1" i="1" dirty="0" smtClean="0">
                <a:solidFill>
                  <a:srgbClr val="C02AA0"/>
                </a:solidFill>
              </a:rPr>
              <a:t>Строка подсказки </a:t>
            </a:r>
            <a:r>
              <a:rPr lang="ru-RU" dirty="0" smtClean="0"/>
              <a:t>предназначена для выдачи сообщений пользователю относительно его возможных действий в данный момент.</a:t>
            </a:r>
            <a:endParaRPr lang="ru-RU" dirty="0"/>
          </a:p>
        </p:txBody>
      </p:sp>
      <p:pic>
        <p:nvPicPr>
          <p:cNvPr id="6147" name="Picture 3" descr="C:\Program Files (x86)\Microsoft Office\MEDIA\CAGCAT10\j029202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1587" y="4400622"/>
            <a:ext cx="2589114" cy="245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Ксения\AppData\Local\Microsoft\Windows\Temporary Internet Files\Content.IE5\LOXHDJTZ\excel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7040" y="11663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14684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2" t="35000" r="57187" b="22445"/>
          <a:stretch/>
        </p:blipFill>
        <p:spPr bwMode="auto">
          <a:xfrm>
            <a:off x="107504" y="24388"/>
            <a:ext cx="4602480" cy="29184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5220072" y="297805"/>
            <a:ext cx="3384376" cy="1200329"/>
            <a:chOff x="5220072" y="297805"/>
            <a:chExt cx="3384376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5220072" y="297805"/>
              <a:ext cx="33843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B050"/>
                  </a:solidFill>
                </a:rPr>
                <a:t>14. </a:t>
              </a:r>
              <a:r>
                <a:rPr lang="ru-RU" dirty="0" smtClean="0"/>
                <a:t>Щелчок правой кнопкой мыши по диаграмме      </a:t>
              </a:r>
            </a:p>
            <a:p>
              <a:r>
                <a:rPr lang="ru-RU" dirty="0" smtClean="0"/>
                <a:t>в открывшемся меню       «Формат ряда данных»</a:t>
              </a:r>
              <a:endParaRPr lang="ru-RU" dirty="0"/>
            </a:p>
          </p:txBody>
        </p:sp>
        <p:cxnSp>
          <p:nvCxnSpPr>
            <p:cNvPr id="5" name="Прямая со стрелкой 4"/>
            <p:cNvCxnSpPr/>
            <p:nvPr/>
          </p:nvCxnSpPr>
          <p:spPr>
            <a:xfrm>
              <a:off x="7564288" y="764704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>
              <a:off x="7564288" y="1052736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3077422"/>
            <a:ext cx="6565736" cy="37217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5" name="Группа 14"/>
          <p:cNvGrpSpPr/>
          <p:nvPr/>
        </p:nvGrpSpPr>
        <p:grpSpPr>
          <a:xfrm>
            <a:off x="107504" y="4221088"/>
            <a:ext cx="2301240" cy="2062103"/>
            <a:chOff x="107504" y="4221088"/>
            <a:chExt cx="2301240" cy="2062103"/>
          </a:xfrm>
        </p:grpSpPr>
        <p:sp>
          <p:nvSpPr>
            <p:cNvPr id="10" name="TextBox 9"/>
            <p:cNvSpPr txBox="1"/>
            <p:nvPr/>
          </p:nvSpPr>
          <p:spPr>
            <a:xfrm>
              <a:off x="107504" y="4221088"/>
              <a:ext cx="230124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0B050"/>
                  </a:solidFill>
                </a:rPr>
                <a:t>15. </a:t>
              </a:r>
              <a:r>
                <a:rPr lang="ru-RU" sz="1600" dirty="0" smtClean="0"/>
                <a:t>В открывшемся окне «Формат точки данных» из перечня выбрать «Заливка»          нажать на круговой диаграмме на 1 из четырёх частей и выбрать цвет и тип заливки для неё</a:t>
              </a:r>
              <a:endParaRPr lang="ru-RU" sz="1600" dirty="0"/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>
              <a:off x="1156108" y="5106828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1979712" y="4869160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7635590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13" t="1110" r="46499" b="73666"/>
          <a:stretch/>
        </p:blipFill>
        <p:spPr bwMode="auto">
          <a:xfrm>
            <a:off x="39651" y="188640"/>
            <a:ext cx="5171253" cy="20162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0904" y="188640"/>
            <a:ext cx="37444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16. </a:t>
            </a:r>
          </a:p>
          <a:p>
            <a:pPr marL="285750" indent="-285750" algn="ctr">
              <a:buClr>
                <a:srgbClr val="C02AA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Щёлкнув левой кнопкой мыши по диаграмме в ленте появляется функция «Работа с диаграммами»     </a:t>
            </a:r>
          </a:p>
          <a:p>
            <a:pPr marL="285750" indent="-285750" algn="ctr">
              <a:buClr>
                <a:srgbClr val="C02AA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переходим в «Конструктор»</a:t>
            </a:r>
          </a:p>
          <a:p>
            <a:pPr marL="285750" indent="-285750" algn="ctr">
              <a:buClr>
                <a:srgbClr val="C02AA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выбираем макет диаграммы (например макет 6, т.к. он будет выводить не только название и легенду диаграммы, но и отображать проценты её частей)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63" t="38000" r="59936" b="27666"/>
          <a:stretch/>
        </p:blipFill>
        <p:spPr bwMode="auto">
          <a:xfrm>
            <a:off x="3707904" y="3570357"/>
            <a:ext cx="5254232" cy="317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4221088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17. </a:t>
            </a:r>
            <a:r>
              <a:rPr lang="ru-RU" dirty="0" smtClean="0"/>
              <a:t>Получившаяся </a:t>
            </a:r>
            <a:r>
              <a:rPr lang="ru-RU" i="1" dirty="0" smtClean="0"/>
              <a:t>круговая диаграмма</a:t>
            </a:r>
            <a:r>
              <a:rPr lang="ru-RU" dirty="0" smtClean="0"/>
              <a:t>, наглядно изображающая затраты на оплату труда </a:t>
            </a:r>
            <a:r>
              <a:rPr lang="ru-RU" sz="1600" dirty="0" smtClean="0"/>
              <a:t>(19% средств на крыжовник, 37% на землянику, 27% на малину и 17% средств на смородину)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4345523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6192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u="sng" dirty="0">
                <a:solidFill>
                  <a:srgbClr val="00339A"/>
                </a:solidFill>
              </a:rPr>
              <a:t>Вариант 2</a:t>
            </a:r>
          </a:p>
          <a:p>
            <a:pPr algn="just"/>
            <a:r>
              <a:rPr lang="ru-RU" dirty="0" smtClean="0"/>
              <a:t>Используя </a:t>
            </a:r>
            <a:r>
              <a:rPr lang="ru-RU" dirty="0"/>
              <a:t>набор данных «Затраты на посадку» построить круговую диаграмму, отражающую затраты на посадочный материал ягодных культур — крыжовника, земляники, малины и черной смородины.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655108"/>
            <a:ext cx="5895975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25" t="42667" r="19062" b="26889"/>
          <a:stretch/>
        </p:blipFill>
        <p:spPr bwMode="auto">
          <a:xfrm>
            <a:off x="3009007" y="3789040"/>
            <a:ext cx="5976664" cy="29400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9704" y="1772816"/>
            <a:ext cx="26642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Данные необходимые для построения данной   диаграммы </a:t>
            </a:r>
            <a:r>
              <a:rPr lang="ru-RU" sz="1600" dirty="0" smtClean="0"/>
              <a:t>(все числовые значения столбца «Посадочный материал», т.е. </a:t>
            </a:r>
            <a:r>
              <a:rPr lang="en-US" sz="1600" dirty="0" smtClean="0"/>
              <a:t>F2:F5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4" name="Стрелка вправо 3"/>
          <p:cNvSpPr/>
          <p:nvPr/>
        </p:nvSpPr>
        <p:spPr>
          <a:xfrm rot="10800000">
            <a:off x="5975648" y="2444888"/>
            <a:ext cx="504056" cy="23093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724" y="4311370"/>
            <a:ext cx="295232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Получившаяся круговая диаграмма, наглядно изображающая затраты </a:t>
            </a:r>
            <a:r>
              <a:rPr lang="ru-RU" dirty="0" smtClean="0"/>
              <a:t>на посадочные материалы </a:t>
            </a:r>
            <a:r>
              <a:rPr lang="ru-RU" sz="1600" dirty="0" smtClean="0"/>
              <a:t>(</a:t>
            </a:r>
            <a:r>
              <a:rPr lang="ru-RU" sz="1600" dirty="0" smtClean="0">
                <a:solidFill>
                  <a:srgbClr val="0070C0"/>
                </a:solidFill>
              </a:rPr>
              <a:t>*</a:t>
            </a:r>
            <a:r>
              <a:rPr lang="ru-RU" sz="1600" dirty="0" smtClean="0"/>
              <a:t>13% - на крыжовник,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          *</a:t>
            </a:r>
            <a:r>
              <a:rPr lang="ru-RU" sz="1600" dirty="0" smtClean="0"/>
              <a:t>37% - на землянику,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          *</a:t>
            </a:r>
            <a:r>
              <a:rPr lang="ru-RU" sz="1600" dirty="0" smtClean="0"/>
              <a:t>26% - на малину,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          *</a:t>
            </a:r>
            <a:r>
              <a:rPr lang="ru-RU" sz="1600" dirty="0" smtClean="0"/>
              <a:t>24% - на смородину)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1981371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320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u="sng" dirty="0">
                <a:solidFill>
                  <a:srgbClr val="00339A"/>
                </a:solidFill>
              </a:rPr>
              <a:t>Вариант 3</a:t>
            </a:r>
          </a:p>
          <a:p>
            <a:pPr algn="just"/>
            <a:r>
              <a:rPr lang="ru-RU" dirty="0" smtClean="0"/>
              <a:t>Используя </a:t>
            </a:r>
            <a:r>
              <a:rPr lang="ru-RU" dirty="0"/>
              <a:t>набор данных "Производство основных видов </a:t>
            </a:r>
            <a:r>
              <a:rPr lang="ru-RU" dirty="0" smtClean="0"/>
              <a:t>продукции чёрной металлургии в Пермской области", </a:t>
            </a:r>
            <a:r>
              <a:rPr lang="ru-RU" dirty="0"/>
              <a:t>построить круговую диаграмму, отражающую количество выпущенной стали, кокса, проката и чугуна в 1992 году.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" t="17555" r="76687" b="57000"/>
          <a:stretch/>
        </p:blipFill>
        <p:spPr bwMode="auto">
          <a:xfrm>
            <a:off x="5076056" y="40835"/>
            <a:ext cx="3859128" cy="238412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41424" y="243879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Таблица, необходимая для построения диаграмм в 3, 4 и 5 вариантах</a:t>
            </a:r>
            <a:endParaRPr lang="ru-RU" sz="1400" i="1" dirty="0">
              <a:solidFill>
                <a:srgbClr val="00206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37" t="44111" r="64813" b="26000"/>
          <a:stretch/>
        </p:blipFill>
        <p:spPr bwMode="auto">
          <a:xfrm>
            <a:off x="251520" y="2984460"/>
            <a:ext cx="6285625" cy="3612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79684" y="3861048"/>
            <a:ext cx="2058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Для диаграммы использовались данные о всех металлах за 1992 год (т.е. строка таблицы В8:Е8)</a:t>
            </a:r>
            <a:endParaRPr lang="ru-RU" sz="1600" dirty="0"/>
          </a:p>
        </p:txBody>
      </p:sp>
      <p:sp>
        <p:nvSpPr>
          <p:cNvPr id="5" name="Стрелка вправо 4"/>
          <p:cNvSpPr/>
          <p:nvPr/>
        </p:nvSpPr>
        <p:spPr>
          <a:xfrm rot="10800000">
            <a:off x="6660232" y="4365104"/>
            <a:ext cx="504056" cy="28077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66918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196" y="116632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dirty="0">
                <a:solidFill>
                  <a:srgbClr val="00339A"/>
                </a:solidFill>
              </a:rPr>
              <a:t>Вариант 4</a:t>
            </a:r>
          </a:p>
          <a:p>
            <a:pPr algn="just"/>
            <a:r>
              <a:rPr lang="ru-RU" dirty="0" smtClean="0"/>
              <a:t>Используя </a:t>
            </a:r>
            <a:r>
              <a:rPr lang="ru-RU" dirty="0"/>
              <a:t>набор данных </a:t>
            </a:r>
            <a:r>
              <a:rPr lang="ru-RU" dirty="0" smtClean="0"/>
              <a:t>«Производство </a:t>
            </a:r>
            <a:r>
              <a:rPr lang="ru-RU" dirty="0"/>
              <a:t>основных видов </a:t>
            </a:r>
            <a:r>
              <a:rPr lang="ru-RU" dirty="0" smtClean="0"/>
              <a:t>продукции», построить </a:t>
            </a:r>
            <a:r>
              <a:rPr lang="ru-RU" dirty="0"/>
              <a:t>круговую диаграмму, отражающую количество выпущенного чугуна в 1913 г., 1970 г. и 1994 г.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25" t="43666" r="33875" b="26000"/>
          <a:stretch/>
        </p:blipFill>
        <p:spPr bwMode="auto">
          <a:xfrm>
            <a:off x="1331639" y="1484784"/>
            <a:ext cx="697607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47" y="609329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Для построения данной диаграммы  использовались данные из ячеек С2, С6, С9 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 rot="10800000">
            <a:off x="4283968" y="5624685"/>
            <a:ext cx="397356" cy="64807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89860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u="sng" dirty="0">
                <a:solidFill>
                  <a:srgbClr val="00339A"/>
                </a:solidFill>
              </a:rPr>
              <a:t>Вариант 5</a:t>
            </a:r>
          </a:p>
          <a:p>
            <a:pPr algn="just"/>
            <a:r>
              <a:rPr lang="ru-RU" dirty="0" smtClean="0"/>
              <a:t>Используя </a:t>
            </a:r>
            <a:r>
              <a:rPr lang="ru-RU" dirty="0"/>
              <a:t>набор данных "Производство основных видов продукции</a:t>
            </a:r>
            <a:r>
              <a:rPr lang="ru-RU" dirty="0" smtClean="0"/>
              <a:t>", </a:t>
            </a:r>
            <a:r>
              <a:rPr lang="ru-RU" dirty="0"/>
              <a:t>построить линейную диаграмму, отражающую изменение производства кокса, чугуна, стали и проката в разные годы.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750" t="43555" r="14375" b="26000"/>
          <a:stretch/>
        </p:blipFill>
        <p:spPr bwMode="auto">
          <a:xfrm>
            <a:off x="867530" y="1484784"/>
            <a:ext cx="753718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23832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312" y="116632"/>
            <a:ext cx="8404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u="sng" dirty="0">
                <a:solidFill>
                  <a:srgbClr val="00339A"/>
                </a:solidFill>
              </a:rPr>
              <a:t>Вариант 6</a:t>
            </a:r>
          </a:p>
          <a:p>
            <a:pPr algn="just"/>
            <a:r>
              <a:rPr lang="ru-RU" dirty="0" smtClean="0"/>
              <a:t>Используя </a:t>
            </a:r>
            <a:r>
              <a:rPr lang="ru-RU" dirty="0"/>
              <a:t>набор данных </a:t>
            </a:r>
            <a:r>
              <a:rPr lang="ru-RU" dirty="0" smtClean="0"/>
              <a:t>«Валовый </a:t>
            </a:r>
            <a:r>
              <a:rPr lang="ru-RU" dirty="0"/>
              <a:t>сбор и </a:t>
            </a:r>
            <a:r>
              <a:rPr lang="ru-RU" dirty="0" smtClean="0"/>
              <a:t>урожайность», построить </a:t>
            </a:r>
            <a:r>
              <a:rPr lang="ru-RU" dirty="0"/>
              <a:t>столбчатую диаграмму, отражающую изменение урожайности картофеля, зерновых и сахарной свеклы в разные годы.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87" t="38778" r="61562" b="29333"/>
          <a:stretch/>
        </p:blipFill>
        <p:spPr bwMode="auto">
          <a:xfrm>
            <a:off x="2253838" y="3068960"/>
            <a:ext cx="6890161" cy="377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45" r="38188" b="61556"/>
          <a:stretch/>
        </p:blipFill>
        <p:spPr bwMode="auto">
          <a:xfrm>
            <a:off x="827584" y="1352789"/>
            <a:ext cx="7536180" cy="14401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9548" y="2809252"/>
            <a:ext cx="2308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i="1" dirty="0">
                <a:solidFill>
                  <a:srgbClr val="002060"/>
                </a:solidFill>
              </a:rPr>
              <a:t>Таблица, необходимая для построения диаграмм в </a:t>
            </a:r>
            <a:r>
              <a:rPr lang="en-US" sz="1400" i="1" dirty="0" smtClean="0">
                <a:solidFill>
                  <a:srgbClr val="002060"/>
                </a:solidFill>
              </a:rPr>
              <a:t>6 </a:t>
            </a:r>
            <a:r>
              <a:rPr lang="ru-RU" sz="1400" i="1" dirty="0" smtClean="0">
                <a:solidFill>
                  <a:srgbClr val="002060"/>
                </a:solidFill>
              </a:rPr>
              <a:t>и 7 </a:t>
            </a:r>
            <a:r>
              <a:rPr lang="ru-RU" sz="1400" i="1" dirty="0">
                <a:solidFill>
                  <a:srgbClr val="002060"/>
                </a:solidFill>
              </a:rPr>
              <a:t>вариантах</a:t>
            </a:r>
          </a:p>
        </p:txBody>
      </p:sp>
    </p:spTree>
    <p:extLst>
      <p:ext uri="{BB962C8B-B14F-4D97-AF65-F5344CB8AC3E}">
        <p14:creationId xmlns:p14="http://schemas.microsoft.com/office/powerpoint/2010/main" xmlns="" val="38272959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u="sng" dirty="0">
                <a:solidFill>
                  <a:srgbClr val="00339A"/>
                </a:solidFill>
              </a:rPr>
              <a:t>Вариант 7</a:t>
            </a:r>
          </a:p>
          <a:p>
            <a:pPr algn="just"/>
            <a:r>
              <a:rPr lang="ru-RU" dirty="0" smtClean="0"/>
              <a:t>Используя </a:t>
            </a:r>
            <a:r>
              <a:rPr lang="ru-RU" dirty="0"/>
              <a:t>набор данных </a:t>
            </a:r>
            <a:r>
              <a:rPr lang="ru-RU" dirty="0" smtClean="0"/>
              <a:t>«Валовый </a:t>
            </a:r>
            <a:r>
              <a:rPr lang="ru-RU" dirty="0"/>
              <a:t>сбор и </a:t>
            </a:r>
            <a:r>
              <a:rPr lang="ru-RU" dirty="0" smtClean="0"/>
              <a:t>урожайность», построить </a:t>
            </a:r>
            <a:r>
              <a:rPr lang="ru-RU" dirty="0"/>
              <a:t>столбчатую диаграмму, отражающую изменение валового сбора картофеля, зерновых и овощей в разные годы.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25" t="39111" r="26625" b="28889"/>
          <a:stretch/>
        </p:blipFill>
        <p:spPr bwMode="auto">
          <a:xfrm>
            <a:off x="353532" y="1772816"/>
            <a:ext cx="825691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06195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u="sng" dirty="0">
                <a:solidFill>
                  <a:srgbClr val="00339A"/>
                </a:solidFill>
              </a:rPr>
              <a:t>Вариант 8</a:t>
            </a:r>
          </a:p>
          <a:p>
            <a:pPr algn="just"/>
            <a:r>
              <a:rPr lang="ru-RU" dirty="0" smtClean="0"/>
              <a:t>Используя </a:t>
            </a:r>
            <a:r>
              <a:rPr lang="ru-RU" dirty="0"/>
              <a:t>набор данных </a:t>
            </a:r>
            <a:r>
              <a:rPr lang="ru-RU" dirty="0" smtClean="0"/>
              <a:t>«Товарооборот </a:t>
            </a:r>
            <a:r>
              <a:rPr lang="ru-RU" dirty="0"/>
              <a:t>СССР с некоторыми </a:t>
            </a:r>
            <a:r>
              <a:rPr lang="ru-RU" dirty="0" smtClean="0"/>
              <a:t>странами», построить </a:t>
            </a:r>
            <a:r>
              <a:rPr lang="ru-RU" dirty="0"/>
              <a:t>линейную диаграмму, отражающую импорт из разных стран в 1989-1990 гг.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9" t="36111" r="63876" b="32334"/>
          <a:stretch/>
        </p:blipFill>
        <p:spPr bwMode="auto">
          <a:xfrm>
            <a:off x="2267744" y="2993717"/>
            <a:ext cx="6552728" cy="38291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66" r="47000" b="66557"/>
          <a:stretch/>
        </p:blipFill>
        <p:spPr bwMode="auto">
          <a:xfrm>
            <a:off x="251519" y="1065134"/>
            <a:ext cx="7344817" cy="12837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36921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i="1" dirty="0">
                <a:solidFill>
                  <a:srgbClr val="002060"/>
                </a:solidFill>
              </a:rPr>
              <a:t>Таблица, необходимая для построения диаграмм в </a:t>
            </a:r>
            <a:r>
              <a:rPr lang="ru-RU" sz="1400" i="1" dirty="0" smtClean="0">
                <a:solidFill>
                  <a:srgbClr val="002060"/>
                </a:solidFill>
              </a:rPr>
              <a:t>8</a:t>
            </a:r>
            <a:r>
              <a:rPr lang="en-US" sz="1400" i="1" dirty="0" smtClean="0">
                <a:solidFill>
                  <a:srgbClr val="002060"/>
                </a:solidFill>
              </a:rPr>
              <a:t> </a:t>
            </a:r>
            <a:r>
              <a:rPr lang="ru-RU" sz="1400" i="1" dirty="0">
                <a:solidFill>
                  <a:srgbClr val="002060"/>
                </a:solidFill>
              </a:rPr>
              <a:t>и </a:t>
            </a:r>
            <a:r>
              <a:rPr lang="ru-RU" sz="1400" i="1" dirty="0" smtClean="0">
                <a:solidFill>
                  <a:srgbClr val="002060"/>
                </a:solidFill>
              </a:rPr>
              <a:t>9 </a:t>
            </a:r>
            <a:r>
              <a:rPr lang="ru-RU" sz="1400" i="1" dirty="0">
                <a:solidFill>
                  <a:srgbClr val="002060"/>
                </a:solidFill>
              </a:rPr>
              <a:t>вариантах</a:t>
            </a:r>
          </a:p>
        </p:txBody>
      </p:sp>
    </p:spTree>
    <p:extLst>
      <p:ext uri="{BB962C8B-B14F-4D97-AF65-F5344CB8AC3E}">
        <p14:creationId xmlns:p14="http://schemas.microsoft.com/office/powerpoint/2010/main" xmlns="" val="39191336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58326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u="sng" dirty="0">
                <a:solidFill>
                  <a:srgbClr val="00339A"/>
                </a:solidFill>
              </a:rPr>
              <a:t>Вариант 9</a:t>
            </a:r>
          </a:p>
          <a:p>
            <a:pPr algn="just"/>
            <a:r>
              <a:rPr lang="ru-RU" dirty="0" smtClean="0"/>
              <a:t>Используя </a:t>
            </a:r>
            <a:r>
              <a:rPr lang="ru-RU" dirty="0"/>
              <a:t>набор данных </a:t>
            </a:r>
            <a:r>
              <a:rPr lang="ru-RU" dirty="0" smtClean="0"/>
              <a:t>«Товарооборот </a:t>
            </a:r>
            <a:r>
              <a:rPr lang="ru-RU" dirty="0"/>
              <a:t>СССР с некоторыми </a:t>
            </a:r>
            <a:r>
              <a:rPr lang="ru-RU" dirty="0" smtClean="0"/>
              <a:t>странами», построить </a:t>
            </a:r>
            <a:r>
              <a:rPr lang="ru-RU" dirty="0"/>
              <a:t>столбчатую диаграмму, отражающую импорт и экспорт из разных стран в 1990 году.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187" t="35555" r="25438" b="32444"/>
          <a:stretch/>
        </p:blipFill>
        <p:spPr bwMode="auto">
          <a:xfrm>
            <a:off x="755576" y="2204864"/>
            <a:ext cx="7713672" cy="44253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Ксения\AppData\Local\Microsoft\Windows\Temporary Internet Files\Content.IE5\LV11ZJ30\Invierte-tu-Dinero-en-lo-Que-De-Verdad-Importa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4865"/>
            <a:ext cx="2564506" cy="1962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3254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41" y="33487"/>
            <a:ext cx="66343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b="1" i="1" dirty="0" smtClean="0">
                <a:solidFill>
                  <a:srgbClr val="C02AA0"/>
                </a:solidFill>
              </a:rPr>
              <a:t>Текущая (активная) ячейка </a:t>
            </a:r>
            <a:r>
              <a:rPr lang="ru-RU" dirty="0" smtClean="0">
                <a:solidFill>
                  <a:srgbClr val="002060"/>
                </a:solidFill>
              </a:rPr>
              <a:t>– </a:t>
            </a:r>
            <a:r>
              <a:rPr lang="ru-RU" i="1" dirty="0" smtClean="0">
                <a:solidFill>
                  <a:srgbClr val="002060"/>
                </a:solidFill>
              </a:rPr>
              <a:t>ячейка электронной таблицы, в которой в данный момент находится курсор. </a:t>
            </a:r>
            <a:r>
              <a:rPr lang="ru-RU" dirty="0" smtClean="0"/>
              <a:t>Адрес и содержимое текущей ячейки выводятся в строке ввода электронной таблицы. Перемещение курсора как по строке ввода, так и по экрану осуществляется при помощи клавиш движения курсора.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450" y="1787813"/>
            <a:ext cx="720721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dirty="0"/>
              <a:t>Возможности экрана монитора не позволяют показать всю электронную таблицу. Можно рассматривать различные части электронной таблицы, перемещаясь по ней при помощи клавиш управления курсором</a:t>
            </a:r>
            <a:r>
              <a:rPr lang="ru-RU" dirty="0" smtClean="0"/>
              <a:t>. </a:t>
            </a:r>
            <a:r>
              <a:rPr lang="ru-RU" i="1" dirty="0" smtClean="0">
                <a:solidFill>
                  <a:srgbClr val="002060"/>
                </a:solidFill>
              </a:rPr>
              <a:t>Часть </a:t>
            </a:r>
            <a:r>
              <a:rPr lang="ru-RU" i="1" dirty="0">
                <a:solidFill>
                  <a:srgbClr val="002060"/>
                </a:solidFill>
              </a:rPr>
              <a:t>электронной таблицы, которая видна на экране монитора, называется </a:t>
            </a:r>
            <a:r>
              <a:rPr lang="ru-RU" b="1" i="1" dirty="0">
                <a:solidFill>
                  <a:srgbClr val="C02AA0"/>
                </a:solidFill>
              </a:rPr>
              <a:t>текущим (активным) </a:t>
            </a:r>
            <a:r>
              <a:rPr lang="ru-RU" b="1" i="1" dirty="0" smtClean="0">
                <a:solidFill>
                  <a:srgbClr val="C02AA0"/>
                </a:solidFill>
              </a:rPr>
              <a:t>экраном.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i="1" dirty="0" smtClean="0">
                <a:solidFill>
                  <a:srgbClr val="002060"/>
                </a:solidFill>
              </a:rPr>
              <a:t>Основные </a:t>
            </a:r>
            <a:r>
              <a:rPr lang="ru-RU" i="1" dirty="0">
                <a:solidFill>
                  <a:srgbClr val="002060"/>
                </a:solidFill>
              </a:rPr>
              <a:t>объекты обработки информации – </a:t>
            </a:r>
            <a:r>
              <a:rPr lang="ru-RU" b="1" i="1" dirty="0">
                <a:solidFill>
                  <a:srgbClr val="C02AA0"/>
                </a:solidFill>
              </a:rPr>
              <a:t>электронные таблицы </a:t>
            </a:r>
            <a:r>
              <a:rPr lang="ru-RU" dirty="0"/>
              <a:t>– размещаются табличным процессором в самостоятельных окнах, и открытие или закрытие этих таблиц </a:t>
            </a:r>
            <a:r>
              <a:rPr lang="ru-RU" dirty="0" smtClean="0"/>
              <a:t>есть открытие </a:t>
            </a:r>
            <a:r>
              <a:rPr lang="ru-RU" dirty="0"/>
              <a:t>или закрытие окон, в которых они размещены. Табличный процессор дает возможность открывать одновременно множество окон, организуя тем самым «многооконный режим» работы. </a:t>
            </a:r>
            <a:r>
              <a:rPr lang="ru-RU" i="1" dirty="0" smtClean="0"/>
              <a:t>Окна</a:t>
            </a:r>
            <a:r>
              <a:rPr lang="ru-RU" i="1" dirty="0"/>
              <a:t>, видимые в настоящий момент на экране, называются </a:t>
            </a:r>
            <a:r>
              <a:rPr lang="ru-RU" i="1" dirty="0">
                <a:solidFill>
                  <a:srgbClr val="0070C0"/>
                </a:solidFill>
              </a:rPr>
              <a:t>текущими (активными</a:t>
            </a:r>
            <a:r>
              <a:rPr lang="ru-RU" i="1" dirty="0" smtClean="0">
                <a:solidFill>
                  <a:srgbClr val="0070C0"/>
                </a:solidFill>
              </a:rPr>
              <a:t>).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b="1" i="1" dirty="0">
                <a:solidFill>
                  <a:srgbClr val="C02AA0"/>
                </a:solidFill>
              </a:rPr>
              <a:t>Рабочая книга</a:t>
            </a:r>
            <a:r>
              <a:rPr lang="ru-RU" dirty="0"/>
              <a:t> представляет собой документ, содержащий несколько листов, а которые могут входить таблицы, диаграммы или макросы. </a:t>
            </a:r>
            <a:r>
              <a:rPr lang="ru-RU" dirty="0" smtClean="0"/>
              <a:t>Все </a:t>
            </a:r>
            <a:r>
              <a:rPr lang="ru-RU" dirty="0"/>
              <a:t>листы рабочей книги сохраняются в одном файле.</a:t>
            </a:r>
          </a:p>
        </p:txBody>
      </p:sp>
      <p:pic>
        <p:nvPicPr>
          <p:cNvPr id="2056" name="Picture 8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69859"/>
            <a:ext cx="1972034" cy="323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51901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5192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u="sng" dirty="0">
                <a:solidFill>
                  <a:srgbClr val="00339A"/>
                </a:solidFill>
              </a:rPr>
              <a:t>Вариант 10</a:t>
            </a:r>
          </a:p>
          <a:p>
            <a:pPr algn="just"/>
            <a:r>
              <a:rPr lang="ru-RU" dirty="0" smtClean="0"/>
              <a:t>Используя </a:t>
            </a:r>
            <a:r>
              <a:rPr lang="ru-RU" dirty="0"/>
              <a:t>набор данных </a:t>
            </a:r>
            <a:r>
              <a:rPr lang="ru-RU" dirty="0" smtClean="0"/>
              <a:t>«Крупнейшие </a:t>
            </a:r>
            <a:r>
              <a:rPr lang="ru-RU" dirty="0"/>
              <a:t>промышленные </a:t>
            </a:r>
            <a:r>
              <a:rPr lang="ru-RU" dirty="0" smtClean="0"/>
              <a:t>корпорации», построить </a:t>
            </a:r>
            <a:r>
              <a:rPr lang="ru-RU" dirty="0"/>
              <a:t>столбчатую диаграмму, отражающую оборот первых 5-ти крупнейших компаний.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5" t="42445" r="63187" b="25444"/>
          <a:stretch/>
        </p:blipFill>
        <p:spPr bwMode="auto">
          <a:xfrm>
            <a:off x="1475656" y="3212976"/>
            <a:ext cx="6214108" cy="35703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72" r="59750" b="60000"/>
          <a:stretch/>
        </p:blipFill>
        <p:spPr bwMode="auto">
          <a:xfrm>
            <a:off x="107504" y="996360"/>
            <a:ext cx="5976664" cy="18148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75648" y="1268760"/>
            <a:ext cx="3168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i="1" dirty="0">
                <a:solidFill>
                  <a:srgbClr val="002060"/>
                </a:solidFill>
              </a:rPr>
              <a:t>Таблица, необходимая для построения </a:t>
            </a:r>
            <a:r>
              <a:rPr lang="ru-RU" sz="1400" i="1" dirty="0" smtClean="0">
                <a:solidFill>
                  <a:srgbClr val="002060"/>
                </a:solidFill>
              </a:rPr>
              <a:t>диаграммы в 10 варианте</a:t>
            </a:r>
            <a:endParaRPr lang="ru-RU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73900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4892" y="116632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2AA0"/>
                </a:solidFill>
                <a:latin typeface="Comic Sans MS" panose="030F0702030302020204" pitchFamily="66" charset="0"/>
              </a:rPr>
              <a:t>Задания для работы с базой </a:t>
            </a:r>
            <a:r>
              <a:rPr lang="en-US" sz="2000" dirty="0" smtClean="0">
                <a:solidFill>
                  <a:srgbClr val="C02AA0"/>
                </a:solidFill>
                <a:latin typeface="Comic Sans MS" panose="030F0702030302020204" pitchFamily="66" charset="0"/>
              </a:rPr>
              <a:t>Excel </a:t>
            </a:r>
            <a:r>
              <a:rPr lang="ru-RU" sz="2000" dirty="0" smtClean="0">
                <a:solidFill>
                  <a:srgbClr val="C02AA0"/>
                </a:solidFill>
                <a:latin typeface="Comic Sans MS" panose="030F0702030302020204" pitchFamily="66" charset="0"/>
              </a:rPr>
              <a:t>в ОГЭ</a:t>
            </a:r>
            <a:endParaRPr lang="ru-RU" sz="2000" dirty="0">
              <a:solidFill>
                <a:srgbClr val="C02A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804" y="543069"/>
            <a:ext cx="7560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1. </a:t>
            </a:r>
            <a:r>
              <a:rPr lang="ru-RU" dirty="0" smtClean="0"/>
              <a:t>Найти среднюю сумму баллов для Центрального района и посчитать количество учеников Центрального района у которых средний балл выше, чем средний балл по всей таблице.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2. </a:t>
            </a:r>
            <a:r>
              <a:rPr lang="ru-RU" dirty="0" smtClean="0"/>
              <a:t>Найти средний балл по математике и средний балл по физике для каждого района, занести их в отдельную таблицу и построить диаграмму.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3. </a:t>
            </a:r>
            <a:r>
              <a:rPr lang="ru-RU" dirty="0" smtClean="0"/>
              <a:t>Найти максимальный средний балл по каждому району.</a:t>
            </a:r>
          </a:p>
          <a:p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53" t="2959" r="66845" b="8754"/>
          <a:stretch/>
        </p:blipFill>
        <p:spPr bwMode="auto">
          <a:xfrm>
            <a:off x="52078" y="2420888"/>
            <a:ext cx="2945452" cy="43641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4126459"/>
            <a:ext cx="5292080" cy="2651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0" name="Группа 19"/>
          <p:cNvGrpSpPr/>
          <p:nvPr/>
        </p:nvGrpSpPr>
        <p:grpSpPr>
          <a:xfrm>
            <a:off x="3239852" y="2259622"/>
            <a:ext cx="5544616" cy="1723549"/>
            <a:chOff x="3059832" y="2259622"/>
            <a:chExt cx="5544616" cy="1723549"/>
          </a:xfrm>
        </p:grpSpPr>
        <p:sp>
          <p:nvSpPr>
            <p:cNvPr id="4" name="TextBox 3"/>
            <p:cNvSpPr txBox="1"/>
            <p:nvPr/>
          </p:nvSpPr>
          <p:spPr>
            <a:xfrm>
              <a:off x="3059832" y="2259622"/>
              <a:ext cx="5544616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7030A0"/>
                </a:buClr>
              </a:pPr>
              <a:r>
                <a:rPr lang="ru-RU" sz="1600" dirty="0" smtClean="0">
                  <a:solidFill>
                    <a:srgbClr val="00B050"/>
                  </a:solidFill>
                </a:rPr>
                <a:t>1. </a:t>
              </a:r>
            </a:p>
            <a:p>
              <a:pPr marL="285750" indent="-285750" algn="just">
                <a:buClr>
                  <a:srgbClr val="7030A0"/>
                </a:buClr>
                <a:buFont typeface="Arial" panose="020B0604020202020204" pitchFamily="34" charset="0"/>
                <a:buChar char="•"/>
              </a:pPr>
              <a:r>
                <a:rPr lang="ru-RU" sz="1500" dirty="0" smtClean="0"/>
                <a:t>Разархивировать архив с заданиями, открыть файл нужной версии</a:t>
              </a:r>
            </a:p>
            <a:p>
              <a:pPr marL="285750" indent="-285750" algn="just">
                <a:buClr>
                  <a:srgbClr val="7030A0"/>
                </a:buClr>
                <a:buFont typeface="Arial" panose="020B0604020202020204" pitchFamily="34" charset="0"/>
                <a:buChar char="•"/>
              </a:pPr>
              <a:r>
                <a:rPr lang="ru-RU" sz="1500" dirty="0" smtClean="0"/>
                <a:t>Так как в первом задании необходимо работать с учениками из Центрального района, то сначала делаем </a:t>
              </a:r>
              <a:r>
                <a:rPr lang="ru-RU" sz="1500" b="1" i="1" dirty="0" smtClean="0">
                  <a:solidFill>
                    <a:srgbClr val="002060"/>
                  </a:solidFill>
                </a:rPr>
                <a:t>сортировку</a:t>
              </a:r>
              <a:r>
                <a:rPr lang="ru-RU" sz="1500" i="1" dirty="0" smtClean="0">
                  <a:solidFill>
                    <a:srgbClr val="002060"/>
                  </a:solidFill>
                </a:rPr>
                <a:t> по району </a:t>
              </a:r>
              <a:r>
                <a:rPr lang="ru-RU" sz="1500" dirty="0" smtClean="0"/>
                <a:t>(лента      </a:t>
              </a:r>
              <a:r>
                <a:rPr lang="ru-RU" sz="1500" i="1" dirty="0" smtClean="0"/>
                <a:t>данные</a:t>
              </a:r>
              <a:r>
                <a:rPr lang="ru-RU" sz="1500" dirty="0" smtClean="0"/>
                <a:t>      сортировка      сортировать по – </a:t>
              </a:r>
              <a:r>
                <a:rPr lang="ru-RU" sz="1500" i="1" dirty="0" smtClean="0"/>
                <a:t>район</a:t>
              </a:r>
              <a:r>
                <a:rPr lang="ru-RU" sz="1500" dirty="0" smtClean="0"/>
                <a:t>        добавить уровень       затем по – </a:t>
              </a:r>
              <a:r>
                <a:rPr lang="ru-RU" sz="1500" i="1" dirty="0" smtClean="0"/>
                <a:t>ученик</a:t>
              </a:r>
              <a:r>
                <a:rPr lang="ru-RU" sz="1500" dirty="0" smtClean="0"/>
                <a:t>)</a:t>
              </a:r>
              <a:endParaRPr lang="ru-RU" sz="1500" dirty="0"/>
            </a:p>
          </p:txBody>
        </p:sp>
        <p:cxnSp>
          <p:nvCxnSpPr>
            <p:cNvPr id="9" name="Прямая со стрелкой 8"/>
            <p:cNvCxnSpPr/>
            <p:nvPr/>
          </p:nvCxnSpPr>
          <p:spPr>
            <a:xfrm>
              <a:off x="4626074" y="3573016"/>
              <a:ext cx="2408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>
              <a:off x="5580112" y="3573016"/>
              <a:ext cx="25202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>
              <a:off x="6804248" y="3573016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>
              <a:off x="3995936" y="3806180"/>
              <a:ext cx="2160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>
              <a:off x="5766400" y="3806180"/>
              <a:ext cx="24576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2827977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00677"/>
            <a:ext cx="2952328" cy="66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72171"/>
            <a:ext cx="3302848" cy="343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820" y="1412776"/>
            <a:ext cx="363867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C02AA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Затем </a:t>
            </a:r>
            <a:r>
              <a:rPr lang="ru-RU" dirty="0"/>
              <a:t>копируем все 4 столбца (имя, район, математика и физика) в области А904:D1001 и переносим их в другую </a:t>
            </a:r>
            <a:r>
              <a:rPr lang="ru-RU" dirty="0" smtClean="0"/>
              <a:t>таблицу, т.е. на новый лист</a:t>
            </a:r>
            <a:endParaRPr lang="ru-RU" dirty="0"/>
          </a:p>
        </p:txBody>
      </p:sp>
      <p:pic>
        <p:nvPicPr>
          <p:cNvPr id="2053" name="Picture 5" descr="C:\Users\Ксения\AppData\Local\Microsoft\Windows\Temporary Internet Files\Content.IE5\LV11ZJ30\math_properties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8442" y="4581128"/>
            <a:ext cx="4227545" cy="227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00833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443553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3501008"/>
            <a:ext cx="45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9" name="Picture 11" descr="C:\Users\Ксения\AppData\Local\Microsoft\Windows\Temporary Internet Files\Content.IE5\LOXHDJTZ\7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100" y="4869160"/>
            <a:ext cx="1591579" cy="1916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23253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00" r="61500" b="63444"/>
          <a:stretch/>
        </p:blipFill>
        <p:spPr bwMode="auto">
          <a:xfrm>
            <a:off x="35496" y="116632"/>
            <a:ext cx="4693920" cy="23012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260648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2. </a:t>
            </a:r>
            <a:r>
              <a:rPr lang="ru-RU" dirty="0" smtClean="0"/>
              <a:t>Озаглавить все скопированные столбцы, чтобы было легче ориентироваться в новой таблице, и создаём новый столбец </a:t>
            </a:r>
            <a:r>
              <a:rPr lang="en-US" dirty="0" smtClean="0"/>
              <a:t>E</a:t>
            </a:r>
            <a:r>
              <a:rPr lang="ru-RU" dirty="0" smtClean="0"/>
              <a:t> </a:t>
            </a:r>
            <a:r>
              <a:rPr lang="ru-RU" i="1" dirty="0" smtClean="0"/>
              <a:t>«Сумма баллов», </a:t>
            </a:r>
            <a:r>
              <a:rPr lang="ru-RU" dirty="0" smtClean="0"/>
              <a:t>куда заносим формулу </a:t>
            </a:r>
            <a:r>
              <a:rPr lang="ru-RU" b="1" dirty="0" smtClean="0">
                <a:solidFill>
                  <a:srgbClr val="002060"/>
                </a:solidFill>
              </a:rPr>
              <a:t>=С2+</a:t>
            </a:r>
            <a:r>
              <a:rPr lang="en-US" b="1" dirty="0" smtClean="0">
                <a:solidFill>
                  <a:srgbClr val="002060"/>
                </a:solidFill>
              </a:rPr>
              <a:t>D</a:t>
            </a:r>
            <a:r>
              <a:rPr lang="ru-RU" b="1" dirty="0" smtClean="0">
                <a:solidFill>
                  <a:srgbClr val="002060"/>
                </a:solidFill>
              </a:rPr>
              <a:t>2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75" t="6111" r="10250" b="48334"/>
          <a:stretch/>
        </p:blipFill>
        <p:spPr bwMode="auto">
          <a:xfrm>
            <a:off x="3428256" y="2516242"/>
            <a:ext cx="5557274" cy="21617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251520" y="2857787"/>
            <a:ext cx="2520280" cy="1200329"/>
            <a:chOff x="251520" y="2996952"/>
            <a:chExt cx="2520280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251520" y="2996952"/>
              <a:ext cx="25202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00B050"/>
                  </a:solidFill>
                </a:rPr>
                <a:t>3. </a:t>
              </a:r>
              <a:r>
                <a:rPr lang="ru-RU" dirty="0" smtClean="0"/>
                <a:t>Выделить весь столбец Е           панель инструментов «Заполнить»         вниз</a:t>
              </a:r>
              <a:endParaRPr lang="ru-RU" dirty="0"/>
            </a:p>
          </p:txBody>
        </p:sp>
        <p:cxnSp>
          <p:nvCxnSpPr>
            <p:cNvPr id="5" name="Прямая со стрелкой 4"/>
            <p:cNvCxnSpPr/>
            <p:nvPr/>
          </p:nvCxnSpPr>
          <p:spPr>
            <a:xfrm>
              <a:off x="1402356" y="3457952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>
              <a:off x="1769978" y="3717032"/>
              <a:ext cx="3613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>
              <a:off x="1653132" y="4005064"/>
              <a:ext cx="3682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12" r="65875" b="39889"/>
          <a:stretch/>
        </p:blipFill>
        <p:spPr bwMode="auto">
          <a:xfrm>
            <a:off x="22116" y="4293096"/>
            <a:ext cx="3364094" cy="24953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51920" y="5229200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4. </a:t>
            </a:r>
            <a:r>
              <a:rPr lang="ru-RU" dirty="0" smtClean="0"/>
              <a:t>Когда столбец Е заполнен значениями суммы баллов за физику и математику, то пишем после всех фамилий в столбце А </a:t>
            </a:r>
            <a:r>
              <a:rPr lang="ru-RU" i="1" dirty="0" smtClean="0"/>
              <a:t>«Средняя сумма баллов»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9801815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6" r="13750" b="39445"/>
          <a:stretch/>
        </p:blipFill>
        <p:spPr bwMode="auto">
          <a:xfrm>
            <a:off x="105976" y="0"/>
            <a:ext cx="5791624" cy="22768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6046596" y="122773"/>
            <a:ext cx="2880320" cy="2031325"/>
            <a:chOff x="5940152" y="116632"/>
            <a:chExt cx="2880320" cy="2031325"/>
          </a:xfrm>
        </p:grpSpPr>
        <p:sp>
          <p:nvSpPr>
            <p:cNvPr id="2" name="TextBox 1"/>
            <p:cNvSpPr txBox="1"/>
            <p:nvPr/>
          </p:nvSpPr>
          <p:spPr>
            <a:xfrm>
              <a:off x="5940152" y="116632"/>
              <a:ext cx="288032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00B050"/>
                  </a:solidFill>
                </a:rPr>
                <a:t>5. </a:t>
              </a:r>
              <a:r>
                <a:rPr lang="ru-RU" dirty="0" smtClean="0"/>
                <a:t>Поставив курсор в ячейку Е100 занесём в неё формулу для расчёта среднего значения, для этого          панель инструментов        «</a:t>
              </a:r>
              <a:r>
                <a:rPr lang="ru-RU" dirty="0" err="1" smtClean="0"/>
                <a:t>Автосумма</a:t>
              </a:r>
              <a:r>
                <a:rPr lang="ru-RU" dirty="0" smtClean="0"/>
                <a:t>»         среднее</a:t>
              </a:r>
              <a:endParaRPr lang="ru-RU" dirty="0"/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6588224" y="1412776"/>
              <a:ext cx="43204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>
              <a:off x="7486756" y="1700808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>
              <a:off x="7380312" y="1916832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000" r="59875" b="10444"/>
          <a:stretch/>
        </p:blipFill>
        <p:spPr bwMode="auto">
          <a:xfrm>
            <a:off x="3999420" y="2420888"/>
            <a:ext cx="4892040" cy="2095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1520" y="306896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6. </a:t>
            </a:r>
            <a:r>
              <a:rPr lang="ru-RU" dirty="0" smtClean="0"/>
              <a:t>Тогда в ячейке появляется формула     </a:t>
            </a:r>
            <a:r>
              <a:rPr lang="ru-RU" b="1" dirty="0" smtClean="0">
                <a:solidFill>
                  <a:srgbClr val="002060"/>
                </a:solidFill>
              </a:rPr>
              <a:t>=СРЗНАЧ (Е2:Е99)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334" r="62879" b="13222"/>
          <a:stretch/>
        </p:blipFill>
        <p:spPr bwMode="auto">
          <a:xfrm>
            <a:off x="105976" y="5221784"/>
            <a:ext cx="5367020" cy="9307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897600" y="5229200"/>
            <a:ext cx="299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7. </a:t>
            </a:r>
            <a:r>
              <a:rPr lang="ru-RU" dirty="0" smtClean="0"/>
              <a:t>Средняя сумма баллов для Центрального района рассчитана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097786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11" r="57750" b="55333"/>
          <a:stretch/>
        </p:blipFill>
        <p:spPr bwMode="auto">
          <a:xfrm>
            <a:off x="35496" y="24800"/>
            <a:ext cx="5151120" cy="28498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188640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B050"/>
                </a:solidFill>
              </a:rPr>
              <a:t>1) </a:t>
            </a:r>
            <a:r>
              <a:rPr lang="ru-RU" dirty="0" smtClean="0"/>
              <a:t>Чтобы подсчитать количество учеников центрального района, у которых средний балл выше среднего по всей таблице, нужно сначала найти средний балл по таблице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889" r="57812" b="13556"/>
          <a:stretch/>
        </p:blipFill>
        <p:spPr bwMode="auto">
          <a:xfrm>
            <a:off x="3942104" y="3441353"/>
            <a:ext cx="5143500" cy="16154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77" r="60250" b="78861"/>
          <a:stretch/>
        </p:blipFill>
        <p:spPr bwMode="auto">
          <a:xfrm>
            <a:off x="4050552" y="5288615"/>
            <a:ext cx="4926604" cy="7920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3356992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B050"/>
                </a:solidFill>
              </a:rPr>
              <a:t>2) </a:t>
            </a:r>
            <a:r>
              <a:rPr lang="ru-RU" dirty="0" smtClean="0"/>
              <a:t>Далее в ячейку Е1003 заносим формулу для расчёта среднего балла по всей таблице   </a:t>
            </a:r>
            <a:r>
              <a:rPr lang="ru-RU" b="1" dirty="0" smtClean="0">
                <a:solidFill>
                  <a:srgbClr val="002060"/>
                </a:solidFill>
              </a:rPr>
              <a:t>=СРЗНАЧ(Е2:Е1001)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101" name="Picture 5" descr="C:\Users\Ксения\AppData\Local\Microsoft\Windows\Temporary Internet Files\Content.IE5\LV11ZJ30\math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4668735"/>
            <a:ext cx="1728191" cy="2189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40325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8" r="64562" b="32666"/>
          <a:stretch/>
        </p:blipFill>
        <p:spPr bwMode="auto">
          <a:xfrm>
            <a:off x="4283968" y="1037318"/>
            <a:ext cx="3027804" cy="3097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67" r="59438" b="9000"/>
          <a:stretch/>
        </p:blipFill>
        <p:spPr bwMode="auto">
          <a:xfrm>
            <a:off x="107504" y="32420"/>
            <a:ext cx="4040292" cy="38286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33418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B050"/>
                </a:solidFill>
              </a:rPr>
              <a:t>3) </a:t>
            </a:r>
            <a:r>
              <a:rPr lang="ru-RU" dirty="0" smtClean="0"/>
              <a:t>Копируем из основной таблицы данные о всех учениках из Центрального района и заносим это в отдельную таблицу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13" t="17778" r="16312" b="64444"/>
          <a:stretch/>
        </p:blipFill>
        <p:spPr bwMode="auto">
          <a:xfrm>
            <a:off x="107504" y="4437112"/>
            <a:ext cx="4247573" cy="9361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3244" y="4304998"/>
            <a:ext cx="4169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B050"/>
                </a:solidFill>
              </a:rPr>
              <a:t>4) </a:t>
            </a:r>
            <a:r>
              <a:rPr lang="ru-RU" dirty="0" smtClean="0"/>
              <a:t>Далее рядом с таблице в ячейке пишем «Количество учеников», а в ячейку под этой записью заносим формулу   </a:t>
            </a:r>
            <a:r>
              <a:rPr lang="ru-RU" b="1" dirty="0" smtClean="0">
                <a:solidFill>
                  <a:srgbClr val="002060"/>
                </a:solidFill>
              </a:rPr>
              <a:t>=СЧЁТЕСЛИ(Е2:Е99; </a:t>
            </a:r>
            <a:r>
              <a:rPr lang="en-US" b="1" dirty="0" smtClean="0">
                <a:solidFill>
                  <a:srgbClr val="002060"/>
                </a:solidFill>
              </a:rPr>
              <a:t>“&gt;54,194”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55" r="57062" b="73111"/>
          <a:stretch/>
        </p:blipFill>
        <p:spPr bwMode="auto">
          <a:xfrm>
            <a:off x="107504" y="5733256"/>
            <a:ext cx="5618424" cy="10549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59624" y="5711026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B050"/>
                </a:solidFill>
              </a:rPr>
              <a:t>5) </a:t>
            </a:r>
            <a:r>
              <a:rPr lang="ru-RU" sz="1600" dirty="0" smtClean="0"/>
              <a:t>Получаем ответ к первому заданию, где мы нашли, что кол-во учеников со средним баллом выше среднего равен 53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547296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№2</a:t>
            </a:r>
            <a:endParaRPr lang="ru-RU" i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66" r="23500" b="70667"/>
          <a:stretch/>
        </p:blipFill>
        <p:spPr bwMode="auto">
          <a:xfrm>
            <a:off x="107504" y="548680"/>
            <a:ext cx="8067248" cy="8699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692" y="2348880"/>
            <a:ext cx="4713988" cy="17281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4837998"/>
            <a:ext cx="4978160" cy="1749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0" y="1418677"/>
            <a:ext cx="4402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1. </a:t>
            </a:r>
            <a:r>
              <a:rPr lang="ru-RU" dirty="0" smtClean="0"/>
              <a:t>Рядом с таблицей создаём ещё одну таблицу такого вида, как показано на рисунке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23460" y="2492896"/>
            <a:ext cx="36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2. </a:t>
            </a:r>
            <a:r>
              <a:rPr lang="ru-RU" dirty="0" smtClean="0"/>
              <a:t>Чтобы посчитать средний балл </a:t>
            </a:r>
            <a:r>
              <a:rPr lang="ru-RU" i="1" dirty="0" smtClean="0"/>
              <a:t>по физике</a:t>
            </a:r>
            <a:r>
              <a:rPr lang="ru-RU" dirty="0" smtClean="0"/>
              <a:t> в определённом районе нужно воспользоваться функцией нахождения среднего значения, тогда задаём формулу      </a:t>
            </a:r>
            <a:r>
              <a:rPr lang="ru-RU" b="1" dirty="0" smtClean="0">
                <a:solidFill>
                  <a:srgbClr val="002060"/>
                </a:solidFill>
              </a:rPr>
              <a:t>=СРЗНАЧ(</a:t>
            </a:r>
            <a:r>
              <a:rPr lang="en-US" b="1" dirty="0" smtClean="0">
                <a:solidFill>
                  <a:srgbClr val="002060"/>
                </a:solidFill>
              </a:rPr>
              <a:t>D2:D147)</a:t>
            </a:r>
            <a:r>
              <a:rPr lang="ru-RU" dirty="0" smtClean="0"/>
              <a:t>, </a:t>
            </a:r>
            <a:r>
              <a:rPr lang="ru-RU" sz="1600" dirty="0" smtClean="0"/>
              <a:t>где </a:t>
            </a:r>
            <a:r>
              <a:rPr lang="en-US" sz="1600" dirty="0" smtClean="0"/>
              <a:t>D2:D147</a:t>
            </a:r>
            <a:r>
              <a:rPr lang="ru-RU" sz="1600" dirty="0" smtClean="0"/>
              <a:t> – диапазон значений для данного района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9092" y="4581128"/>
            <a:ext cx="369725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B050"/>
                </a:solidFill>
              </a:rPr>
              <a:t>3. </a:t>
            </a:r>
            <a:r>
              <a:rPr lang="ru-RU" dirty="0">
                <a:solidFill>
                  <a:prstClr val="black"/>
                </a:solidFill>
              </a:rPr>
              <a:t>Чтобы посчитать средний балл </a:t>
            </a:r>
            <a:r>
              <a:rPr lang="ru-RU" i="1" dirty="0">
                <a:solidFill>
                  <a:prstClr val="black"/>
                </a:solidFill>
              </a:rPr>
              <a:t>по </a:t>
            </a:r>
            <a:r>
              <a:rPr lang="ru-RU" i="1" dirty="0" smtClean="0">
                <a:solidFill>
                  <a:prstClr val="black"/>
                </a:solidFill>
              </a:rPr>
              <a:t>математике </a:t>
            </a:r>
            <a:r>
              <a:rPr lang="ru-RU" dirty="0">
                <a:solidFill>
                  <a:prstClr val="black"/>
                </a:solidFill>
              </a:rPr>
              <a:t>в определённом районе нужно воспользоваться функцией нахождения среднего значения, тогда задаём формулу      </a:t>
            </a:r>
            <a:r>
              <a:rPr lang="ru-RU" b="1" dirty="0">
                <a:solidFill>
                  <a:srgbClr val="002060"/>
                </a:solidFill>
              </a:rPr>
              <a:t>=</a:t>
            </a:r>
            <a:r>
              <a:rPr lang="ru-RU" b="1" dirty="0" smtClean="0">
                <a:solidFill>
                  <a:srgbClr val="002060"/>
                </a:solidFill>
              </a:rPr>
              <a:t>СРЗНАЧ(</a:t>
            </a:r>
            <a:r>
              <a:rPr lang="en-US" b="1" dirty="0" smtClean="0">
                <a:solidFill>
                  <a:srgbClr val="002060"/>
                </a:solidFill>
              </a:rPr>
              <a:t>C2:C147</a:t>
            </a:r>
            <a:r>
              <a:rPr lang="en-US" b="1" dirty="0">
                <a:solidFill>
                  <a:srgbClr val="002060"/>
                </a:solidFill>
              </a:rPr>
              <a:t>)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sz="1600" dirty="0">
                <a:solidFill>
                  <a:prstClr val="black"/>
                </a:solidFill>
              </a:rPr>
              <a:t>где </a:t>
            </a:r>
            <a:r>
              <a:rPr lang="en-US" sz="1600" dirty="0" smtClean="0">
                <a:solidFill>
                  <a:prstClr val="black"/>
                </a:solidFill>
              </a:rPr>
              <a:t>C2:C147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– диапазон значений для данного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xmlns="" val="4125394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50" t="21000" r="23563" b="64666"/>
          <a:stretch/>
        </p:blipFill>
        <p:spPr bwMode="auto">
          <a:xfrm>
            <a:off x="1115616" y="116632"/>
            <a:ext cx="7299874" cy="13627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628800"/>
            <a:ext cx="65527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4. </a:t>
            </a:r>
            <a:r>
              <a:rPr lang="ru-RU" dirty="0" smtClean="0"/>
              <a:t>Заполнив все значения получили таблицу</a:t>
            </a:r>
          </a:p>
          <a:p>
            <a:r>
              <a:rPr lang="ru-RU" sz="1600" dirty="0" smtClean="0"/>
              <a:t>+ </a:t>
            </a:r>
            <a:r>
              <a:rPr lang="ru-RU" sz="1600" dirty="0" smtClean="0">
                <a:solidFill>
                  <a:srgbClr val="C02AA0"/>
                </a:solidFill>
              </a:rPr>
              <a:t>*</a:t>
            </a:r>
            <a:r>
              <a:rPr lang="ru-RU" sz="1600" dirty="0" smtClean="0"/>
              <a:t>диапазон значений для </a:t>
            </a:r>
            <a:r>
              <a:rPr lang="ru-RU" sz="1600" dirty="0"/>
              <a:t>Заречного </a:t>
            </a:r>
            <a:r>
              <a:rPr lang="ru-RU" sz="1600" dirty="0" smtClean="0"/>
              <a:t>региона – </a:t>
            </a:r>
            <a:r>
              <a:rPr lang="ru-RU" sz="1600" i="1" dirty="0" smtClean="0"/>
              <a:t>2:147</a:t>
            </a:r>
          </a:p>
          <a:p>
            <a:r>
              <a:rPr lang="ru-RU" sz="1600" dirty="0"/>
              <a:t>   </a:t>
            </a:r>
            <a:r>
              <a:rPr lang="ru-RU" sz="1600" dirty="0">
                <a:solidFill>
                  <a:srgbClr val="C02AA0"/>
                </a:solidFill>
              </a:rPr>
              <a:t>*</a:t>
            </a:r>
            <a:r>
              <a:rPr lang="ru-RU" sz="1600" dirty="0"/>
              <a:t>диапазон значений для </a:t>
            </a:r>
            <a:r>
              <a:rPr lang="ru-RU" sz="1600" dirty="0" smtClean="0"/>
              <a:t>Кировского региона – </a:t>
            </a:r>
            <a:r>
              <a:rPr lang="ru-RU" sz="1600" i="1" dirty="0" smtClean="0"/>
              <a:t>148:365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</a:t>
            </a:r>
            <a:r>
              <a:rPr lang="ru-RU" sz="1600" dirty="0" smtClean="0">
                <a:solidFill>
                  <a:srgbClr val="C02AA0"/>
                </a:solidFill>
              </a:rPr>
              <a:t>*</a:t>
            </a:r>
            <a:r>
              <a:rPr lang="ru-RU" sz="1600" dirty="0" smtClean="0"/>
              <a:t>диапазон значений для Майского региона – </a:t>
            </a:r>
            <a:r>
              <a:rPr lang="ru-RU" sz="1600" i="1" dirty="0" smtClean="0"/>
              <a:t>366:756</a:t>
            </a:r>
          </a:p>
          <a:p>
            <a:r>
              <a:rPr lang="ru-RU" sz="1600" dirty="0"/>
              <a:t>   </a:t>
            </a:r>
            <a:r>
              <a:rPr lang="ru-RU" sz="1600" dirty="0">
                <a:solidFill>
                  <a:srgbClr val="C02AA0"/>
                </a:solidFill>
              </a:rPr>
              <a:t>*</a:t>
            </a:r>
            <a:r>
              <a:rPr lang="ru-RU" sz="1600" dirty="0"/>
              <a:t>диапазон значений для </a:t>
            </a:r>
            <a:r>
              <a:rPr lang="ru-RU" sz="1600" dirty="0" smtClean="0"/>
              <a:t>Подгорного региона – </a:t>
            </a:r>
            <a:r>
              <a:rPr lang="ru-RU" sz="1600" i="1" dirty="0" smtClean="0"/>
              <a:t>757:903</a:t>
            </a:r>
          </a:p>
          <a:p>
            <a:r>
              <a:rPr lang="ru-RU" sz="1600" dirty="0"/>
              <a:t>   </a:t>
            </a:r>
            <a:r>
              <a:rPr lang="ru-RU" sz="1600" dirty="0">
                <a:solidFill>
                  <a:srgbClr val="C02AA0"/>
                </a:solidFill>
              </a:rPr>
              <a:t>*</a:t>
            </a:r>
            <a:r>
              <a:rPr lang="ru-RU" sz="1600" dirty="0"/>
              <a:t>диапазон значений для </a:t>
            </a:r>
            <a:r>
              <a:rPr lang="ru-RU" sz="1600" dirty="0" smtClean="0"/>
              <a:t>Центрального региона – </a:t>
            </a:r>
            <a:r>
              <a:rPr lang="ru-RU" sz="1600" i="1" dirty="0" smtClean="0"/>
              <a:t>904:1001</a:t>
            </a:r>
            <a:endParaRPr lang="ru-RU" sz="16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75" t="16778" r="24063" b="62778"/>
          <a:stretch/>
        </p:blipFill>
        <p:spPr bwMode="auto">
          <a:xfrm>
            <a:off x="3128432" y="3429000"/>
            <a:ext cx="5863173" cy="15841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3645024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5. </a:t>
            </a:r>
            <a:r>
              <a:rPr lang="ru-RU" dirty="0" smtClean="0"/>
              <a:t>Выделяем всю таблицу и копируем её на другой лист 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78" r="54375" b="68889"/>
          <a:stretch/>
        </p:blipFill>
        <p:spPr bwMode="auto">
          <a:xfrm>
            <a:off x="179511" y="5301208"/>
            <a:ext cx="5849845" cy="14664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2200" y="558924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6. </a:t>
            </a:r>
            <a:r>
              <a:rPr lang="ru-RU" dirty="0" smtClean="0"/>
              <a:t>Таблица на новом листе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10943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7" r="62500" b="61444"/>
          <a:stretch/>
        </p:blipFill>
        <p:spPr bwMode="auto">
          <a:xfrm>
            <a:off x="107504" y="28600"/>
            <a:ext cx="4572000" cy="24612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5220072" y="476672"/>
            <a:ext cx="3456384" cy="1200329"/>
            <a:chOff x="5220072" y="476672"/>
            <a:chExt cx="3456384" cy="1200329"/>
          </a:xfrm>
        </p:grpSpPr>
        <p:sp>
          <p:nvSpPr>
            <p:cNvPr id="2" name="TextBox 1"/>
            <p:cNvSpPr txBox="1"/>
            <p:nvPr/>
          </p:nvSpPr>
          <p:spPr>
            <a:xfrm>
              <a:off x="5220072" y="476672"/>
              <a:ext cx="34563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00B050"/>
                  </a:solidFill>
                </a:rPr>
                <a:t>7. </a:t>
              </a:r>
              <a:r>
                <a:rPr lang="ru-RU" dirty="0" smtClean="0"/>
                <a:t>Выделив все числовые значения в таблице, строим диаграмму          лента       «Вставка»       «</a:t>
              </a:r>
              <a:r>
                <a:rPr lang="ru-RU" i="1" dirty="0" smtClean="0"/>
                <a:t>Гистограмма</a:t>
              </a:r>
              <a:r>
                <a:rPr lang="ru-RU" dirty="0" smtClean="0"/>
                <a:t>»</a:t>
              </a:r>
              <a:endParaRPr lang="ru-RU" dirty="0"/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6444208" y="1196752"/>
              <a:ext cx="3240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/>
            <p:cNvCxnSpPr/>
            <p:nvPr/>
          </p:nvCxnSpPr>
          <p:spPr>
            <a:xfrm>
              <a:off x="7524328" y="1196752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>
              <a:off x="6300192" y="1484784"/>
              <a:ext cx="30603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00" t="31111" r="60250" b="29667"/>
          <a:stretch/>
        </p:blipFill>
        <p:spPr bwMode="auto">
          <a:xfrm>
            <a:off x="107504" y="3861048"/>
            <a:ext cx="4467572" cy="2877833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38" t="34945" r="22124" b="30111"/>
          <a:stretch/>
        </p:blipFill>
        <p:spPr bwMode="auto">
          <a:xfrm>
            <a:off x="4990603" y="2348880"/>
            <a:ext cx="404023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1560" y="278092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8. </a:t>
            </a:r>
            <a:r>
              <a:rPr lang="ru-RU" dirty="0" smtClean="0"/>
              <a:t>На экране появляется данная столбчатая диаграмма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698014" y="4941168"/>
            <a:ext cx="381642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9. </a:t>
            </a:r>
            <a:r>
              <a:rPr lang="ru-RU" dirty="0" smtClean="0"/>
              <a:t>После работы с диаграммой </a:t>
            </a:r>
            <a:r>
              <a:rPr lang="ru-RU" sz="1600" dirty="0" smtClean="0"/>
              <a:t>(через формат, выбор данных и настройки), </a:t>
            </a:r>
            <a:r>
              <a:rPr lang="ru-RU" dirty="0" smtClean="0"/>
              <a:t>получаем данную наглядную диаграмму, изображающую результаты учеников по двум предметам в разных районах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00931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663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2AA0"/>
                </a:solidFill>
                <a:latin typeface="Comic Sans MS" panose="030F0702030302020204" pitchFamily="66" charset="0"/>
              </a:rPr>
              <a:t> Типы данных, используемых в электронных таблицах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3" y="516742"/>
            <a:ext cx="82809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u="sng" dirty="0">
                <a:solidFill>
                  <a:srgbClr val="0070C0"/>
                </a:solidFill>
              </a:rPr>
              <a:t>Типы входных данных </a:t>
            </a:r>
          </a:p>
          <a:p>
            <a:r>
              <a:rPr lang="ru-RU" dirty="0"/>
              <a:t>В каждую ячейку пользователь может ввести данные одного из следующих возможных видов: </a:t>
            </a:r>
            <a:r>
              <a:rPr lang="ru-RU" i="1" dirty="0">
                <a:solidFill>
                  <a:srgbClr val="002060"/>
                </a:solidFill>
              </a:rPr>
              <a:t>символьные, числовые, формулы и функции, а также даты</a:t>
            </a:r>
            <a:r>
              <a:rPr lang="ru-RU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403397"/>
            <a:ext cx="67758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Символьные (текстовые) данные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могут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включать в себя алфавитные, числовые и специальные символы. В качестве их первого символа часто используется апостроф, а иногда – кавычки или пробел. 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Числовые 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данные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не могут содержать алфавитных и специальных символов, поскольку с ними производятся математические операции. Единственными исключениями являются десятичная точка (запятая) и знак числа, стоящий перед ним. 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Формулы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Видимое на экране содержимое ячейки, возможно, – результат вычислений, произведенных по имеющейся, но не видимой в ней формуле. Формула может включать ряд арифметических, логических и прочих действий, производимых с данными из других ячеек. 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Функции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Функция представляет собой программу с уникальным именем, для которой пользователь должен задать конкретные значения аргументов функции, стоящих в скобках после ее имени. 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Даты</a:t>
            </a:r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.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Особым типом входных данных являются даты. Этот тип данных обеспечивает выполнение таких функций, как добавление к дате числа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или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вычисление разности двух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дат.</a:t>
            </a:r>
            <a:endParaRPr lang="ru-RU" dirty="0"/>
          </a:p>
        </p:txBody>
      </p:sp>
      <p:pic>
        <p:nvPicPr>
          <p:cNvPr id="3074" name="Picture 2" descr="C:\Users\Ксения\AppData\Local\Microsoft\Windows\Temporary Internet Files\Content.IE5\LV11ZJ30\Legal-Calendar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7297" y="5373216"/>
            <a:ext cx="2082562" cy="138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Ксения\AppData\Local\Microsoft\Windows\Temporary Internet Files\Content.IE5\LOXHDJTZ\2_939723640-32437[1].wp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5610" y="2007861"/>
            <a:ext cx="200593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60712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0" r="18125" b="50000"/>
          <a:stretch/>
        </p:blipFill>
        <p:spPr bwMode="auto">
          <a:xfrm>
            <a:off x="179512" y="620688"/>
            <a:ext cx="7380312" cy="23887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5437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</a:t>
            </a:r>
            <a:r>
              <a:rPr lang="ru-RU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№3</a:t>
            </a:r>
            <a:endParaRPr lang="ru-RU" i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051720" y="3140968"/>
            <a:ext cx="6480720" cy="1200329"/>
            <a:chOff x="2051720" y="3212976"/>
            <a:chExt cx="6480720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2051720" y="3212976"/>
              <a:ext cx="64807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00B050"/>
                  </a:solidFill>
                </a:rPr>
                <a:t>1. </a:t>
              </a:r>
              <a:r>
                <a:rPr lang="ru-RU" dirty="0" smtClean="0"/>
                <a:t>Мы уже имеем таблицу, где есть 5 столбцов: ученик, район, математика, физика и средний балл, поэтому просто копируем её на новый лист          рядом с таблицей создаём ещё одну таблицу, такого вида, как на рисунке</a:t>
              </a:r>
              <a:endParaRPr lang="ru-RU" dirty="0"/>
            </a:p>
          </p:txBody>
        </p:sp>
        <p:cxnSp>
          <p:nvCxnSpPr>
            <p:cNvPr id="5" name="Прямая со стрелкой 4"/>
            <p:cNvCxnSpPr/>
            <p:nvPr/>
          </p:nvCxnSpPr>
          <p:spPr>
            <a:xfrm>
              <a:off x="4211960" y="3957052"/>
              <a:ext cx="34229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750" t="4376" r="13577" b="75000"/>
          <a:stretch/>
        </p:blipFill>
        <p:spPr bwMode="auto">
          <a:xfrm>
            <a:off x="5552194" y="4653137"/>
            <a:ext cx="3456606" cy="21475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27784" y="4725144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2. </a:t>
            </a:r>
            <a:r>
              <a:rPr lang="ru-RU" dirty="0" smtClean="0"/>
              <a:t>Чтобы найти максимальное значение по каждому району используем функцию </a:t>
            </a:r>
            <a:r>
              <a:rPr lang="ru-RU" i="1" dirty="0" smtClean="0"/>
              <a:t>«Максимум»</a:t>
            </a:r>
            <a:endParaRPr lang="ru-RU" i="1" dirty="0"/>
          </a:p>
        </p:txBody>
      </p:sp>
      <p:pic>
        <p:nvPicPr>
          <p:cNvPr id="4101" name="Picture 5" descr="C:\Users\Ксения\AppData\Local\Microsoft\Windows\Temporary Internet Files\Content.IE5\COY2VZNB\mathmedia_2270_9642083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16" y="4752424"/>
            <a:ext cx="2286000" cy="2048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16653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654" y="116632"/>
            <a:ext cx="5335450" cy="153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106" y="1772816"/>
            <a:ext cx="5355998" cy="13086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886" y="3284984"/>
            <a:ext cx="5352218" cy="10801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629" y="4581128"/>
            <a:ext cx="5350475" cy="9361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367" y="5766226"/>
            <a:ext cx="5361019" cy="9031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652120" y="836711"/>
            <a:ext cx="33123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B050"/>
                </a:solidFill>
              </a:rPr>
              <a:t>3. </a:t>
            </a:r>
            <a:r>
              <a:rPr lang="ru-RU" dirty="0">
                <a:solidFill>
                  <a:prstClr val="black"/>
                </a:solidFill>
              </a:rPr>
              <a:t>Заполнив все значения получили таблицу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+ </a:t>
            </a:r>
            <a:r>
              <a:rPr lang="ru-RU" sz="1600" dirty="0">
                <a:solidFill>
                  <a:srgbClr val="C02AA0"/>
                </a:solidFill>
              </a:rPr>
              <a:t>*</a:t>
            </a:r>
            <a:r>
              <a:rPr lang="ru-RU" sz="1600" dirty="0">
                <a:solidFill>
                  <a:prstClr val="black"/>
                </a:solidFill>
              </a:rPr>
              <a:t>диапазон значений для Заречного региона – </a:t>
            </a:r>
            <a:r>
              <a:rPr lang="ru-RU" sz="1600" i="1" dirty="0">
                <a:solidFill>
                  <a:prstClr val="black"/>
                </a:solidFill>
              </a:rPr>
              <a:t>2:147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   </a:t>
            </a:r>
            <a:r>
              <a:rPr lang="ru-RU" sz="1600" dirty="0">
                <a:solidFill>
                  <a:srgbClr val="C02AA0"/>
                </a:solidFill>
              </a:rPr>
              <a:t>*</a:t>
            </a:r>
            <a:r>
              <a:rPr lang="ru-RU" sz="1600" dirty="0">
                <a:solidFill>
                  <a:prstClr val="black"/>
                </a:solidFill>
              </a:rPr>
              <a:t>диапазон значений для Кировского региона – </a:t>
            </a:r>
            <a:r>
              <a:rPr lang="ru-RU" sz="1600" i="1" dirty="0">
                <a:solidFill>
                  <a:prstClr val="black"/>
                </a:solidFill>
              </a:rPr>
              <a:t>148:365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   </a:t>
            </a:r>
            <a:r>
              <a:rPr lang="ru-RU" sz="1600" dirty="0">
                <a:solidFill>
                  <a:srgbClr val="C02AA0"/>
                </a:solidFill>
              </a:rPr>
              <a:t>*</a:t>
            </a:r>
            <a:r>
              <a:rPr lang="ru-RU" sz="1600" dirty="0">
                <a:solidFill>
                  <a:prstClr val="black"/>
                </a:solidFill>
              </a:rPr>
              <a:t>диапазон значений для Майского региона – </a:t>
            </a:r>
            <a:r>
              <a:rPr lang="ru-RU" sz="1600" i="1" dirty="0">
                <a:solidFill>
                  <a:prstClr val="black"/>
                </a:solidFill>
              </a:rPr>
              <a:t>366:756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   </a:t>
            </a:r>
            <a:r>
              <a:rPr lang="ru-RU" sz="1600" dirty="0">
                <a:solidFill>
                  <a:srgbClr val="C02AA0"/>
                </a:solidFill>
              </a:rPr>
              <a:t>*</a:t>
            </a:r>
            <a:r>
              <a:rPr lang="ru-RU" sz="1600" dirty="0">
                <a:solidFill>
                  <a:prstClr val="black"/>
                </a:solidFill>
              </a:rPr>
              <a:t>диапазон значений для Подгорного региона – </a:t>
            </a:r>
            <a:r>
              <a:rPr lang="ru-RU" sz="1600" i="1" dirty="0">
                <a:solidFill>
                  <a:prstClr val="black"/>
                </a:solidFill>
              </a:rPr>
              <a:t>757:903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   </a:t>
            </a:r>
            <a:r>
              <a:rPr lang="ru-RU" sz="1600" dirty="0">
                <a:solidFill>
                  <a:srgbClr val="C02AA0"/>
                </a:solidFill>
              </a:rPr>
              <a:t>*</a:t>
            </a:r>
            <a:r>
              <a:rPr lang="ru-RU" sz="1600" dirty="0">
                <a:solidFill>
                  <a:prstClr val="black"/>
                </a:solidFill>
              </a:rPr>
              <a:t>диапазон значений для Центрального региона – </a:t>
            </a:r>
            <a:r>
              <a:rPr lang="ru-RU" sz="1600" i="1" dirty="0">
                <a:solidFill>
                  <a:prstClr val="black"/>
                </a:solidFill>
              </a:rPr>
              <a:t>904:1001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51" t="32018" b="42420"/>
          <a:stretch/>
        </p:blipFill>
        <p:spPr bwMode="auto">
          <a:xfrm>
            <a:off x="5549592" y="4094390"/>
            <a:ext cx="3517424" cy="944290"/>
          </a:xfrm>
          <a:prstGeom prst="rect">
            <a:avLst/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76820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4462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Моделирование</a:t>
            </a:r>
            <a:r>
              <a:rPr lang="ru-RU" sz="2800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smtClean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биоритмов</a:t>
            </a:r>
            <a:endParaRPr lang="ru-RU" sz="2800" b="1" dirty="0">
              <a:solidFill>
                <a:srgbClr val="C02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884" y="520805"/>
            <a:ext cx="864096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этап. Постановка задачи</a:t>
            </a:r>
          </a:p>
          <a:p>
            <a:pPr algn="just"/>
            <a:r>
              <a:rPr lang="ru-RU" sz="1600" dirty="0"/>
              <a:t> </a:t>
            </a:r>
            <a:r>
              <a:rPr lang="ru-RU" sz="1600" dirty="0">
                <a:solidFill>
                  <a:srgbClr val="002060"/>
                </a:solidFill>
              </a:rPr>
              <a:t>Описание задачи</a:t>
            </a:r>
          </a:p>
          <a:p>
            <a:pPr marL="285750" indent="-285750" algn="just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 </a:t>
            </a:r>
            <a:r>
              <a:rPr lang="ru-RU" sz="1600" dirty="0" smtClean="0"/>
              <a:t>Существует </a:t>
            </a:r>
            <a:r>
              <a:rPr lang="ru-RU" sz="1600" dirty="0"/>
              <a:t>теория, что жизнь человека подчиняется трём циклическим процессам, называемым биоритмами. Эти циклы описывают три стороны самочувствия человека: физическую, эмоциональную и интеллектуальную. Биоритмы характеризуют подъёмы и спады нашего состояния. </a:t>
            </a:r>
          </a:p>
          <a:p>
            <a:pPr marL="285750" indent="-285750" algn="just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ru-RU" sz="1600" dirty="0" smtClean="0"/>
              <a:t>За </a:t>
            </a:r>
            <a:r>
              <a:rPr lang="ru-RU" sz="1600" dirty="0"/>
              <a:t>точку отсчёта всех трёх биоритмов берётся </a:t>
            </a:r>
            <a:r>
              <a:rPr lang="ru-RU" sz="1600" i="1" dirty="0"/>
              <a:t>день рождения человека</a:t>
            </a:r>
            <a:r>
              <a:rPr lang="ru-RU" sz="1600" dirty="0"/>
              <a:t>. Физический биоритм характеризует жизненные силы человека, то есть его физическое состояние. Периодичность ритма составляет </a:t>
            </a:r>
            <a:r>
              <a:rPr lang="ru-RU" sz="1600" i="1" dirty="0">
                <a:solidFill>
                  <a:srgbClr val="002060"/>
                </a:solidFill>
              </a:rPr>
              <a:t>23 дня</a:t>
            </a:r>
            <a:r>
              <a:rPr lang="ru-RU" sz="1600" dirty="0"/>
              <a:t>. Эмоциональный биоритм характеризует внутренний настрой человека, его возбудимость, способность эмоционального восприятия окружающего. Продолжительность периода эмоционального цикла равна </a:t>
            </a:r>
            <a:r>
              <a:rPr lang="ru-RU" sz="1600" i="1" dirty="0">
                <a:solidFill>
                  <a:srgbClr val="002060"/>
                </a:solidFill>
              </a:rPr>
              <a:t>28 дням</a:t>
            </a:r>
            <a:r>
              <a:rPr lang="ru-RU" sz="1600" dirty="0"/>
              <a:t>. Третий биоритм характеризует мыслительные способности, интеллектуальное состояние человека. Цикличность его – </a:t>
            </a:r>
            <a:r>
              <a:rPr lang="ru-RU" sz="1600" i="1" dirty="0">
                <a:solidFill>
                  <a:srgbClr val="002060"/>
                </a:solidFill>
              </a:rPr>
              <a:t>33 дня</a:t>
            </a:r>
            <a:r>
              <a:rPr lang="ru-RU" sz="1600" dirty="0" smtClean="0"/>
              <a:t>.</a:t>
            </a:r>
          </a:p>
          <a:p>
            <a:pPr marL="285750" indent="-285750" algn="just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</a:t>
            </a:r>
            <a:r>
              <a:rPr lang="ru-RU" sz="16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моделирования: </a:t>
            </a:r>
            <a:r>
              <a:rPr lang="ru-RU" sz="1600" dirty="0" smtClean="0"/>
              <a:t>составить </a:t>
            </a:r>
            <a:r>
              <a:rPr lang="ru-RU" sz="1600" dirty="0"/>
              <a:t>модель биоритмов для конкретного человека от указанной текущей даты (дня отсчёта) на месяц вперёд с целью дальнейшего анализа модели. На основе анализа индивидуальных биоритмов прогнозировать неблагоприятные  дни, выбирать благоприятные дни для разного рода деятельности.</a:t>
            </a:r>
          </a:p>
          <a:p>
            <a:pPr marL="285750" indent="-285750" algn="just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</a:t>
            </a:r>
            <a:r>
              <a:rPr lang="ru-RU" sz="1600" dirty="0" smtClean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объекта: </a:t>
            </a:r>
            <a:r>
              <a:rPr lang="ru-RU" sz="1600" dirty="0" smtClean="0"/>
              <a:t>объектом </a:t>
            </a:r>
            <a:r>
              <a:rPr lang="ru-RU" sz="1600" dirty="0"/>
              <a:t>моделирования в этой задаче может быть любой человек, для которого известна дата его рождения, а также группа людей.</a:t>
            </a:r>
          </a:p>
          <a:p>
            <a:pPr marL="285750" indent="-285750" algn="just">
              <a:buClr>
                <a:srgbClr val="7030A0"/>
              </a:buClr>
              <a:buFont typeface="Wingdings" panose="05000000000000000000" pitchFamily="2" charset="2"/>
              <a:buChar char="§"/>
            </a:pPr>
            <a:endParaRPr lang="ru-RU" dirty="0"/>
          </a:p>
        </p:txBody>
      </p:sp>
      <p:pic>
        <p:nvPicPr>
          <p:cNvPr id="1030" name="Picture 6" descr="C:\Users\Ксения\AppData\Local\Microsoft\Windows\Temporary Internet Files\Content.IE5\HJ5CEOJD\Gene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228700"/>
            <a:ext cx="2232248" cy="1612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Ксения\AppData\Local\Microsoft\Windows\Temporary Internet Files\Content.IE5\HJ5CEOJD\Dover_Public_Library_Logo_-_color(1)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13176"/>
            <a:ext cx="1927097" cy="1834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832" y="5149776"/>
            <a:ext cx="2277632" cy="1708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35815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722" y="188640"/>
            <a:ext cx="284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этап. Разработка модели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65000" r="25563" b="14111"/>
          <a:stretch/>
        </p:blipFill>
        <p:spPr bwMode="auto">
          <a:xfrm>
            <a:off x="1187624" y="692696"/>
            <a:ext cx="696830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64724" y="2551837"/>
            <a:ext cx="76636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этап. Компьютерный эксперимент</a:t>
            </a:r>
          </a:p>
          <a:p>
            <a:r>
              <a:rPr lang="ru-RU" i="1" dirty="0"/>
              <a:t>План моделирования</a:t>
            </a:r>
          </a:p>
          <a:p>
            <a:r>
              <a:rPr lang="ru-RU" dirty="0"/>
              <a:t>1. Проверить правильность ввода формул.</a:t>
            </a:r>
          </a:p>
          <a:p>
            <a:r>
              <a:rPr lang="ru-RU" dirty="0"/>
              <a:t>2. Произвести расчёты.</a:t>
            </a:r>
          </a:p>
          <a:p>
            <a:r>
              <a:rPr lang="ru-RU" dirty="0"/>
              <a:t>3. По результатам расчетов построить диаграмму для трёх биоритмов.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4724" y="4149080"/>
            <a:ext cx="70875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этап.  Анализ результатов моделирования</a:t>
            </a:r>
          </a:p>
          <a:p>
            <a:r>
              <a:rPr lang="ru-RU" dirty="0"/>
              <a:t>1. Проанализировать диаграмму, выбрать неблагоприятные дни для зачета по физкультуре.</a:t>
            </a:r>
          </a:p>
          <a:p>
            <a:r>
              <a:rPr lang="ru-RU" dirty="0"/>
              <a:t>2. Выбрать день для похода в цирк.</a:t>
            </a:r>
          </a:p>
          <a:p>
            <a:r>
              <a:rPr lang="ru-RU" dirty="0"/>
              <a:t>3. Выбрать день для ответов на уроках.</a:t>
            </a:r>
          </a:p>
        </p:txBody>
      </p:sp>
      <p:pic>
        <p:nvPicPr>
          <p:cNvPr id="2058" name="Picture 10" descr="C:\Users\Ксения\AppData\Local\Microsoft\Windows\Temporary Internet Files\Content.IE5\2FBK94L7\sports_kids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8538" y="4887744"/>
            <a:ext cx="263720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Ксения\AppData\Local\Microsoft\Windows\Temporary Internet Files\Content.IE5\LOXHDJTZ\134236ihceacdv3g8gqchj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506980"/>
            <a:ext cx="1543422" cy="15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085184"/>
            <a:ext cx="1876417" cy="163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55325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89" r="64562" b="31667"/>
          <a:stretch/>
        </p:blipFill>
        <p:spPr bwMode="auto">
          <a:xfrm>
            <a:off x="107504" y="58728"/>
            <a:ext cx="4838643" cy="387432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12" t="60000" r="27313" b="25555"/>
          <a:stretch/>
        </p:blipFill>
        <p:spPr bwMode="auto">
          <a:xfrm>
            <a:off x="251519" y="4036288"/>
            <a:ext cx="6093267" cy="1182276"/>
          </a:xfrm>
          <a:prstGeom prst="rect">
            <a:avLst/>
          </a:prstGeom>
          <a:noFill/>
          <a:ln w="9525">
            <a:solidFill>
              <a:srgbClr val="C02A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46460" y="548680"/>
            <a:ext cx="3168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C02AA0"/>
              </a:buClr>
              <a:buFont typeface="Wingdings" panose="05000000000000000000" pitchFamily="2" charset="2"/>
              <a:buChar char="Ø"/>
            </a:pPr>
            <a:r>
              <a:rPr lang="ru-RU" dirty="0"/>
              <a:t>Н</a:t>
            </a:r>
            <a:r>
              <a:rPr lang="ru-RU" dirty="0" smtClean="0"/>
              <a:t>еобходимые формулы с указаниями их ячеек для построения таблицы, а затем и графика своих биоритмов указаны ниже</a:t>
            </a:r>
          </a:p>
          <a:p>
            <a:pPr marL="285750" indent="-285750" algn="ctr">
              <a:buClr>
                <a:srgbClr val="C02AA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Заносим эти формулы в указанные ячейки таблицы и строим </a:t>
            </a:r>
            <a:r>
              <a:rPr lang="ru-RU" i="1" dirty="0" smtClean="0"/>
              <a:t>график</a:t>
            </a:r>
            <a:r>
              <a:rPr lang="ru-RU" dirty="0" smtClean="0"/>
              <a:t> (через вставку диаграммы – график)</a:t>
            </a:r>
            <a:endParaRPr lang="ru-RU" dirty="0"/>
          </a:p>
        </p:txBody>
      </p:sp>
      <p:pic>
        <p:nvPicPr>
          <p:cNvPr id="3076" name="Picture 4" descr="C:\Users\Ксения\AppData\Local\Microsoft\Windows\Temporary Internet Files\Content.IE5\LOXHDJTZ\ege_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1950" y="3414119"/>
            <a:ext cx="2222862" cy="343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457"/>
          <a:stretch/>
        </p:blipFill>
        <p:spPr bwMode="auto">
          <a:xfrm>
            <a:off x="366585" y="5358819"/>
            <a:ext cx="4320480" cy="1450242"/>
          </a:xfrm>
          <a:prstGeom prst="rect">
            <a:avLst/>
          </a:prstGeom>
          <a:noFill/>
          <a:ln w="9525">
            <a:solidFill>
              <a:srgbClr val="C02A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5" y="5668442"/>
            <a:ext cx="1916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Математическая</a:t>
            </a:r>
            <a:r>
              <a:rPr lang="ru-RU" sz="1600" dirty="0" smtClean="0"/>
              <a:t> и </a:t>
            </a:r>
            <a:r>
              <a:rPr lang="ru-RU" sz="1600" i="1" dirty="0" smtClean="0"/>
              <a:t>информационная </a:t>
            </a:r>
            <a:r>
              <a:rPr lang="ru-RU" sz="1600" dirty="0" smtClean="0"/>
              <a:t>модели задачи</a:t>
            </a:r>
            <a:endParaRPr lang="ru-RU" sz="1600" dirty="0"/>
          </a:p>
        </p:txBody>
      </p:sp>
      <p:sp>
        <p:nvSpPr>
          <p:cNvPr id="4" name="Стрелка вправо 3"/>
          <p:cNvSpPr/>
          <p:nvPr/>
        </p:nvSpPr>
        <p:spPr>
          <a:xfrm rot="10800000">
            <a:off x="4766127" y="5990685"/>
            <a:ext cx="360040" cy="186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10800000">
            <a:off x="5862760" y="5358819"/>
            <a:ext cx="210364" cy="374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15399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87" t="38111" r="11437" b="14889"/>
          <a:stretch/>
        </p:blipFill>
        <p:spPr bwMode="auto">
          <a:xfrm>
            <a:off x="683569" y="116632"/>
            <a:ext cx="7827592" cy="410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4193314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00339A"/>
                </a:solidFill>
              </a:rPr>
              <a:t>п</a:t>
            </a:r>
            <a:r>
              <a:rPr lang="ru-RU" i="1" dirty="0" smtClean="0">
                <a:solidFill>
                  <a:srgbClr val="00339A"/>
                </a:solidFill>
              </a:rPr>
              <a:t>олучившийся график биоритмов </a:t>
            </a:r>
          </a:p>
          <a:p>
            <a:pPr algn="ctr"/>
            <a:r>
              <a:rPr lang="ru-RU" i="1" dirty="0" smtClean="0">
                <a:solidFill>
                  <a:srgbClr val="00339A"/>
                </a:solidFill>
              </a:rPr>
              <a:t>на апрель 2015 года</a:t>
            </a:r>
            <a:endParaRPr lang="ru-RU" i="1" dirty="0">
              <a:solidFill>
                <a:srgbClr val="00339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5013176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339A"/>
                </a:solidFill>
              </a:rPr>
              <a:t>Проанализировав результаты вычислений и построенного графика, можно сделать вывод, что наиболее благоприятные дни для:</a:t>
            </a:r>
          </a:p>
          <a:p>
            <a:pPr>
              <a:buClr>
                <a:srgbClr val="00B050"/>
              </a:buClr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ru-RU" dirty="0" smtClean="0"/>
              <a:t>Физические нагрузки: 1 и 27 апреля </a:t>
            </a:r>
          </a:p>
          <a:p>
            <a:pPr>
              <a:buClr>
                <a:srgbClr val="00B050"/>
              </a:buClr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ru-RU" dirty="0" smtClean="0"/>
              <a:t>Хорошее эмоциональное состояние: 7 апреля</a:t>
            </a:r>
          </a:p>
          <a:p>
            <a:pPr>
              <a:buClr>
                <a:srgbClr val="00B050"/>
              </a:buClr>
            </a:pPr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ru-RU" dirty="0" smtClean="0"/>
              <a:t>Интеллектуальные нагрузки: 29 апреля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695728" y="6102588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Определяется по наивысшим точкам синего, красного и зелёного графиков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6010783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42493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2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Совместимость людей по биоритмам</a:t>
            </a:r>
          </a:p>
          <a:p>
            <a:pPr marL="285750" indent="-28575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ru-RU" dirty="0" smtClean="0"/>
              <a:t>Когда </a:t>
            </a:r>
            <a:r>
              <a:rPr lang="ru-RU" dirty="0"/>
              <a:t>у двух людей совпадают или очень близки графики по одному, двум или даже трем биоритмам, то можно предположить довольно высокую совместимость этих </a:t>
            </a:r>
            <a:r>
              <a:rPr lang="ru-RU" dirty="0" smtClean="0"/>
              <a:t>людей.</a:t>
            </a:r>
          </a:p>
          <a:p>
            <a:pPr marL="285750" indent="-28575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ru-RU" i="1" dirty="0" smtClean="0"/>
              <a:t>Постройте </a:t>
            </a:r>
            <a:r>
              <a:rPr lang="ru-RU" i="1" dirty="0"/>
              <a:t>модель биоритмов своего друга и сделайте вывод о физической, эмоциональной и интеллектуальной совместимости двух друзей</a:t>
            </a:r>
            <a:r>
              <a:rPr lang="ru-RU" i="1" dirty="0" smtClean="0"/>
              <a:t>.</a:t>
            </a:r>
          </a:p>
          <a:p>
            <a:pPr algn="ctr">
              <a:buClr>
                <a:srgbClr val="7030A0"/>
              </a:buClr>
            </a:pPr>
            <a:endParaRPr lang="ru-RU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7030A0"/>
              </a:buClr>
            </a:pP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построения биоритмов для двух людей:</a:t>
            </a:r>
          </a:p>
          <a:p>
            <a:pPr>
              <a:buClr>
                <a:srgbClr val="7030A0"/>
              </a:buClr>
            </a:pPr>
            <a:r>
              <a:rPr lang="ru-RU" dirty="0" smtClean="0">
                <a:solidFill>
                  <a:srgbClr val="00B050"/>
                </a:solidFill>
              </a:rPr>
              <a:t>1. </a:t>
            </a:r>
            <a:r>
              <a:rPr lang="ru-RU" dirty="0" smtClean="0"/>
              <a:t>Открыть </a:t>
            </a:r>
            <a:r>
              <a:rPr lang="ru-RU" dirty="0"/>
              <a:t>файл </a:t>
            </a:r>
            <a:r>
              <a:rPr lang="ru-RU" dirty="0" smtClean="0"/>
              <a:t>«Биоритмы».</a:t>
            </a:r>
            <a:endParaRPr lang="ru-RU" dirty="0"/>
          </a:p>
          <a:p>
            <a:pPr>
              <a:buClr>
                <a:srgbClr val="7030A0"/>
              </a:buClr>
            </a:pPr>
            <a:r>
              <a:rPr lang="ru-RU" dirty="0" smtClean="0">
                <a:solidFill>
                  <a:srgbClr val="00B050"/>
                </a:solidFill>
              </a:rPr>
              <a:t>2. </a:t>
            </a:r>
            <a:r>
              <a:rPr lang="ru-RU" dirty="0"/>
              <a:t>Выделить ранее рассчитанные столбцы своих биоритмов, скопировать их и вставить в столбцы </a:t>
            </a:r>
            <a:r>
              <a:rPr lang="ru-RU" dirty="0" smtClean="0"/>
              <a:t>В, </a:t>
            </a:r>
            <a:r>
              <a:rPr lang="ru-RU" dirty="0"/>
              <a:t>С</a:t>
            </a:r>
            <a:r>
              <a:rPr lang="ru-RU" dirty="0" smtClean="0"/>
              <a:t>, </a:t>
            </a:r>
            <a:r>
              <a:rPr lang="en-US" dirty="0"/>
              <a:t>D</a:t>
            </a:r>
            <a:r>
              <a:rPr lang="ru-RU" dirty="0" smtClean="0"/>
              <a:t>, </a:t>
            </a:r>
            <a:r>
              <a:rPr lang="ru-RU" dirty="0"/>
              <a:t>используя команду </a:t>
            </a:r>
            <a:r>
              <a:rPr lang="ru-RU" dirty="0" smtClean="0"/>
              <a:t>Вставка ǀСпециальная вставкаǀ  «Только значения».</a:t>
            </a:r>
            <a:endParaRPr lang="ru-RU" dirty="0"/>
          </a:p>
          <a:p>
            <a:pPr>
              <a:buClr>
                <a:srgbClr val="7030A0"/>
              </a:buClr>
            </a:pPr>
            <a:r>
              <a:rPr lang="ru-RU" dirty="0" smtClean="0">
                <a:solidFill>
                  <a:srgbClr val="00B050"/>
                </a:solidFill>
              </a:rPr>
              <a:t>3. </a:t>
            </a:r>
            <a:r>
              <a:rPr lang="ru-RU" dirty="0" smtClean="0"/>
              <a:t>Ввести </a:t>
            </a:r>
            <a:r>
              <a:rPr lang="ru-RU" dirty="0"/>
              <a:t>в ячейку D4 дату рождения друга. Модель мгновенно просчитается для новых данных.</a:t>
            </a:r>
          </a:p>
          <a:p>
            <a:pPr>
              <a:buClr>
                <a:srgbClr val="7030A0"/>
              </a:buClr>
            </a:pPr>
            <a:r>
              <a:rPr lang="ru-RU" dirty="0" smtClean="0">
                <a:solidFill>
                  <a:srgbClr val="00B050"/>
                </a:solidFill>
              </a:rPr>
              <a:t>4. </a:t>
            </a:r>
            <a:r>
              <a:rPr lang="ru-RU" dirty="0" smtClean="0"/>
              <a:t>В </a:t>
            </a:r>
            <a:r>
              <a:rPr lang="ru-RU" dirty="0"/>
              <a:t>столбцах Н, I, J провести расчет суммарных биоритмов по формулам.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55576" y="4404598"/>
            <a:ext cx="6172492" cy="2274634"/>
            <a:chOff x="1639868" y="4394726"/>
            <a:chExt cx="5715000" cy="200707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868" y="4394726"/>
              <a:ext cx="5715000" cy="981075"/>
            </a:xfrm>
            <a:prstGeom prst="rect">
              <a:avLst/>
            </a:prstGeom>
            <a:noFill/>
            <a:ln w="9525">
              <a:solidFill>
                <a:srgbClr val="00339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868" y="5373097"/>
              <a:ext cx="5715000" cy="1028700"/>
            </a:xfrm>
            <a:prstGeom prst="rect">
              <a:avLst/>
            </a:prstGeom>
            <a:noFill/>
            <a:ln w="9525">
              <a:solidFill>
                <a:srgbClr val="00339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 descr="C:\Users\Ксения\AppData\Local\Microsoft\Windows\Temporary Internet Files\Content.IE5\HJ5CEOJD\20121231-community-ring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97152"/>
            <a:ext cx="2051720" cy="1959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75956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5. </a:t>
            </a:r>
            <a:r>
              <a:rPr lang="ru-RU" dirty="0" smtClean="0"/>
              <a:t>По </a:t>
            </a:r>
            <a:r>
              <a:rPr lang="ru-RU" dirty="0"/>
              <a:t>столбцам Н, I, J построить линейную диаграмму физической, эмоциональной и интеллектуальной </a:t>
            </a:r>
            <a:r>
              <a:rPr lang="ru-RU" dirty="0" smtClean="0"/>
              <a:t>совместимости.</a:t>
            </a:r>
          </a:p>
          <a:p>
            <a:pPr marL="285750" indent="-285750">
              <a:buClr>
                <a:srgbClr val="C02AA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Максимальные </a:t>
            </a:r>
            <a:r>
              <a:rPr lang="ru-RU" sz="1600" dirty="0"/>
              <a:t>значения по оси у на диаграмме указывают на степень совместимости: если размер по у </a:t>
            </a:r>
            <a:r>
              <a:rPr lang="ru-RU" sz="1600" i="1" dirty="0"/>
              <a:t>превышает 1,5</a:t>
            </a:r>
            <a:r>
              <a:rPr lang="ru-RU" sz="1600" dirty="0"/>
              <a:t>, то вы с другом в хорошем контакте.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00B050"/>
                </a:solidFill>
              </a:rPr>
              <a:t>6. </a:t>
            </a:r>
            <a:r>
              <a:rPr lang="ru-RU" dirty="0" smtClean="0"/>
              <a:t>Описать </a:t>
            </a:r>
            <a:r>
              <a:rPr lang="ru-RU" dirty="0"/>
              <a:t>результаты анализа модели, ориентируясь на следующие вопросы: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Что, на ваш взгляд, показывают суммарные графики биоритмов? Что можно по ним определить? </a:t>
            </a:r>
            <a:endParaRPr lang="ru-RU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Какая </a:t>
            </a:r>
            <a:r>
              <a:rPr lang="ru-RU" dirty="0"/>
              <a:t>из трех кривых показывает вашу наилучшую/наихудшую совместимость с другом? </a:t>
            </a:r>
            <a:endParaRPr lang="ru-RU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Проанализировав </a:t>
            </a:r>
            <a:r>
              <a:rPr lang="ru-RU" dirty="0"/>
              <a:t>диаграмму, выбрать наиболее благоприятные дни для совместного с другом участия в командной игре, например в футбольной команде. Можно ли вам с другом вообще выступать в соревнованиях как команда? Ответ обоснуйте. </a:t>
            </a:r>
            <a:endParaRPr lang="ru-RU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Выбрать </a:t>
            </a:r>
            <a:r>
              <a:rPr lang="ru-RU" dirty="0"/>
              <a:t>дни, когда вам не рекомендуется общаться. Что можно ожидать в эти дни? </a:t>
            </a:r>
            <a:endParaRPr lang="ru-RU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Спрогнозировать </a:t>
            </a:r>
            <a:r>
              <a:rPr lang="ru-RU" dirty="0"/>
              <a:t>результат вашего совместного разгадывания конкурсного кроссворда в указанные дни месяца, например, 10-го, 15-го и 21-го. </a:t>
            </a:r>
            <a:endParaRPr lang="ru-RU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В </a:t>
            </a:r>
            <a:r>
              <a:rPr lang="ru-RU" dirty="0"/>
              <a:t>какой области деятельности вы могли бы преуспеть в паре с </a:t>
            </a:r>
            <a:r>
              <a:rPr lang="ru-RU" dirty="0" smtClean="0"/>
              <a:t>другом?</a:t>
            </a:r>
            <a:endParaRPr lang="ru-RU" dirty="0"/>
          </a:p>
        </p:txBody>
      </p:sp>
      <p:pic>
        <p:nvPicPr>
          <p:cNvPr id="1027" name="Picture 3" descr="C:\Users\Ксения\AppData\Local\Microsoft\Windows\Temporary Internet Files\Content.IE5\2FBK94L7\kub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5191981"/>
            <a:ext cx="1800200" cy="1638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18" b="14979"/>
          <a:stretch/>
        </p:blipFill>
        <p:spPr bwMode="auto">
          <a:xfrm>
            <a:off x="2771800" y="5067024"/>
            <a:ext cx="2808312" cy="1751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5874" y="5167639"/>
            <a:ext cx="2232248" cy="1662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77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62" t="13333" r="53000" b="37444"/>
          <a:stretch/>
        </p:blipFill>
        <p:spPr bwMode="auto">
          <a:xfrm>
            <a:off x="5076056" y="2618924"/>
            <a:ext cx="4003567" cy="35260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5464" y="4832682"/>
            <a:ext cx="1870680" cy="18977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1" name="Группа 10"/>
          <p:cNvGrpSpPr/>
          <p:nvPr/>
        </p:nvGrpSpPr>
        <p:grpSpPr>
          <a:xfrm>
            <a:off x="4139952" y="310600"/>
            <a:ext cx="4572000" cy="2308324"/>
            <a:chOff x="3995936" y="332656"/>
            <a:chExt cx="4572000" cy="230832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995936" y="332656"/>
              <a:ext cx="4572000" cy="23083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 algn="just">
                <a:buClr>
                  <a:srgbClr val="7030A0"/>
                </a:buClr>
                <a:buAutoNum type="arabicPeriod"/>
              </a:pPr>
              <a:r>
                <a:rPr lang="ru-RU" dirty="0" smtClean="0"/>
                <a:t>Выделить в первой таблице ранее </a:t>
              </a:r>
              <a:r>
                <a:rPr lang="ru-RU" dirty="0"/>
                <a:t>рассчитанные столбцы своих </a:t>
              </a:r>
              <a:r>
                <a:rPr lang="ru-RU" dirty="0" smtClean="0"/>
                <a:t>биоритмов (столбцы </a:t>
              </a:r>
              <a:r>
                <a:rPr lang="en-US" dirty="0" smtClean="0"/>
                <a:t>A, B, C, D, </a:t>
              </a:r>
              <a:r>
                <a:rPr lang="ru-RU" dirty="0" smtClean="0"/>
                <a:t>т.е. выделяем область </a:t>
              </a:r>
              <a:r>
                <a:rPr lang="en-US" dirty="0" smtClean="0"/>
                <a:t>A</a:t>
              </a:r>
              <a:r>
                <a:rPr lang="ru-RU" dirty="0"/>
                <a:t>1</a:t>
              </a:r>
              <a:r>
                <a:rPr lang="en-US" dirty="0" smtClean="0"/>
                <a:t>:D</a:t>
              </a:r>
              <a:r>
                <a:rPr lang="ru-RU" dirty="0" smtClean="0"/>
                <a:t>38 – </a:t>
              </a:r>
              <a:r>
                <a:rPr lang="ru-RU" sz="1600" dirty="0" smtClean="0"/>
                <a:t>всю таблицу</a:t>
              </a:r>
              <a:r>
                <a:rPr lang="ru-RU" dirty="0" smtClean="0"/>
                <a:t>)</a:t>
              </a:r>
            </a:p>
            <a:p>
              <a:pPr marL="342900" indent="-342900" algn="just">
                <a:buClr>
                  <a:srgbClr val="7030A0"/>
                </a:buClr>
                <a:buAutoNum type="arabicPeriod"/>
              </a:pPr>
              <a:r>
                <a:rPr lang="ru-RU" dirty="0" smtClean="0"/>
                <a:t>Щелчок правой кнопкой мыши по выделенной области         в открывшемся меню          копировать</a:t>
              </a:r>
            </a:p>
            <a:p>
              <a:pPr marL="342900" indent="-342900">
                <a:buAutoNum type="arabicPeriod"/>
              </a:pPr>
              <a:endParaRPr lang="ru-RU" dirty="0"/>
            </a:p>
          </p:txBody>
        </p:sp>
        <p:cxnSp>
          <p:nvCxnSpPr>
            <p:cNvPr id="5" name="Прямая со стрелкой 4"/>
            <p:cNvCxnSpPr/>
            <p:nvPr/>
          </p:nvCxnSpPr>
          <p:spPr>
            <a:xfrm>
              <a:off x="6516216" y="1905804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>
              <a:off x="5076056" y="2177932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7" name="Группа 26"/>
          <p:cNvGrpSpPr/>
          <p:nvPr/>
        </p:nvGrpSpPr>
        <p:grpSpPr>
          <a:xfrm>
            <a:off x="137396" y="3645024"/>
            <a:ext cx="3384376" cy="2308324"/>
            <a:chOff x="323528" y="3645024"/>
            <a:chExt cx="3384376" cy="2308324"/>
          </a:xfrm>
        </p:grpSpPr>
        <p:sp>
          <p:nvSpPr>
            <p:cNvPr id="12" name="TextBox 11"/>
            <p:cNvSpPr txBox="1"/>
            <p:nvPr/>
          </p:nvSpPr>
          <p:spPr>
            <a:xfrm>
              <a:off x="323528" y="3645024"/>
              <a:ext cx="338437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7030A0"/>
                  </a:solidFill>
                </a:rPr>
                <a:t>3. </a:t>
              </a:r>
              <a:r>
                <a:rPr lang="ru-RU" dirty="0" smtClean="0"/>
                <a:t>Открыв новый лист в таблице, нужно вставить скопированную область        поставить курсор в ячейку </a:t>
              </a:r>
              <a:r>
                <a:rPr lang="ru-RU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</a:t>
              </a:r>
              <a:r>
                <a:rPr lang="ru-RU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ru-RU" dirty="0" smtClean="0"/>
                <a:t>          щелчок правой кнопкой мыши             в открывшемся меню        </a:t>
              </a:r>
              <a:r>
                <a:rPr lang="ru-RU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«Специальная вставка»</a:t>
              </a:r>
              <a:r>
                <a:rPr lang="ru-R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</a:t>
              </a:r>
              <a:r>
                <a:rPr lang="ru-RU" i="1" dirty="0" smtClean="0"/>
                <a:t>«Значения»       </a:t>
              </a:r>
              <a:endParaRPr lang="ru-RU" i="1" dirty="0"/>
            </a:p>
          </p:txBody>
        </p:sp>
        <p:cxnSp>
          <p:nvCxnSpPr>
            <p:cNvPr id="14" name="Прямая со стрелкой 13"/>
            <p:cNvCxnSpPr/>
            <p:nvPr/>
          </p:nvCxnSpPr>
          <p:spPr>
            <a:xfrm>
              <a:off x="1187624" y="4389972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>
              <a:off x="1475656" y="4650452"/>
              <a:ext cx="35392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2015716" y="4941168"/>
              <a:ext cx="39604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2411760" y="5215840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2951820" y="5503048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00" r="62875" b="42778"/>
          <a:stretch/>
        </p:blipFill>
        <p:spPr bwMode="auto">
          <a:xfrm>
            <a:off x="137396" y="146599"/>
            <a:ext cx="3888468" cy="31945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23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00" r="44500" b="53111"/>
          <a:stretch/>
        </p:blipFill>
        <p:spPr bwMode="auto">
          <a:xfrm>
            <a:off x="107504" y="44624"/>
            <a:ext cx="5832648" cy="25944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45" r="57250" b="42111"/>
          <a:stretch/>
        </p:blipFill>
        <p:spPr bwMode="auto">
          <a:xfrm>
            <a:off x="3795778" y="3717032"/>
            <a:ext cx="5286370" cy="30243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294314" y="2829322"/>
            <a:ext cx="6605859" cy="646331"/>
            <a:chOff x="310169" y="2825174"/>
            <a:chExt cx="6605859" cy="646331"/>
          </a:xfrm>
        </p:grpSpPr>
        <p:sp>
          <p:nvSpPr>
            <p:cNvPr id="2" name="TextBox 1"/>
            <p:cNvSpPr txBox="1"/>
            <p:nvPr/>
          </p:nvSpPr>
          <p:spPr>
            <a:xfrm>
              <a:off x="310169" y="2825174"/>
              <a:ext cx="6605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7030A0"/>
                  </a:solidFill>
                </a:rPr>
                <a:t>4. </a:t>
              </a:r>
              <a:r>
                <a:rPr lang="ru-RU" dirty="0" smtClean="0"/>
                <a:t>Выделяем область</a:t>
              </a:r>
              <a:r>
                <a:rPr lang="en-US" dirty="0" smtClean="0"/>
                <a:t> B7:D7</a:t>
              </a:r>
              <a:r>
                <a:rPr lang="ru-RU" dirty="0" smtClean="0"/>
                <a:t>           панель управления         выравнивание             </a:t>
              </a:r>
              <a:r>
                <a:rPr lang="ru-RU" i="1" dirty="0" smtClean="0"/>
                <a:t>«Объединить и поместить в центр»</a:t>
              </a:r>
              <a:endParaRPr lang="ru-RU" i="1" dirty="0"/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3152437" y="3010832"/>
              <a:ext cx="46066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/>
            <p:cNvCxnSpPr/>
            <p:nvPr/>
          </p:nvCxnSpPr>
          <p:spPr>
            <a:xfrm>
              <a:off x="1944663" y="3285986"/>
              <a:ext cx="52295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 flipV="1">
              <a:off x="5667975" y="3010832"/>
              <a:ext cx="514742" cy="37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42626" y="4760484"/>
            <a:ext cx="36021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5. </a:t>
            </a:r>
            <a:r>
              <a:rPr lang="ru-RU" dirty="0" smtClean="0"/>
              <a:t>Подписываем  эту область: </a:t>
            </a:r>
            <a:r>
              <a:rPr lang="ru-RU" i="1" dirty="0" smtClean="0">
                <a:solidFill>
                  <a:srgbClr val="002060"/>
                </a:solidFill>
              </a:rPr>
              <a:t>«Мой биоритм» </a:t>
            </a:r>
            <a:r>
              <a:rPr lang="ru-RU" dirty="0" smtClean="0"/>
              <a:t>и, выделив область </a:t>
            </a:r>
            <a:r>
              <a:rPr lang="en-US" dirty="0" smtClean="0"/>
              <a:t>B7:D8</a:t>
            </a:r>
            <a:r>
              <a:rPr lang="ru-RU" dirty="0" smtClean="0"/>
              <a:t>, щелчок по этой области правой кнопкой мыши и  выбираем розовый цвет заливки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8964" y="140765"/>
            <a:ext cx="2599022" cy="2599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30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11110</Words>
  <Application>Microsoft Office PowerPoint</Application>
  <PresentationFormat>Экран (4:3)</PresentationFormat>
  <Paragraphs>930</Paragraphs>
  <Slides>150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150</vt:i4>
      </vt:variant>
    </vt:vector>
  </HeadingPairs>
  <TitlesOfParts>
    <vt:vector size="15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</dc:creator>
  <cp:lastModifiedBy>Ученик</cp:lastModifiedBy>
  <cp:revision>258</cp:revision>
  <dcterms:created xsi:type="dcterms:W3CDTF">2015-02-15T16:23:03Z</dcterms:created>
  <dcterms:modified xsi:type="dcterms:W3CDTF">2015-05-18T08:28:21Z</dcterms:modified>
</cp:coreProperties>
</file>