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&#1050;&#1085;&#1080;&#1075;&#1072;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Не сделали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2000" baseline="0">
                        <a:latin typeface="Algerian" panose="04020705040A02060702" pitchFamily="82" charset="0"/>
                      </a:rPr>
                      <a:t>2</a:t>
                    </a:r>
                    <a:r>
                      <a:rPr lang="ru-RU" sz="2000" baseline="0"/>
                      <a:t> чел.</a:t>
                    </a:r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2000" baseline="0">
                        <a:latin typeface="Algerian" panose="04020705040A02060702" pitchFamily="82" charset="0"/>
                      </a:rPr>
                      <a:t>3</a:t>
                    </a:r>
                    <a:r>
                      <a:rPr lang="ru-RU" sz="2000" baseline="0"/>
                      <a:t> чел.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z="2000" baseline="0">
                        <a:latin typeface="Algerian" panose="04020705040A02060702" pitchFamily="82" charset="0"/>
                      </a:rPr>
                      <a:t>15</a:t>
                    </a:r>
                    <a:r>
                      <a:rPr lang="ru-RU" sz="2000" baseline="0"/>
                      <a:t> чел.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 baseline="0">
                    <a:latin typeface="Algerian" panose="04020705040A02060702" pitchFamily="82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Лист1!$B$1:$D$1</c:f>
              <c:strCache>
                <c:ptCount val="3"/>
                <c:pt idx="0">
                  <c:v>1 часть</c:v>
                </c:pt>
                <c:pt idx="1">
                  <c:v>2 часть</c:v>
                </c:pt>
                <c:pt idx="2">
                  <c:v>3 часть</c:v>
                </c:pt>
              </c:strCache>
            </c:strRef>
          </c:cat>
          <c:val>
            <c:numRef>
              <c:f>Лист1!$B$2:$D$2</c:f>
              <c:numCache>
                <c:formatCode>General</c:formatCode>
                <c:ptCount val="3"/>
                <c:pt idx="0">
                  <c:v>2</c:v>
                </c:pt>
                <c:pt idx="1">
                  <c:v>3</c:v>
                </c:pt>
                <c:pt idx="2">
                  <c:v>15</c:v>
                </c:pt>
              </c:numCache>
            </c:numRef>
          </c:val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Сделали 25%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2000" baseline="0">
                        <a:latin typeface="Algerian" panose="04020705040A02060702" pitchFamily="82" charset="0"/>
                      </a:rPr>
                      <a:t>4</a:t>
                    </a:r>
                    <a:r>
                      <a:rPr lang="ru-RU" sz="2000" baseline="0"/>
                      <a:t> чел.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2000" baseline="0">
                        <a:latin typeface="Algerian" panose="04020705040A02060702" pitchFamily="82" charset="0"/>
                      </a:rPr>
                      <a:t>6</a:t>
                    </a:r>
                    <a:r>
                      <a:rPr lang="ru-RU" sz="2000" baseline="0"/>
                      <a:t> чел.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 baseline="0">
                    <a:latin typeface="Algerian" panose="04020705040A02060702" pitchFamily="82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Лист1!$B$1:$D$1</c:f>
              <c:strCache>
                <c:ptCount val="3"/>
                <c:pt idx="0">
                  <c:v>1 часть</c:v>
                </c:pt>
                <c:pt idx="1">
                  <c:v>2 часть</c:v>
                </c:pt>
                <c:pt idx="2">
                  <c:v>3 часть</c:v>
                </c:pt>
              </c:strCache>
            </c:strRef>
          </c:cat>
          <c:val>
            <c:numRef>
              <c:f>Лист1!$B$3:$D$3</c:f>
              <c:numCache>
                <c:formatCode>General</c:formatCode>
                <c:ptCount val="3"/>
                <c:pt idx="0">
                  <c:v>4</c:v>
                </c:pt>
                <c:pt idx="1">
                  <c:v>6</c:v>
                </c:pt>
              </c:numCache>
            </c:numRef>
          </c:val>
        </c:ser>
        <c:ser>
          <c:idx val="2"/>
          <c:order val="2"/>
          <c:tx>
            <c:strRef>
              <c:f>Лист1!$A$4</c:f>
              <c:strCache>
                <c:ptCount val="1"/>
                <c:pt idx="0">
                  <c:v>Сделали 50%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2000" baseline="0">
                        <a:latin typeface="Algerian" panose="04020705040A02060702" pitchFamily="82" charset="0"/>
                      </a:rPr>
                      <a:t>4</a:t>
                    </a:r>
                    <a:r>
                      <a:rPr lang="ru-RU" sz="2000" baseline="0"/>
                      <a:t> чел.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2000" baseline="0">
                        <a:latin typeface="Algerian" panose="04020705040A02060702" pitchFamily="82" charset="0"/>
                      </a:rPr>
                      <a:t>6</a:t>
                    </a:r>
                    <a:r>
                      <a:rPr lang="ru-RU" sz="2000" baseline="0"/>
                      <a:t> чел.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 baseline="0">
                    <a:latin typeface="Algerian" panose="04020705040A02060702" pitchFamily="82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Лист1!$B$1:$D$1</c:f>
              <c:strCache>
                <c:ptCount val="3"/>
                <c:pt idx="0">
                  <c:v>1 часть</c:v>
                </c:pt>
                <c:pt idx="1">
                  <c:v>2 часть</c:v>
                </c:pt>
                <c:pt idx="2">
                  <c:v>3 часть</c:v>
                </c:pt>
              </c:strCache>
            </c:strRef>
          </c:cat>
          <c:val>
            <c:numRef>
              <c:f>Лист1!$B$4:$D$4</c:f>
              <c:numCache>
                <c:formatCode>General</c:formatCode>
                <c:ptCount val="3"/>
                <c:pt idx="0">
                  <c:v>4</c:v>
                </c:pt>
                <c:pt idx="1">
                  <c:v>6</c:v>
                </c:pt>
              </c:numCache>
            </c:numRef>
          </c:val>
        </c:ser>
        <c:ser>
          <c:idx val="3"/>
          <c:order val="3"/>
          <c:tx>
            <c:strRef>
              <c:f>Лист1!$A$5</c:f>
              <c:strCache>
                <c:ptCount val="1"/>
                <c:pt idx="0">
                  <c:v>Сделали 75%</c:v>
                </c:pt>
              </c:strCache>
            </c:strRef>
          </c:tx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2000" baseline="0">
                        <a:latin typeface="Algerian" panose="04020705040A02060702" pitchFamily="82" charset="0"/>
                      </a:rPr>
                      <a:t>5</a:t>
                    </a:r>
                    <a:r>
                      <a:rPr lang="ru-RU" sz="2000" baseline="0"/>
                      <a:t> чел.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 baseline="0">
                    <a:latin typeface="Algerian" panose="04020705040A02060702" pitchFamily="82" charset="0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Лист1!$B$1:$D$1</c:f>
              <c:strCache>
                <c:ptCount val="3"/>
                <c:pt idx="0">
                  <c:v>1 часть</c:v>
                </c:pt>
                <c:pt idx="1">
                  <c:v>2 часть</c:v>
                </c:pt>
                <c:pt idx="2">
                  <c:v>3 часть</c:v>
                </c:pt>
              </c:strCache>
            </c:strRef>
          </c:cat>
          <c:val>
            <c:numRef>
              <c:f>Лист1!$B$5:$D$5</c:f>
              <c:numCache>
                <c:formatCode>General</c:formatCode>
                <c:ptCount val="3"/>
                <c:pt idx="0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87022208"/>
        <c:axId val="89858432"/>
      </c:barChart>
      <c:catAx>
        <c:axId val="870222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 baseline="0"/>
            </a:pPr>
            <a:endParaRPr lang="ru-RU"/>
          </a:p>
        </c:txPr>
        <c:crossAx val="89858432"/>
        <c:crosses val="autoZero"/>
        <c:auto val="1"/>
        <c:lblAlgn val="ctr"/>
        <c:lblOffset val="100"/>
        <c:noMultiLvlLbl val="0"/>
      </c:catAx>
      <c:valAx>
        <c:axId val="89858432"/>
        <c:scaling>
          <c:orientation val="minMax"/>
          <c:max val="15"/>
          <c:min val="0"/>
        </c:scaling>
        <c:delete val="0"/>
        <c:axPos val="l"/>
        <c:majorGridlines/>
        <c:minorGridlines>
          <c:spPr>
            <a:ln>
              <a:noFill/>
            </a:ln>
          </c:spPr>
        </c:minorGridlines>
        <c:numFmt formatCode="General" sourceLinked="1"/>
        <c:majorTickMark val="out"/>
        <c:minorTickMark val="none"/>
        <c:tickLblPos val="nextTo"/>
        <c:spPr>
          <a:noFill/>
        </c:spPr>
        <c:txPr>
          <a:bodyPr/>
          <a:lstStyle/>
          <a:p>
            <a:pPr>
              <a:defRPr sz="1800" baseline="0"/>
            </a:pPr>
            <a:endParaRPr lang="ru-RU"/>
          </a:p>
        </c:txPr>
        <c:crossAx val="87022208"/>
        <c:crosses val="autoZero"/>
        <c:crossBetween val="between"/>
        <c:majorUnit val="1"/>
      </c:valAx>
      <c:spPr>
        <a:noFill/>
      </c:spPr>
    </c:plotArea>
    <c:legend>
      <c:legendPos val="r"/>
      <c:layout>
        <c:manualLayout>
          <c:xMode val="edge"/>
          <c:yMode val="edge"/>
          <c:x val="0.78753635441611969"/>
          <c:y val="2.7891220535232158E-2"/>
          <c:w val="0.20202258390229558"/>
          <c:h val="0.89615341144557892"/>
        </c:manualLayout>
      </c:layout>
      <c:overlay val="0"/>
      <c:txPr>
        <a:bodyPr/>
        <a:lstStyle/>
        <a:p>
          <a:pPr>
            <a:defRPr sz="1800" baseline="0"/>
          </a:pPr>
          <a:endParaRPr lang="ru-RU"/>
        </a:p>
      </c:txPr>
    </c:legend>
    <c:plotVisOnly val="1"/>
    <c:dispBlanksAs val="gap"/>
    <c:showDLblsOverMax val="0"/>
  </c:chart>
  <c:spPr>
    <a:noFill/>
  </c:sp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27E5B1-1511-43D1-8A40-2B7787EC86B1}" type="datetimeFigureOut">
              <a:rPr lang="ru-RU" smtClean="0"/>
              <a:t>13.04.2018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7DE659-DC54-4E26-B018-2B61B76A2A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91906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7DE659-DC54-4E26-B018-2B61B76A2AC6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68679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778D8-E353-49A6-A2C6-549CAB7896F1}" type="datetimeFigureOut">
              <a:rPr lang="ru-RU" smtClean="0"/>
              <a:t>13.04.2018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3DAF0-9C29-403B-B840-3D4AF0BF05A8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>
        <p14:ripple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778D8-E353-49A6-A2C6-549CAB7896F1}" type="datetimeFigureOut">
              <a:rPr lang="ru-RU" smtClean="0"/>
              <a:t>13.04.2018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3DAF0-9C29-403B-B840-3D4AF0BF05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ipple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778D8-E353-49A6-A2C6-549CAB7896F1}" type="datetimeFigureOut">
              <a:rPr lang="ru-RU" smtClean="0"/>
              <a:t>13.04.2018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3DAF0-9C29-403B-B840-3D4AF0BF05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ipple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778D8-E353-49A6-A2C6-549CAB7896F1}" type="datetimeFigureOut">
              <a:rPr lang="ru-RU" smtClean="0"/>
              <a:t>13.04.2018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3DAF0-9C29-403B-B840-3D4AF0BF05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ipple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778D8-E353-49A6-A2C6-549CAB7896F1}" type="datetimeFigureOut">
              <a:rPr lang="ru-RU" smtClean="0"/>
              <a:t>13.04.2018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3DAF0-9C29-403B-B840-3D4AF0BF05A8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>
        <p14:ripple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778D8-E353-49A6-A2C6-549CAB7896F1}" type="datetimeFigureOut">
              <a:rPr lang="ru-RU" smtClean="0"/>
              <a:t>13.04.2018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3DAF0-9C29-403B-B840-3D4AF0BF05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ipple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778D8-E353-49A6-A2C6-549CAB7896F1}" type="datetimeFigureOut">
              <a:rPr lang="ru-RU" smtClean="0"/>
              <a:t>13.04.2018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3DAF0-9C29-403B-B840-3D4AF0BF05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ipple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778D8-E353-49A6-A2C6-549CAB7896F1}" type="datetimeFigureOut">
              <a:rPr lang="ru-RU" smtClean="0"/>
              <a:t>13.04.2018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3DAF0-9C29-403B-B840-3D4AF0BF05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ipple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778D8-E353-49A6-A2C6-549CAB7896F1}" type="datetimeFigureOut">
              <a:rPr lang="ru-RU" smtClean="0"/>
              <a:t>13.04.2018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3DAF0-9C29-403B-B840-3D4AF0BF05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ipple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778D8-E353-49A6-A2C6-549CAB7896F1}" type="datetimeFigureOut">
              <a:rPr lang="ru-RU" smtClean="0"/>
              <a:t>13.04.2018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3DAF0-9C29-403B-B840-3D4AF0BF05A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ipple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778D8-E353-49A6-A2C6-549CAB7896F1}" type="datetimeFigureOut">
              <a:rPr lang="ru-RU" smtClean="0"/>
              <a:t>13.04.2018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F73DAF0-9C29-403B-B840-3D4AF0BF05A8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ipple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3B778D8-E353-49A6-A2C6-549CAB7896F1}" type="datetimeFigureOut">
              <a:rPr lang="ru-RU" smtClean="0"/>
              <a:t>13.04.2018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F73DAF0-9C29-403B-B840-3D4AF0BF05A8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>
    <mc:Choice xmlns:p14="http://schemas.microsoft.com/office/powerpoint/2010/main" Requires="p14">
      <p:transition spd="slow" p14:dur="2000">
        <p14:ripple/>
      </p:transition>
    </mc:Choice>
    <mc:Fallback>
      <p:transition spd="slow">
        <p:fade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1097309"/>
            <a:ext cx="7486600" cy="1179563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/>
              <a:t>Трудности перевода английских пословиц и поговорок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75856" y="4077072"/>
            <a:ext cx="5688632" cy="2376264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bg1">
                    <a:lumMod val="50000"/>
                  </a:schemeClr>
                </a:solidFill>
              </a:rPr>
              <a:t>Проект подготовила:</a:t>
            </a:r>
          </a:p>
          <a:p>
            <a:r>
              <a:rPr lang="ru-RU" sz="2000" dirty="0" smtClean="0">
                <a:solidFill>
                  <a:schemeClr val="bg1">
                    <a:lumMod val="50000"/>
                  </a:schemeClr>
                </a:solidFill>
              </a:rPr>
              <a:t>Ученица 6 «А» класса</a:t>
            </a:r>
          </a:p>
          <a:p>
            <a:r>
              <a:rPr lang="ru-RU" sz="2400" b="1" dirty="0" smtClean="0">
                <a:solidFill>
                  <a:schemeClr val="bg1">
                    <a:lumMod val="50000"/>
                  </a:schemeClr>
                </a:solidFill>
              </a:rPr>
              <a:t>Артамонова </a:t>
            </a:r>
            <a:r>
              <a:rPr lang="ru-RU" sz="2400" b="1" dirty="0" smtClean="0">
                <a:solidFill>
                  <a:schemeClr val="bg1">
                    <a:lumMod val="50000"/>
                  </a:schemeClr>
                </a:solidFill>
              </a:rPr>
              <a:t>Анастасия</a:t>
            </a:r>
          </a:p>
          <a:p>
            <a:r>
              <a:rPr lang="ru-RU" sz="2000" dirty="0" smtClean="0">
                <a:solidFill>
                  <a:schemeClr val="bg1">
                    <a:lumMod val="50000"/>
                  </a:schemeClr>
                </a:solidFill>
              </a:rPr>
              <a:t>Под руководством </a:t>
            </a:r>
          </a:p>
          <a:p>
            <a:r>
              <a:rPr lang="ru-RU" sz="2400" b="1" dirty="0" smtClean="0">
                <a:solidFill>
                  <a:schemeClr val="bg1">
                    <a:lumMod val="50000"/>
                  </a:schemeClr>
                </a:solidFill>
              </a:rPr>
              <a:t>Щеглеватых Е.И.</a:t>
            </a:r>
            <a:endParaRPr lang="ru-RU" sz="2400" b="1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ru-RU" sz="2000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ru-RU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4" name="Рисунок 3" descr="https://lh4.googleusercontent.com/O0g_oJYohMNy9KX9ZS0c4WuR7vtB7zz1FF8b2KGan76EGtGs_fnUxZbXsfvyQGDbDlPP4Q=w1200-h630-p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079" b="90000" l="10000" r="90000">
                        <a14:backgroundMark x1="29083" y1="78889" x2="33333" y2="89048"/>
                        <a14:backgroundMark x1="29667" y1="79841" x2="29083" y2="75238"/>
                        <a14:backgroundMark x1="30500" y1="81905" x2="32583" y2="85714"/>
                        <a14:backgroundMark x1="33417" y1="86825" x2="35917" y2="88095"/>
                        <a14:backgroundMark x1="67417" y1="88571" x2="70833" y2="85873"/>
                        <a14:backgroundMark x1="72917" y1="81905" x2="74083" y2="77143"/>
                        <a14:backgroundMark x1="68417" y1="8889" x2="70917" y2="11429"/>
                        <a14:backgroundMark x1="73417" y1="17460" x2="71417" y2="11429"/>
                        <a14:backgroundMark x1="29167" y1="20476" x2="30667" y2="14127"/>
                        <a14:backgroundMark x1="31833" y1="10317" x2="35250" y2="87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719" t="4245" r="22899" b="8257"/>
          <a:stretch/>
        </p:blipFill>
        <p:spPr bwMode="auto">
          <a:xfrm>
            <a:off x="179512" y="2420888"/>
            <a:ext cx="4698749" cy="420080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718643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Настя\Desktop\Снимок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268759"/>
            <a:ext cx="6843887" cy="3984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7504" y="5395803"/>
            <a:ext cx="88569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«</a:t>
            </a:r>
            <a:r>
              <a:rPr lang="en-US" sz="2000" b="1" dirty="0" smtClean="0"/>
              <a:t>The pot calls the </a:t>
            </a:r>
            <a:r>
              <a:rPr lang="en-US" sz="2000" b="1" dirty="0" smtClean="0"/>
              <a:t>kettle </a:t>
            </a:r>
            <a:r>
              <a:rPr lang="en-US" sz="2000" b="1" dirty="0" smtClean="0"/>
              <a:t>black</a:t>
            </a:r>
            <a:r>
              <a:rPr lang="ru-RU" sz="2000" b="1" dirty="0" smtClean="0"/>
              <a:t>» - «Чья бы корова мычала, а твоя бы помолчала», «В чужом глазу соринку замечаем, в своем – бревна не видим».</a:t>
            </a:r>
            <a:endParaRPr lang="ru-RU" sz="20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907704" y="692696"/>
            <a:ext cx="49821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400" b="1" u="sng" dirty="0" smtClean="0"/>
              <a:t>3 </a:t>
            </a:r>
            <a:r>
              <a:rPr lang="ru-RU" sz="2400" b="1" u="sng" dirty="0"/>
              <a:t>группа пословиц и поговорок </a:t>
            </a:r>
            <a:endParaRPr lang="ru-RU" sz="2400" b="1" u="sng" dirty="0"/>
          </a:p>
        </p:txBody>
      </p:sp>
    </p:spTree>
    <p:extLst>
      <p:ext uri="{BB962C8B-B14F-4D97-AF65-F5344CB8AC3E}">
        <p14:creationId xmlns:p14="http://schemas.microsoft.com/office/powerpoint/2010/main" val="293860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917667" y="1484784"/>
            <a:ext cx="28052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«</a:t>
            </a:r>
            <a:r>
              <a:rPr lang="en-US" sz="2000" b="1" dirty="0" smtClean="0"/>
              <a:t>No man is an island</a:t>
            </a:r>
            <a:r>
              <a:rPr lang="ru-RU" sz="2000" b="1" dirty="0" smtClean="0"/>
              <a:t>»</a:t>
            </a:r>
            <a:endParaRPr lang="ru-RU" sz="2400" b="1" u="sng" dirty="0"/>
          </a:p>
        </p:txBody>
      </p:sp>
      <p:pic>
        <p:nvPicPr>
          <p:cNvPr id="4098" name="Picture 2" descr="https://wallbox.ru/wallpapers/main/201131/shahmaty-i-odin-89f963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814051"/>
            <a:ext cx="4681728" cy="2926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 descr="http://forum.wscc.co.uk/forum/uploads/monthly_2017_11/no-man-is-an-island-2-638.jpg.f39583beb0dc4a1d176dd1561a579ba3.jp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263" b="100000" l="0" r="9608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6123" y="-99339"/>
            <a:ext cx="6077799" cy="456311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755576" y="5084131"/>
            <a:ext cx="30335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/>
              <a:t>«Один </a:t>
            </a:r>
            <a:r>
              <a:rPr lang="ru-RU" sz="2000" b="1" dirty="0"/>
              <a:t>в поле не </a:t>
            </a:r>
            <a:r>
              <a:rPr lang="ru-RU" sz="2000" b="1" dirty="0" smtClean="0"/>
              <a:t>воин»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31539475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73284437"/>
              </p:ext>
            </p:extLst>
          </p:nvPr>
        </p:nvGraphicFramePr>
        <p:xfrm>
          <a:off x="107504" y="1772816"/>
          <a:ext cx="8858965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035994" y="912093"/>
            <a:ext cx="720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РЕЗУЛЬТАТЫ ОПРОСА 6 «А» КЛАССА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18680381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9191" y="188640"/>
            <a:ext cx="8111239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u="sng" dirty="0" smtClean="0"/>
              <a:t>Цель: </a:t>
            </a:r>
          </a:p>
          <a:p>
            <a:r>
              <a:rPr lang="ru-RU" sz="2400" dirty="0" smtClean="0"/>
              <a:t>Определить </a:t>
            </a:r>
            <a:r>
              <a:rPr lang="ru-RU" sz="2400" dirty="0" smtClean="0"/>
              <a:t>трудности перевода английских пословиц и поговорок на русский язык.</a:t>
            </a:r>
            <a:endParaRPr lang="ru-RU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315855" y="1628800"/>
            <a:ext cx="8609667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u="sng" dirty="0" smtClean="0"/>
              <a:t>Задачи:</a:t>
            </a:r>
          </a:p>
          <a:p>
            <a:pPr marL="914400" lvl="1" indent="-457200" algn="just">
              <a:buFont typeface="+mj-lt"/>
              <a:buAutoNum type="arabicParenR"/>
            </a:pPr>
            <a:r>
              <a:rPr lang="ru-RU" sz="2400" dirty="0" smtClean="0"/>
              <a:t>Объяснить, зачем нужно знать и понимать английские пословицы и поговорки.</a:t>
            </a:r>
            <a:endParaRPr lang="ru-RU" sz="2400" dirty="0" smtClean="0"/>
          </a:p>
          <a:p>
            <a:pPr marL="914400" lvl="1" indent="-457200" algn="just">
              <a:buFont typeface="+mj-lt"/>
              <a:buAutoNum type="arabicParenR"/>
            </a:pPr>
            <a:r>
              <a:rPr lang="ru-RU" sz="2400" dirty="0" smtClean="0"/>
              <a:t>Привести примеры английских пословиц и поговорок с их эквивалентами в русском языке.</a:t>
            </a:r>
            <a:endParaRPr lang="ru-RU" sz="2400" dirty="0" smtClean="0"/>
          </a:p>
          <a:p>
            <a:pPr marL="914400" lvl="1" indent="-457200" algn="just">
              <a:buFont typeface="+mj-lt"/>
              <a:buAutoNum type="arabicParenR"/>
            </a:pPr>
            <a:r>
              <a:rPr lang="ru-RU" sz="2400" dirty="0" smtClean="0"/>
              <a:t>Выявить трудности перевода и причины их возникновения.</a:t>
            </a:r>
            <a:endParaRPr lang="ru-RU" sz="2000" dirty="0" smtClean="0"/>
          </a:p>
          <a:p>
            <a:pPr marL="914400" lvl="1" indent="-457200" algn="just">
              <a:buFont typeface="+mj-lt"/>
              <a:buAutoNum type="arabicParenR"/>
            </a:pPr>
            <a:r>
              <a:rPr lang="ru-RU" sz="2400" dirty="0" smtClean="0"/>
              <a:t>Провести анкетирование учащихся 6 «А» класса, на   предмет правильного понимания английских пословиц и умения подбирать к ним аналоги из русского языка.</a:t>
            </a:r>
          </a:p>
          <a:p>
            <a:pPr marL="914400" lvl="1" indent="-457200" algn="just">
              <a:buFont typeface="+mj-lt"/>
              <a:buAutoNum type="arabicParenR"/>
            </a:pPr>
            <a:r>
              <a:rPr lang="ru-RU" sz="2400" dirty="0" smtClean="0"/>
              <a:t>Сделать вывод о том, какие трудности возникли у участников опроса.</a:t>
            </a:r>
            <a:endParaRPr lang="ru-RU" sz="2400" dirty="0" smtClean="0"/>
          </a:p>
        </p:txBody>
      </p:sp>
    </p:spTree>
    <p:extLst>
      <p:ext uri="{BB962C8B-B14F-4D97-AF65-F5344CB8AC3E}">
        <p14:creationId xmlns:p14="http://schemas.microsoft.com/office/powerpoint/2010/main" val="11717993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82216" y="795893"/>
            <a:ext cx="335428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/>
              <a:t>The English proverb </a:t>
            </a:r>
            <a:r>
              <a:rPr lang="ru-RU" sz="2000" dirty="0" smtClean="0"/>
              <a:t>«</a:t>
            </a:r>
            <a:r>
              <a:rPr lang="en-US" sz="2000" b="1" dirty="0" smtClean="0"/>
              <a:t>The cat is out of the bag</a:t>
            </a:r>
            <a:r>
              <a:rPr lang="ru-RU" sz="2000" dirty="0" smtClean="0"/>
              <a:t>»</a:t>
            </a:r>
            <a:r>
              <a:rPr lang="en-US" sz="2000" dirty="0" smtClean="0"/>
              <a:t> </a:t>
            </a:r>
            <a:r>
              <a:rPr lang="en-US" dirty="0" smtClean="0"/>
              <a:t>means</a:t>
            </a:r>
            <a:r>
              <a:rPr lang="en-US" dirty="0"/>
              <a:t> </a:t>
            </a:r>
            <a:r>
              <a:rPr lang="en-US" dirty="0" smtClean="0"/>
              <a:t>that someone’s secret or some kind of act or trick was disclosed. </a:t>
            </a:r>
          </a:p>
          <a:p>
            <a:endParaRPr lang="en-US" dirty="0"/>
          </a:p>
          <a:p>
            <a:endParaRPr lang="ru-RU" dirty="0" smtClean="0"/>
          </a:p>
          <a:p>
            <a:r>
              <a:rPr lang="en-US" dirty="0" smtClean="0"/>
              <a:t>It’s </a:t>
            </a:r>
            <a:r>
              <a:rPr lang="en-US" dirty="0" smtClean="0"/>
              <a:t>like Russian proverbs:</a:t>
            </a:r>
            <a:endParaRPr lang="ru-RU" dirty="0"/>
          </a:p>
        </p:txBody>
      </p:sp>
      <p:pic>
        <p:nvPicPr>
          <p:cNvPr id="1027" name="Picture 3" descr="C:\Users\Настя\Desktop\Снимок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27" y="4539804"/>
            <a:ext cx="2538085" cy="2055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6227" y="3779811"/>
            <a:ext cx="23955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«Шила в мешке не утаишь»</a:t>
            </a:r>
            <a:endParaRPr lang="ru-RU" sz="2000" b="1" dirty="0"/>
          </a:p>
        </p:txBody>
      </p:sp>
      <p:pic>
        <p:nvPicPr>
          <p:cNvPr id="1028" name="Picture 4" descr="C:\Users\Настя\Desktop\Снимок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008640"/>
            <a:ext cx="2955925" cy="2849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136245" y="3448668"/>
            <a:ext cx="37283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/>
              <a:t>«Тайное становится явным»</a:t>
            </a:r>
            <a:endParaRPr lang="ru-RU" sz="2000" b="1" dirty="0"/>
          </a:p>
        </p:txBody>
      </p:sp>
      <p:pic>
        <p:nvPicPr>
          <p:cNvPr id="1029" name="Picture 5" descr="C:\Users\Настя\Desktop\Снимок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7685" y="4181328"/>
            <a:ext cx="3776315" cy="2413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992270" y="3779812"/>
            <a:ext cx="24563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/>
              <a:t>«Карты вскрыты»</a:t>
            </a:r>
            <a:endParaRPr lang="ru-RU" sz="2000" b="1" dirty="0"/>
          </a:p>
        </p:txBody>
      </p:sp>
      <p:pic>
        <p:nvPicPr>
          <p:cNvPr id="6" name="Picture 2" descr="http://2.bp.blogspot.com/-aWyErost4fs/TwYzZFCHbKI/AAAAAAAAFFU/9h8VuwU5uBM/w1200-h630-p-k-no-nu/cat+out+of+bag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5248275" cy="290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0912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75903" y="980728"/>
            <a:ext cx="49532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u="sng" dirty="0" smtClean="0"/>
              <a:t>1 </a:t>
            </a:r>
            <a:r>
              <a:rPr lang="ru-RU" sz="2400" b="1" u="sng" dirty="0" smtClean="0"/>
              <a:t>группа пословиц и поговорок </a:t>
            </a:r>
            <a:endParaRPr lang="ru-RU" sz="2400" b="1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4111979" y="2680105"/>
            <a:ext cx="48811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«</a:t>
            </a:r>
            <a:r>
              <a:rPr lang="en-US" sz="2000" b="1" dirty="0" smtClean="0"/>
              <a:t>Better late than never</a:t>
            </a:r>
            <a:r>
              <a:rPr lang="ru-RU" sz="2000" b="1" dirty="0" smtClean="0"/>
              <a:t>» - </a:t>
            </a:r>
          </a:p>
          <a:p>
            <a:pPr algn="ctr"/>
            <a:r>
              <a:rPr lang="ru-RU" sz="2000" b="1" dirty="0" smtClean="0"/>
              <a:t>«Лучше поздно, чем никогда»</a:t>
            </a:r>
            <a:endParaRPr lang="ru-RU" sz="2000" b="1" dirty="0" smtClean="0"/>
          </a:p>
          <a:p>
            <a:endParaRPr lang="ru-RU" sz="1600" dirty="0" smtClean="0"/>
          </a:p>
        </p:txBody>
      </p:sp>
      <p:pic>
        <p:nvPicPr>
          <p:cNvPr id="5" name="Picture 3" descr="C:\Users\Настя\Desktop\Снимок.JPG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01" b="97390" l="2524" r="97161">
                        <a14:foregroundMark x1="13880" y1="32731" x2="13880" y2="32731"/>
                        <a14:foregroundMark x1="10095" y1="38554" x2="20820" y2="26707"/>
                        <a14:foregroundMark x1="5994" y1="48394" x2="7886" y2="38755"/>
                        <a14:foregroundMark x1="10095" y1="38153" x2="16404" y2="29317"/>
                        <a14:foregroundMark x1="7886" y1="38153" x2="15773" y2="28715"/>
                        <a14:foregroundMark x1="29968" y1="18273" x2="32177" y2="19478"/>
                        <a14:foregroundMark x1="62776" y1="18675" x2="67823" y2="20482"/>
                        <a14:foregroundMark x1="86751" y1="55823" x2="89905" y2="48394"/>
                        <a14:foregroundMark x1="27129" y1="72691" x2="21451" y2="67269"/>
                        <a14:foregroundMark x1="29022" y1="75502" x2="20505" y2="67269"/>
                        <a14:foregroundMark x1="16088" y1="28715" x2="17981" y2="25703"/>
                        <a14:foregroundMark x1="21767" y1="19076" x2="29022" y2="14859"/>
                        <a14:foregroundMark x1="69716" y1="15863" x2="71924" y2="17871"/>
                        <a14:foregroundMark x1="77287" y1="22289" x2="74448" y2="19076"/>
                        <a14:foregroundMark x1="26498" y1="74096" x2="20189" y2="686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662056"/>
            <a:ext cx="3759835" cy="5904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932361" y="4599309"/>
            <a:ext cx="324035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This idiom suggests that doing something late is better than not doing it at all.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72846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Настя\Desktop\Снимок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121" y="2204864"/>
            <a:ext cx="5986601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256722" y="3212976"/>
            <a:ext cx="277977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smtClean="0"/>
              <a:t>Do something when things are going well for you and you have a good chance to succeed.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331640" y="1269829"/>
            <a:ext cx="721126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/>
              <a:t>«</a:t>
            </a:r>
            <a:r>
              <a:rPr lang="en-US" sz="2000" b="1" dirty="0"/>
              <a:t>Strike while the iron is hot</a:t>
            </a:r>
            <a:r>
              <a:rPr lang="ru-RU" sz="2000" b="1" dirty="0" smtClean="0"/>
              <a:t>» -</a:t>
            </a:r>
            <a:r>
              <a:rPr lang="en-US" sz="2000" b="1" dirty="0" smtClean="0"/>
              <a:t> </a:t>
            </a:r>
            <a:r>
              <a:rPr lang="ru-RU" sz="2000" b="1" dirty="0" smtClean="0"/>
              <a:t>«Куй </a:t>
            </a:r>
            <a:r>
              <a:rPr lang="ru-RU" sz="2000" b="1" dirty="0"/>
              <a:t>железо, пока </a:t>
            </a:r>
            <a:r>
              <a:rPr lang="ru-RU" sz="2000" b="1" dirty="0" smtClean="0"/>
              <a:t>горячо»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1614115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55576" y="1055270"/>
            <a:ext cx="76328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«</a:t>
            </a:r>
            <a:r>
              <a:rPr lang="en-US" sz="2000" b="1" dirty="0"/>
              <a:t>It’s the tip of the iceberg</a:t>
            </a:r>
            <a:r>
              <a:rPr lang="ru-RU" sz="2000" b="1" dirty="0" smtClean="0"/>
              <a:t>»</a:t>
            </a:r>
            <a:r>
              <a:rPr lang="en-US" sz="2000" b="1" dirty="0" smtClean="0"/>
              <a:t> - </a:t>
            </a:r>
            <a:r>
              <a:rPr lang="ru-RU" sz="2000" b="1" dirty="0" smtClean="0"/>
              <a:t>«Это только вершина айсберга»</a:t>
            </a:r>
            <a:endParaRPr lang="ru-RU" sz="2000" b="1" dirty="0"/>
          </a:p>
        </p:txBody>
      </p:sp>
      <p:pic>
        <p:nvPicPr>
          <p:cNvPr id="2050" name="Picture 2" descr="https://million-wallpapers.ru/wallpapers/4/10/1793337245466178613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636912"/>
            <a:ext cx="7315200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99592" y="1700808"/>
            <a:ext cx="71287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This is a small part </a:t>
            </a:r>
            <a:r>
              <a:rPr lang="en-US" dirty="0"/>
              <a:t>of a much larger situation or </a:t>
            </a:r>
            <a:r>
              <a:rPr lang="en-US" dirty="0" smtClean="0"/>
              <a:t>problem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44809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Настя\Desktop\Снимок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51" y="722313"/>
            <a:ext cx="5501640" cy="392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00933" y="4725144"/>
            <a:ext cx="215353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«</a:t>
            </a:r>
            <a:r>
              <a:rPr lang="en-US" sz="2000" b="1" dirty="0" smtClean="0"/>
              <a:t>When pigs fly</a:t>
            </a:r>
            <a:r>
              <a:rPr lang="ru-RU" sz="2000" b="1" dirty="0" smtClean="0"/>
              <a:t>»</a:t>
            </a:r>
            <a:endParaRPr lang="ru-RU" sz="2000" b="1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5661046" y="836712"/>
            <a:ext cx="32403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u="sng" dirty="0" smtClean="0"/>
              <a:t>2</a:t>
            </a:r>
            <a:r>
              <a:rPr lang="ru-RU" sz="2400" b="1" u="sng" dirty="0" smtClean="0"/>
              <a:t> </a:t>
            </a:r>
            <a:r>
              <a:rPr lang="ru-RU" sz="2400" b="1" u="sng" dirty="0"/>
              <a:t>группа пословиц и поговорок </a:t>
            </a:r>
            <a:endParaRPr lang="ru-RU" sz="2400" b="1" u="sng" dirty="0"/>
          </a:p>
        </p:txBody>
      </p:sp>
      <p:pic>
        <p:nvPicPr>
          <p:cNvPr id="3074" name="Picture 2" descr="http://pitomecdoma.ru/akvariumistika/akvariumnye-raki/akvariumnye-raki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5" t="13387" r="3202" b="9715"/>
          <a:stretch/>
        </p:blipFill>
        <p:spPr bwMode="auto">
          <a:xfrm>
            <a:off x="4362962" y="4213054"/>
            <a:ext cx="4781038" cy="2636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571477" y="3505168"/>
            <a:ext cx="34194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«Когда рак на горе свистнет»</a:t>
            </a:r>
            <a:endParaRPr lang="ru-RU" sz="2000" b="1" dirty="0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5301208"/>
            <a:ext cx="36724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dirty="0" smtClean="0"/>
              <a:t>When you </a:t>
            </a:r>
            <a:r>
              <a:rPr lang="en-US" dirty="0"/>
              <a:t>think that something will never happen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746070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Настя\Desktop\Снимок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856984" cy="4136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9512" y="4321305"/>
            <a:ext cx="88569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«</a:t>
            </a:r>
            <a:r>
              <a:rPr lang="en-US" sz="2000" b="1" dirty="0" smtClean="0"/>
              <a:t>The grass is always greener on the other side of the fence</a:t>
            </a:r>
            <a:r>
              <a:rPr lang="ru-RU" sz="2000" b="1" dirty="0" smtClean="0"/>
              <a:t>»</a:t>
            </a:r>
            <a:r>
              <a:rPr lang="en-US" sz="2000" b="1" dirty="0" smtClean="0"/>
              <a:t> - </a:t>
            </a:r>
            <a:endParaRPr lang="ru-RU" sz="2000" b="1" dirty="0" smtClean="0"/>
          </a:p>
          <a:p>
            <a:pPr algn="ctr"/>
            <a:r>
              <a:rPr lang="ru-RU" sz="2000" b="1" dirty="0" smtClean="0"/>
              <a:t>«</a:t>
            </a:r>
            <a:r>
              <a:rPr lang="ru-RU" sz="2000" b="1" dirty="0" smtClean="0"/>
              <a:t>Хорошо там, где нас нет</a:t>
            </a:r>
            <a:r>
              <a:rPr lang="ru-RU" sz="2000" b="1" dirty="0" smtClean="0"/>
              <a:t>»</a:t>
            </a:r>
            <a:endParaRPr lang="ru-RU" sz="2000" b="1" dirty="0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899592" y="5445224"/>
            <a:ext cx="74888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Other people always seem to be in a better situation than you, although they</a:t>
            </a:r>
            <a:r>
              <a:rPr lang="en-US" dirty="0"/>
              <a:t> may not be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42572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Настя\Desktop\Снимок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310" y="1108775"/>
            <a:ext cx="5238004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478298" y="1556792"/>
            <a:ext cx="364176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/>
              <a:t>«</a:t>
            </a:r>
            <a:r>
              <a:rPr lang="en-US" sz="2000" b="1" dirty="0"/>
              <a:t>To carry coals to Newcastle</a:t>
            </a:r>
            <a:r>
              <a:rPr lang="ru-RU" sz="2000" b="1" dirty="0"/>
              <a:t>»</a:t>
            </a:r>
            <a:endParaRPr lang="en-US" sz="2000" dirty="0"/>
          </a:p>
        </p:txBody>
      </p:sp>
      <p:pic>
        <p:nvPicPr>
          <p:cNvPr id="5" name="Рисунок 4" descr="https://cdn.fishki.net/upload/post/2016/04/22/1928279/1-img-6410-min.jp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468" b="98666" l="10000" r="90000">
                        <a14:foregroundMark x1="30250" y1="51034" x2="30250" y2="51034"/>
                        <a14:foregroundMark x1="52600" y1="10140" x2="52700" y2="12675"/>
                        <a14:foregroundMark x1="26450" y1="54103" x2="29000" y2="52635"/>
                        <a14:foregroundMark x1="32800" y1="52502" x2="35000" y2="53169"/>
                        <a14:foregroundMark x1="35300" y1="53235" x2="36600" y2="55103"/>
                        <a14:foregroundMark x1="22000" y1="66711" x2="23600" y2="60640"/>
                        <a14:foregroundMark x1="21850" y1="66978" x2="22100" y2="64777"/>
                        <a14:foregroundMark x1="22550" y1="63109" x2="23300" y2="61174"/>
                        <a14:foregroundMark x1="24000" y1="59973" x2="25450" y2="57839"/>
                        <a14:foregroundMark x1="13150" y1="74450" x2="21450" y2="67312"/>
                        <a14:foregroundMark x1="65550" y1="66578" x2="78350" y2="70981"/>
                        <a14:foregroundMark x1="49650" y1="61641" x2="53000" y2="62642"/>
                        <a14:backgroundMark x1="40750" y1="53302" x2="41050" y2="54370"/>
                        <a14:backgroundMark x1="43850" y1="53302" x2="44150" y2="54169"/>
                        <a14:backgroundMark x1="43250" y1="46231" x2="44200" y2="46965"/>
                        <a14:backgroundMark x1="43650" y1="42028" x2="43700" y2="43229"/>
                        <a14:backgroundMark x1="40650" y1="37358" x2="42150" y2="38826"/>
                        <a14:backgroundMark x1="43200" y1="35624" x2="43500" y2="37025"/>
                        <a14:backgroundMark x1="43850" y1="38559" x2="43600" y2="37091"/>
                        <a14:backgroundMark x1="50500" y1="60574" x2="51250" y2="61174"/>
                        <a14:backgroundMark x1="52200" y1="61975" x2="53050" y2="62442"/>
                        <a14:backgroundMark x1="54900" y1="8873" x2="54950" y2="9406"/>
                        <a14:backgroundMark x1="57550" y1="9540" x2="57700" y2="8606"/>
                        <a14:backgroundMark x1="60250" y1="9606" x2="60350" y2="8406"/>
                        <a14:backgroundMark x1="62550" y1="9406" x2="62550" y2="8939"/>
                        <a14:backgroundMark x1="53150" y1="9673" x2="53100" y2="9273"/>
                        <a14:backgroundMark x1="71900" y1="47698" x2="73450" y2="46031"/>
                        <a14:backgroundMark x1="72250" y1="43296" x2="72350" y2="41828"/>
                        <a14:backgroundMark x1="75250" y1="45163" x2="77000" y2="43829"/>
                        <a14:backgroundMark x1="74500" y1="49433" x2="74450" y2="48299"/>
                        <a14:backgroundMark x1="73550" y1="52101" x2="73550" y2="50634"/>
                        <a14:backgroundMark x1="70500" y1="54770" x2="70450" y2="53102"/>
                        <a14:backgroundMark x1="71000" y1="52168" x2="70950" y2="504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0979" y="3436759"/>
            <a:ext cx="4572397" cy="342701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402247" y="5774440"/>
            <a:ext cx="46901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/>
              <a:t>«Ездить в </a:t>
            </a:r>
            <a:r>
              <a:rPr lang="ru-RU" sz="2000" b="1" dirty="0"/>
              <a:t>Тулу со своим </a:t>
            </a:r>
            <a:r>
              <a:rPr lang="ru-RU" sz="2000" b="1" dirty="0" smtClean="0"/>
              <a:t>самоваром»</a:t>
            </a:r>
            <a:endParaRPr lang="ru-RU" sz="20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478298" y="2348880"/>
            <a:ext cx="355819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dirty="0"/>
              <a:t>To do something </a:t>
            </a:r>
            <a:r>
              <a:rPr lang="es-ES" dirty="0" smtClean="0"/>
              <a:t>unnecessary</a:t>
            </a:r>
            <a:r>
              <a:rPr lang="ru-RU" dirty="0" smtClean="0"/>
              <a:t>, </a:t>
            </a:r>
            <a:r>
              <a:rPr lang="en-US" dirty="0" smtClean="0"/>
              <a:t> for  example</a:t>
            </a:r>
            <a:r>
              <a:rPr lang="ru-RU" dirty="0" smtClean="0"/>
              <a:t>, </a:t>
            </a:r>
            <a:r>
              <a:rPr lang="en-US" dirty="0" smtClean="0"/>
              <a:t>it means the </a:t>
            </a:r>
            <a:r>
              <a:rPr lang="en-US" dirty="0"/>
              <a:t>man who waters his grass after a good rain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67735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237</TotalTime>
  <Words>418</Words>
  <Application>Microsoft Office PowerPoint</Application>
  <PresentationFormat>Экран (4:3)</PresentationFormat>
  <Paragraphs>53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Поток</vt:lpstr>
      <vt:lpstr>Трудности перевода английских пословиц и поговорок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Трудности перевода английских пословиц и поговорок</dc:title>
  <dc:creator>Настя</dc:creator>
  <cp:lastModifiedBy>пк</cp:lastModifiedBy>
  <cp:revision>28</cp:revision>
  <dcterms:created xsi:type="dcterms:W3CDTF">2018-04-09T15:47:44Z</dcterms:created>
  <dcterms:modified xsi:type="dcterms:W3CDTF">2018-04-13T20:29:28Z</dcterms:modified>
</cp:coreProperties>
</file>