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1" r:id="rId7"/>
    <p:sldId id="269" r:id="rId8"/>
    <p:sldId id="268" r:id="rId9"/>
    <p:sldId id="270" r:id="rId10"/>
    <p:sldId id="271" r:id="rId11"/>
    <p:sldId id="267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2BA2-6725-4CEC-90AE-EFBC6F38FF35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F615-23E4-478B-9848-F298C793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F615-23E4-478B-9848-F298C7932F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80920" cy="1800200"/>
          </a:xfrm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Применение </a:t>
            </a:r>
            <a:r>
              <a:rPr lang="ru-RU" dirty="0" smtClean="0"/>
              <a:t>Интернет и цифровых </a:t>
            </a:r>
            <a:r>
              <a:rPr lang="ru-RU" dirty="0" smtClean="0"/>
              <a:t>технологий на уроках английского языка</a:t>
            </a:r>
            <a:endParaRPr lang="ru-RU" dirty="0"/>
          </a:p>
        </p:txBody>
      </p:sp>
      <p:pic>
        <p:nvPicPr>
          <p:cNvPr id="3074" name="Picture 2" descr="https://3.bp.blogspot.com/-pAJVYcdjRDU/VrsE2xZToZI/AAAAAAAAApc/p-SSds2Nhpg/w1200-h630-p-k-no-nu/img_k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613576" cy="399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74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230003" cy="5733256"/>
          </a:xfrm>
          <a:prstGeom prst="rect">
            <a:avLst/>
          </a:prstGeom>
        </p:spPr>
      </p:pic>
      <p:pic>
        <p:nvPicPr>
          <p:cNvPr id="8" name="Рисунок 7" descr="IMG_74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836712"/>
            <a:ext cx="4444185" cy="2503766"/>
          </a:xfrm>
          <a:prstGeom prst="rect">
            <a:avLst/>
          </a:prstGeom>
        </p:spPr>
      </p:pic>
      <p:pic>
        <p:nvPicPr>
          <p:cNvPr id="9" name="Рисунок 8" descr="IMG_74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460131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dafont.com/forum/attach/orig/6/0/603950.pn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4004"/>
            <a:ext cx="4176464" cy="1438457"/>
          </a:xfrm>
          <a:prstGeom prst="rect">
            <a:avLst/>
          </a:prstGeom>
          <a:noFill/>
        </p:spPr>
      </p:pic>
      <p:pic>
        <p:nvPicPr>
          <p:cNvPr id="20484" name="Picture 4" descr="https://pp.userapi.com/c850024/v850024047/b1a2c/gQG9aRVDv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594422" cy="4536504"/>
          </a:xfrm>
          <a:prstGeom prst="rect">
            <a:avLst/>
          </a:prstGeom>
          <a:noFill/>
        </p:spPr>
      </p:pic>
      <p:pic>
        <p:nvPicPr>
          <p:cNvPr id="20486" name="Picture 6" descr="https://pp.userapi.com/c845218/v845218047/12cabb/JlNNzPfxs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72816"/>
            <a:ext cx="2448272" cy="4536504"/>
          </a:xfrm>
          <a:prstGeom prst="rect">
            <a:avLst/>
          </a:prstGeom>
          <a:noFill/>
        </p:spPr>
      </p:pic>
      <p:pic>
        <p:nvPicPr>
          <p:cNvPr id="8" name="Рисунок 7" descr="IMG_7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772816"/>
            <a:ext cx="2596345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dafont.com/forum/attach/orig/6/0/603950.pn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600400" cy="1240049"/>
          </a:xfrm>
          <a:prstGeom prst="rect">
            <a:avLst/>
          </a:prstGeom>
          <a:noFill/>
        </p:spPr>
      </p:pic>
      <p:pic>
        <p:nvPicPr>
          <p:cNvPr id="5" name="Рисунок 4" descr="IMG_73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2736304" cy="4608512"/>
          </a:xfrm>
          <a:prstGeom prst="rect">
            <a:avLst/>
          </a:prstGeom>
        </p:spPr>
      </p:pic>
      <p:pic>
        <p:nvPicPr>
          <p:cNvPr id="6" name="Рисунок 5" descr="IMG_73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16832"/>
            <a:ext cx="2580917" cy="4608512"/>
          </a:xfrm>
          <a:prstGeom prst="rect">
            <a:avLst/>
          </a:prstGeom>
        </p:spPr>
      </p:pic>
      <p:pic>
        <p:nvPicPr>
          <p:cNvPr id="7" name="Рисунок 6" descr="IMG_73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916832"/>
            <a:ext cx="259634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dafont.com/forum/attach/orig/6/0/603950.pn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176464" cy="1438457"/>
          </a:xfrm>
          <a:prstGeom prst="rect">
            <a:avLst/>
          </a:prstGeom>
          <a:noFill/>
        </p:spPr>
      </p:pic>
      <p:pic>
        <p:nvPicPr>
          <p:cNvPr id="7" name="Рисунок 6" descr="IMG_73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2808312" cy="4729126"/>
          </a:xfrm>
          <a:prstGeom prst="rect">
            <a:avLst/>
          </a:prstGeom>
        </p:spPr>
      </p:pic>
      <p:pic>
        <p:nvPicPr>
          <p:cNvPr id="8" name="Рисунок 7" descr="IMG_73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44824"/>
            <a:ext cx="273630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635225677.rsc.cdn77.org/images/fluentu_language_learning_platform_app.jpg"/>
          <p:cNvPicPr>
            <a:picLocks noChangeAspect="1" noChangeArrowheads="1"/>
          </p:cNvPicPr>
          <p:nvPr/>
        </p:nvPicPr>
        <p:blipFill>
          <a:blip r:embed="rId2" cstate="print"/>
          <a:srcRect t="26476" b="28029"/>
          <a:stretch>
            <a:fillRect/>
          </a:stretch>
        </p:blipFill>
        <p:spPr bwMode="auto">
          <a:xfrm>
            <a:off x="1691680" y="404664"/>
            <a:ext cx="5804644" cy="1484784"/>
          </a:xfrm>
          <a:prstGeom prst="rect">
            <a:avLst/>
          </a:prstGeom>
          <a:noFill/>
        </p:spPr>
      </p:pic>
      <p:pic>
        <p:nvPicPr>
          <p:cNvPr id="5" name="Рисунок 4" descr="IMG_73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204864"/>
            <a:ext cx="2592288" cy="4392488"/>
          </a:xfrm>
          <a:prstGeom prst="rect">
            <a:avLst/>
          </a:prstGeom>
        </p:spPr>
      </p:pic>
      <p:pic>
        <p:nvPicPr>
          <p:cNvPr id="7" name="Рисунок 6" descr="IMG_73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204864"/>
            <a:ext cx="2592288" cy="4392488"/>
          </a:xfrm>
          <a:prstGeom prst="rect">
            <a:avLst/>
          </a:prstGeom>
        </p:spPr>
      </p:pic>
      <p:pic>
        <p:nvPicPr>
          <p:cNvPr id="8" name="Рисунок 7" descr="IMG_73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132856"/>
            <a:ext cx="2553695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indmapsoft.com/wp-content/uploads/2018/01/goconqr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520280" cy="1570268"/>
          </a:xfrm>
          <a:prstGeom prst="rect">
            <a:avLst/>
          </a:prstGeom>
          <a:noFill/>
        </p:spPr>
      </p:pic>
      <p:pic>
        <p:nvPicPr>
          <p:cNvPr id="5" name="Рисунок 4" descr="IMG_7312.PNG"/>
          <p:cNvPicPr>
            <a:picLocks noChangeAspect="1"/>
          </p:cNvPicPr>
          <p:nvPr/>
        </p:nvPicPr>
        <p:blipFill>
          <a:blip r:embed="rId3" cstate="print"/>
          <a:srcRect b="38983"/>
          <a:stretch>
            <a:fillRect/>
          </a:stretch>
        </p:blipFill>
        <p:spPr>
          <a:xfrm>
            <a:off x="7452320" y="240433"/>
            <a:ext cx="1440160" cy="1559767"/>
          </a:xfrm>
          <a:prstGeom prst="rect">
            <a:avLst/>
          </a:prstGeom>
        </p:spPr>
      </p:pic>
      <p:pic>
        <p:nvPicPr>
          <p:cNvPr id="6" name="Рисунок 5" descr="IMG_73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04864"/>
            <a:ext cx="2378078" cy="4221088"/>
          </a:xfrm>
          <a:prstGeom prst="rect">
            <a:avLst/>
          </a:prstGeom>
        </p:spPr>
      </p:pic>
      <p:pic>
        <p:nvPicPr>
          <p:cNvPr id="7" name="Рисунок 6" descr="IMG_73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204864"/>
            <a:ext cx="2418646" cy="4248472"/>
          </a:xfrm>
          <a:prstGeom prst="rect">
            <a:avLst/>
          </a:prstGeom>
        </p:spPr>
      </p:pic>
      <p:pic>
        <p:nvPicPr>
          <p:cNvPr id="8" name="Рисунок 7" descr="IMG_73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204864"/>
            <a:ext cx="2621485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932040" y="260648"/>
            <a:ext cx="4716016" cy="2636912"/>
          </a:xfrm>
          <a:prstGeom prst="cloudCallout">
            <a:avLst>
              <a:gd name="adj1" fmla="val 60544"/>
              <a:gd name="adj2" fmla="val -488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«Если мы будем сегодня учить так, как учили вчера, мы украдем у детей завтра»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sc02.alicdn.com/kf/HTB17HAHIpXXXXcQXFXXq6xXFXXX1/221179719/HTB17HAHIpXXXXcQXFXXq6xXFXX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4008" y="3501008"/>
            <a:ext cx="4283968" cy="3104964"/>
          </a:xfrm>
          <a:prstGeom prst="rect">
            <a:avLst/>
          </a:prstGeom>
          <a:noFill/>
        </p:spPr>
      </p:pic>
      <p:pic>
        <p:nvPicPr>
          <p:cNvPr id="2056" name="Picture 8" descr="http://user.vse42.ru/files/P_S1280x1037q80/Wnone/ui-5a029e3d6176b7.270289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4177436" cy="3672408"/>
          </a:xfrm>
          <a:prstGeom prst="rect">
            <a:avLst/>
          </a:prstGeom>
          <a:noFill/>
        </p:spPr>
      </p:pic>
      <p:sp>
        <p:nvSpPr>
          <p:cNvPr id="11" name="Блок-схема: узел 10"/>
          <p:cNvSpPr/>
          <p:nvPr/>
        </p:nvSpPr>
        <p:spPr>
          <a:xfrm>
            <a:off x="3347864" y="4005064"/>
            <a:ext cx="1800200" cy="14401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79912" y="422108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VS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Цифровые образовательные ресурсы (ЦОР)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это представленные в цифровой форме фотографии, видеофрагменты,  объекты виртуальной реальности, звукозаписи, символьные объекты и иные учебные материалы, необходимые для организации учебного процесса.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363272" cy="4869160"/>
          </a:xfrm>
        </p:spPr>
        <p:txBody>
          <a:bodyPr>
            <a:normAutofit fontScale="55000" lnSpcReduction="20000"/>
          </a:bodyPr>
          <a:lstStyle/>
          <a:p>
            <a:pPr indent="-163513">
              <a:buNone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Использование 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Интернета и ЦОР на уроках позволяет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Улучшить эффективность и качество образования;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Ориентироваться на современные цели обучения;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Повысить мотивацию учащихся к обучению;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Использовать взаимосвязанное обучение различным видам деятельности;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Учитывать страноведческий аспект;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Сделать уроки эмоциональными и яркими;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Реализовать индивидуальный подход;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Усилить самостоятельность школьников;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Объективно оценивать знания учащихся;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Повысить качество наглядности; 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Облегчить труд учителя;</a:t>
            </a:r>
          </a:p>
          <a:p>
            <a:pPr marL="95250" indent="254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Изменить характер взаимодействия учителя и ученика;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6" name="Picture 2" descr="https://png.pngtree.com/element_origin_min_pic/16/06/08/20575810bef1d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9798"/>
          <a:stretch>
            <a:fillRect/>
          </a:stretch>
        </p:blipFill>
        <p:spPr bwMode="auto">
          <a:xfrm>
            <a:off x="6156176" y="3545632"/>
            <a:ext cx="298782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3"/>
            <a:ext cx="8892480" cy="3240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С помощью </a:t>
            </a:r>
            <a:r>
              <a:rPr lang="ru-RU" b="1" i="1" dirty="0" smtClean="0">
                <a:solidFill>
                  <a:schemeClr val="tx2"/>
                </a:solidFill>
              </a:rPr>
              <a:t>Интернета и ЦОР на </a:t>
            </a:r>
            <a:r>
              <a:rPr lang="ru-RU" b="1" i="1" dirty="0" smtClean="0">
                <a:solidFill>
                  <a:schemeClr val="tx2"/>
                </a:solidFill>
              </a:rPr>
              <a:t>уроке английского языка можно решать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целый ряд задач</a:t>
            </a:r>
            <a:r>
              <a:rPr lang="ru-RU" i="1" dirty="0" smtClean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пояснять новый учебный материал;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повторять и закреплять пройденные лексические единицы;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проводить промежуточный и итоговый контроль усвоения знаний;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создать игровые учебные ситуации, максимально приближенные к реальным;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ldospk.ru/wikispk/images/c/cf/School-children-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675078" cy="3140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8936" y="3573016"/>
            <a:ext cx="500506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помочь учащимся основательно подготовиться к сдаче ЕГЭ;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приобрести навыки работы с компьютером.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В помощь учителю при подготовке к урокам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7446.PNG"/>
          <p:cNvPicPr>
            <a:picLocks noChangeAspect="1"/>
          </p:cNvPicPr>
          <p:nvPr/>
        </p:nvPicPr>
        <p:blipFill>
          <a:blip r:embed="rId2" cstate="print"/>
          <a:srcRect t="10512"/>
          <a:stretch>
            <a:fillRect/>
          </a:stretch>
        </p:blipFill>
        <p:spPr>
          <a:xfrm>
            <a:off x="755576" y="980728"/>
            <a:ext cx="3473411" cy="5517232"/>
          </a:xfrm>
          <a:prstGeom prst="rect">
            <a:avLst/>
          </a:prstGeom>
        </p:spPr>
      </p:pic>
      <p:pic>
        <p:nvPicPr>
          <p:cNvPr id="7" name="Рисунок 6" descr="IMG_7447.PNG"/>
          <p:cNvPicPr>
            <a:picLocks noChangeAspect="1"/>
          </p:cNvPicPr>
          <p:nvPr/>
        </p:nvPicPr>
        <p:blipFill>
          <a:blip r:embed="rId3" cstate="print"/>
          <a:srcRect t="10588"/>
          <a:stretch>
            <a:fillRect/>
          </a:stretch>
        </p:blipFill>
        <p:spPr>
          <a:xfrm>
            <a:off x="4932040" y="980728"/>
            <a:ext cx="3532234" cy="5472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260648"/>
            <a:ext cx="414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Elementary English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3336279" cy="5921896"/>
          </a:xfrm>
          <a:prstGeom prst="rect">
            <a:avLst/>
          </a:prstGeom>
        </p:spPr>
      </p:pic>
      <p:pic>
        <p:nvPicPr>
          <p:cNvPr id="3" name="Рисунок 2" descr="IMG_7448.PNG"/>
          <p:cNvPicPr>
            <a:picLocks noChangeAspect="1"/>
          </p:cNvPicPr>
          <p:nvPr/>
        </p:nvPicPr>
        <p:blipFill>
          <a:blip r:embed="rId3" cstate="print"/>
          <a:srcRect t="2392"/>
          <a:stretch>
            <a:fillRect/>
          </a:stretch>
        </p:blipFill>
        <p:spPr>
          <a:xfrm>
            <a:off x="4788024" y="476672"/>
            <a:ext cx="3392275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0.PNG"/>
          <p:cNvPicPr>
            <a:picLocks noChangeAspect="1"/>
          </p:cNvPicPr>
          <p:nvPr/>
        </p:nvPicPr>
        <p:blipFill>
          <a:blip r:embed="rId2" cstate="print"/>
          <a:srcRect t="10176"/>
          <a:stretch>
            <a:fillRect/>
          </a:stretch>
        </p:blipFill>
        <p:spPr>
          <a:xfrm>
            <a:off x="755576" y="1340768"/>
            <a:ext cx="3189436" cy="5085184"/>
          </a:xfrm>
          <a:prstGeom prst="rect">
            <a:avLst/>
          </a:prstGeom>
        </p:spPr>
      </p:pic>
      <p:pic>
        <p:nvPicPr>
          <p:cNvPr id="3" name="Рисунок 2" descr="IMG_7451.PNG"/>
          <p:cNvPicPr>
            <a:picLocks noChangeAspect="1"/>
          </p:cNvPicPr>
          <p:nvPr/>
        </p:nvPicPr>
        <p:blipFill>
          <a:blip r:embed="rId3" cstate="print"/>
          <a:srcRect t="10127"/>
          <a:stretch>
            <a:fillRect/>
          </a:stretch>
        </p:blipFill>
        <p:spPr>
          <a:xfrm>
            <a:off x="4932040" y="1340768"/>
            <a:ext cx="3351707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332656"/>
            <a:ext cx="439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Визуальный английский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456.PNG"/>
          <p:cNvPicPr>
            <a:picLocks noChangeAspect="1"/>
          </p:cNvPicPr>
          <p:nvPr/>
        </p:nvPicPr>
        <p:blipFill>
          <a:blip r:embed="rId2" cstate="print"/>
          <a:srcRect t="4901"/>
          <a:stretch>
            <a:fillRect/>
          </a:stretch>
        </p:blipFill>
        <p:spPr>
          <a:xfrm>
            <a:off x="0" y="980728"/>
            <a:ext cx="3024336" cy="5589240"/>
          </a:xfrm>
          <a:prstGeom prst="rect">
            <a:avLst/>
          </a:prstGeom>
        </p:spPr>
      </p:pic>
      <p:pic>
        <p:nvPicPr>
          <p:cNvPr id="5" name="Рисунок 4" descr="IMG_7453.PNG"/>
          <p:cNvPicPr>
            <a:picLocks noChangeAspect="1"/>
          </p:cNvPicPr>
          <p:nvPr/>
        </p:nvPicPr>
        <p:blipFill>
          <a:blip r:embed="rId3" cstate="print"/>
          <a:srcRect t="13477"/>
          <a:stretch>
            <a:fillRect/>
          </a:stretch>
        </p:blipFill>
        <p:spPr>
          <a:xfrm>
            <a:off x="3203848" y="1556792"/>
            <a:ext cx="2952328" cy="5085184"/>
          </a:xfrm>
          <a:prstGeom prst="rect">
            <a:avLst/>
          </a:prstGeom>
        </p:spPr>
      </p:pic>
      <p:pic>
        <p:nvPicPr>
          <p:cNvPr id="6" name="Рисунок 5" descr="IMG_7454.PNG"/>
          <p:cNvPicPr>
            <a:picLocks noChangeAspect="1"/>
          </p:cNvPicPr>
          <p:nvPr/>
        </p:nvPicPr>
        <p:blipFill>
          <a:blip r:embed="rId4" cstate="print"/>
          <a:srcRect t="5000"/>
          <a:stretch>
            <a:fillRect/>
          </a:stretch>
        </p:blipFill>
        <p:spPr>
          <a:xfrm>
            <a:off x="6306803" y="1124744"/>
            <a:ext cx="2837197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404664"/>
            <a:ext cx="3232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iSLCOLLECTIVE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209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Применение Интернет и цифровых технологий на уроках английского языка</vt:lpstr>
      <vt:lpstr>Слайд 2</vt:lpstr>
      <vt:lpstr>Цифровые образовательные ресурсы (ЦОР) - это представленные в цифровой форме фотографии, видеофрагменты,  объекты виртуальной реальности, звукозаписи, символьные объекты и иные учебные материалы, необходимые для организации учебного процесса.</vt:lpstr>
      <vt:lpstr>Слайд 4</vt:lpstr>
      <vt:lpstr>В помощь учителю при подготовке к урокам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цифровых технологий на уроках английского языка</dc:title>
  <dc:creator>Дашуткин</dc:creator>
  <cp:lastModifiedBy>Дашуткин</cp:lastModifiedBy>
  <cp:revision>4</cp:revision>
  <dcterms:created xsi:type="dcterms:W3CDTF">2018-11-06T22:28:08Z</dcterms:created>
  <dcterms:modified xsi:type="dcterms:W3CDTF">2018-11-22T06:52:50Z</dcterms:modified>
</cp:coreProperties>
</file>