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4" r:id="rId5"/>
    <p:sldId id="257" r:id="rId6"/>
    <p:sldId id="263" r:id="rId7"/>
    <p:sldId id="258" r:id="rId8"/>
    <p:sldId id="266" r:id="rId9"/>
    <p:sldId id="265" r:id="rId10"/>
    <p:sldId id="268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6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1D61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742C-4547-4F2A-B0A0-6586840DA9A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5B76-B4D6-44D8-9B80-A9956BA7B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38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742C-4547-4F2A-B0A0-6586840DA9A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5B76-B4D6-44D8-9B80-A9956BA7B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742C-4547-4F2A-B0A0-6586840DA9A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5B76-B4D6-44D8-9B80-A9956BA7B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2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742C-4547-4F2A-B0A0-6586840DA9A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5B76-B4D6-44D8-9B80-A9956BA7B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27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742C-4547-4F2A-B0A0-6586840DA9A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5B76-B4D6-44D8-9B80-A9956BA7B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32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742C-4547-4F2A-B0A0-6586840DA9A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5B76-B4D6-44D8-9B80-A9956BA7B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74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742C-4547-4F2A-B0A0-6586840DA9A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5B76-B4D6-44D8-9B80-A9956BA7B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21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742C-4547-4F2A-B0A0-6586840DA9A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5B76-B4D6-44D8-9B80-A9956BA7B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89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742C-4547-4F2A-B0A0-6586840DA9A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5B76-B4D6-44D8-9B80-A9956BA7B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72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742C-4547-4F2A-B0A0-6586840DA9A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5B76-B4D6-44D8-9B80-A9956BA7B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68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742C-4547-4F2A-B0A0-6586840DA9A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5B76-B4D6-44D8-9B80-A9956BA7B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02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742C-4547-4F2A-B0A0-6586840DA9A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45B76-B4D6-44D8-9B80-A9956BA7B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39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8928" y="980729"/>
            <a:ext cx="7772400" cy="261972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441D61"/>
                </a:solidFill>
                <a:latin typeface="+mn-lt"/>
                <a:cs typeface="Aharoni" panose="02010803020104030203" pitchFamily="2" charset="-79"/>
              </a:rPr>
              <a:t>Формирование читательской грамотности на уроках литературы</a:t>
            </a:r>
            <a:endParaRPr lang="ru-RU" sz="4800" b="1" dirty="0">
              <a:solidFill>
                <a:srgbClr val="441D61"/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4" name="AutoShape 2" descr="https://phonoteka.org/uploads/posts/2021-05/1621560471_8-phonoteka_org-p-fon-po-literaturnomu-chteniyu-nachalnaya-s-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phonoteka.org/uploads/posts/2021-05/1621560471_8-phonoteka_org-p-fon-po-literaturnomu-chteniyu-nachalnaya-s-8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phonoteka.org/uploads/posts/2021-05/1621560471_8-phonoteka_org-p-fon-po-literaturnomu-chteniyu-nachalnaya-s-8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73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«Концептуальная таблица» или «Сводная таблица»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520342"/>
              </p:ext>
            </p:extLst>
          </p:nvPr>
        </p:nvGraphicFramePr>
        <p:xfrm>
          <a:off x="440630" y="2276872"/>
          <a:ext cx="8229600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Сравнение героев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Петр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Гринев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Алексей Швабрин</a:t>
                      </a:r>
                      <a:endParaRPr lang="ru-RU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ru-RU" dirty="0" smtClean="0"/>
                        <a:t>«Крепость»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ru-RU" dirty="0" smtClean="0"/>
                        <a:t>«Поединок»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ru-RU" dirty="0" smtClean="0"/>
                        <a:t>«Приступ»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816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424" y="-1241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Облако тегов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424" y="908720"/>
            <a:ext cx="8686800" cy="4525963"/>
          </a:xfrm>
        </p:spPr>
        <p:txBody>
          <a:bodyPr>
            <a:normAutofit/>
          </a:bodyPr>
          <a:lstStyle/>
          <a:p>
            <a:r>
              <a:rPr lang="ru-RU" dirty="0"/>
              <a:t>- для характеристики героя;</a:t>
            </a:r>
          </a:p>
          <a:p>
            <a:r>
              <a:rPr lang="ru-RU" dirty="0" smtClean="0"/>
              <a:t>-для</a:t>
            </a:r>
            <a:r>
              <a:rPr lang="ru-RU" dirty="0"/>
              <a:t> </a:t>
            </a:r>
            <a:r>
              <a:rPr lang="ru-RU" dirty="0" smtClean="0"/>
              <a:t>определения</a:t>
            </a:r>
            <a:r>
              <a:rPr lang="ru-RU" dirty="0"/>
              <a:t> </a:t>
            </a:r>
            <a:r>
              <a:rPr lang="ru-RU" dirty="0" smtClean="0"/>
              <a:t>названия</a:t>
            </a:r>
            <a:r>
              <a:rPr lang="ru-RU" dirty="0"/>
              <a:t> </a:t>
            </a:r>
            <a:r>
              <a:rPr lang="ru-RU" dirty="0" smtClean="0"/>
              <a:t>произведения</a:t>
            </a:r>
            <a:r>
              <a:rPr lang="ru-RU" dirty="0"/>
              <a:t>;</a:t>
            </a:r>
          </a:p>
          <a:p>
            <a:r>
              <a:rPr lang="ru-RU" dirty="0"/>
              <a:t>- для работы с деталью, </a:t>
            </a:r>
            <a:r>
              <a:rPr lang="ru-RU" dirty="0" err="1" smtClean="0"/>
              <a:t>пейзажем,портретом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944" y="2852936"/>
            <a:ext cx="5040560" cy="293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837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383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«Письмо с дырками»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(пробелами)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Из числа всей </a:t>
            </a:r>
            <a:r>
              <a:rPr lang="ru-RU" dirty="0" err="1"/>
              <a:t>ее</a:t>
            </a:r>
            <a:r>
              <a:rPr lang="ru-RU" dirty="0"/>
              <a:t> челяди самым замечательным лицом </a:t>
            </a:r>
            <a:r>
              <a:rPr lang="ru-RU" dirty="0" smtClean="0"/>
              <a:t>был ________, мужчина_________,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сложенный </a:t>
            </a:r>
            <a:r>
              <a:rPr lang="ru-RU" dirty="0" err="1" smtClean="0"/>
              <a:t>богатырем</a:t>
            </a:r>
            <a:r>
              <a:rPr lang="ru-RU" dirty="0" smtClean="0"/>
              <a:t> и ____________. </a:t>
            </a:r>
            <a:r>
              <a:rPr lang="ru-RU" dirty="0"/>
              <a:t>Барыня взяла его из деревни, где он жил один, </a:t>
            </a:r>
            <a:r>
              <a:rPr lang="ru-RU" dirty="0" smtClean="0"/>
              <a:t>в небольшой </a:t>
            </a:r>
            <a:r>
              <a:rPr lang="ru-RU" dirty="0"/>
              <a:t>избушке, отдельно от братьев, и считался едва </a:t>
            </a:r>
            <a:r>
              <a:rPr lang="ru-RU" dirty="0" smtClean="0"/>
              <a:t>ли не </a:t>
            </a:r>
            <a:r>
              <a:rPr lang="ru-RU" dirty="0"/>
              <a:t>самым исправным _________ мужиком…</a:t>
            </a:r>
          </a:p>
        </p:txBody>
      </p:sp>
    </p:spTree>
    <p:extLst>
      <p:ext uri="{BB962C8B-B14F-4D97-AF65-F5344CB8AC3E}">
        <p14:creationId xmlns:p14="http://schemas.microsoft.com/office/powerpoint/2010/main" val="1211839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«Верите ли Вы?»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• Верите ли вы, что А.С. Пушкин написал поэму «Мцыри?»</a:t>
            </a:r>
          </a:p>
          <a:p>
            <a:pPr marL="0" indent="0">
              <a:buNone/>
            </a:pPr>
            <a:r>
              <a:rPr lang="ru-RU" dirty="0"/>
              <a:t>• Верите ли вы, что А.С. Пушкин ни одного стихотворения </a:t>
            </a:r>
            <a:r>
              <a:rPr lang="ru-RU" dirty="0" smtClean="0"/>
              <a:t>не посвятил </a:t>
            </a:r>
            <a:r>
              <a:rPr lang="ru-RU" dirty="0"/>
              <a:t>матери?</a:t>
            </a:r>
          </a:p>
          <a:p>
            <a:pPr marL="0" indent="0">
              <a:buNone/>
            </a:pPr>
            <a:r>
              <a:rPr lang="ru-RU" dirty="0"/>
              <a:t>• Верите ли вы, что А.С. Пушкин погиб </a:t>
            </a:r>
            <a:r>
              <a:rPr lang="ru-RU" dirty="0" smtClean="0"/>
              <a:t>от тяжёлой раны, полученной </a:t>
            </a:r>
            <a:r>
              <a:rPr lang="ru-RU" dirty="0"/>
              <a:t>на дуэли?</a:t>
            </a:r>
          </a:p>
          <a:p>
            <a:pPr marL="0" indent="0">
              <a:buNone/>
            </a:pPr>
            <a:r>
              <a:rPr lang="ru-RU" dirty="0"/>
              <a:t>• Верите ли Вы, что стихотворение «Узник» написано во </a:t>
            </a:r>
            <a:r>
              <a:rPr lang="ru-RU" dirty="0" smtClean="0"/>
              <a:t>время ссылки </a:t>
            </a:r>
            <a:r>
              <a:rPr lang="ru-RU" dirty="0"/>
              <a:t>в Михайловское?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193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Сюжетная таблица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357209"/>
              </p:ext>
            </p:extLst>
          </p:nvPr>
        </p:nvGraphicFramePr>
        <p:xfrm>
          <a:off x="323528" y="2204864"/>
          <a:ext cx="8229600" cy="1756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7839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Кто</a:t>
                      </a:r>
                      <a:r>
                        <a:rPr lang="en-US" sz="2800" dirty="0" smtClean="0"/>
                        <a:t>?</a:t>
                      </a:r>
                      <a:r>
                        <a:rPr lang="ru-RU" sz="2800" dirty="0" smtClean="0"/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Что</a:t>
                      </a:r>
                      <a:r>
                        <a:rPr lang="en-US" sz="2800" dirty="0" smtClean="0"/>
                        <a:t>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Где</a:t>
                      </a:r>
                      <a:r>
                        <a:rPr lang="en-US" sz="2800" dirty="0" smtClean="0"/>
                        <a:t>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Когда</a:t>
                      </a:r>
                      <a:r>
                        <a:rPr lang="en-US" sz="2800" dirty="0" smtClean="0"/>
                        <a:t>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Почему</a:t>
                      </a:r>
                      <a:r>
                        <a:rPr lang="en-US" sz="2800" dirty="0" smtClean="0"/>
                        <a:t>?</a:t>
                      </a:r>
                      <a:endParaRPr lang="ru-RU" sz="2800" dirty="0"/>
                    </a:p>
                  </a:txBody>
                  <a:tcPr/>
                </a:tc>
              </a:tr>
              <a:tr h="8783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937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"Чтение в кружок"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012" y="2132856"/>
            <a:ext cx="3137976" cy="3334100"/>
          </a:xfrm>
        </p:spPr>
      </p:pic>
    </p:spTree>
    <p:extLst>
      <p:ext uri="{BB962C8B-B14F-4D97-AF65-F5344CB8AC3E}">
        <p14:creationId xmlns:p14="http://schemas.microsoft.com/office/powerpoint/2010/main" val="1070498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текстом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063" y="138851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• Задания, направленные на нахождение и </a:t>
            </a:r>
            <a:r>
              <a:rPr lang="ru-RU" dirty="0" smtClean="0"/>
              <a:t>извлечение</a:t>
            </a:r>
            <a:r>
              <a:rPr lang="en-US" dirty="0" smtClean="0"/>
              <a:t> </a:t>
            </a:r>
            <a:r>
              <a:rPr lang="ru-RU" dirty="0" smtClean="0"/>
              <a:t>информации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• Задания направленные на осмысление и </a:t>
            </a:r>
            <a:r>
              <a:rPr lang="ru-RU" dirty="0" smtClean="0"/>
              <a:t>оценивание</a:t>
            </a:r>
            <a:r>
              <a:rPr lang="en-US" dirty="0" smtClean="0"/>
              <a:t> </a:t>
            </a:r>
            <a:r>
              <a:rPr lang="ru-RU" dirty="0" smtClean="0"/>
              <a:t>содержания </a:t>
            </a:r>
            <a:r>
              <a:rPr lang="ru-RU" dirty="0"/>
              <a:t>и формы текста.</a:t>
            </a:r>
          </a:p>
          <a:p>
            <a:pPr marL="0" indent="0">
              <a:buNone/>
            </a:pPr>
            <a:r>
              <a:rPr lang="ru-RU" dirty="0"/>
              <a:t>• Задания, направленные на интерпретацию текста.</a:t>
            </a:r>
          </a:p>
          <a:p>
            <a:pPr marL="0" indent="0">
              <a:buNone/>
            </a:pPr>
            <a:r>
              <a:rPr lang="ru-RU" dirty="0"/>
              <a:t>• Задания, направленные на творческую </a:t>
            </a:r>
            <a:r>
              <a:rPr lang="ru-RU" dirty="0" smtClean="0"/>
              <a:t>переработку</a:t>
            </a:r>
            <a:r>
              <a:rPr lang="en-US" dirty="0" smtClean="0"/>
              <a:t> </a:t>
            </a:r>
            <a:r>
              <a:rPr lang="ru-RU" dirty="0" smtClean="0"/>
              <a:t>текста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0651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«Дерево вопросов»</a:t>
            </a:r>
            <a:b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124805"/>
              </p:ext>
            </p:extLst>
          </p:nvPr>
        </p:nvGraphicFramePr>
        <p:xfrm>
          <a:off x="-2282" y="836712"/>
          <a:ext cx="9142022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465"/>
                <a:gridCol w="3007156"/>
                <a:gridCol w="3274401"/>
              </a:tblGrid>
              <a:tr h="495331">
                <a:tc>
                  <a:txBody>
                    <a:bodyPr/>
                    <a:lstStyle/>
                    <a:p>
                      <a:pPr algn="ctr"/>
                      <a:r>
                        <a:rPr lang="ru-RU" sz="2800" b="1" smtClean="0"/>
                        <a:t>Вопросы кроны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Вопросы ствола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корней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97257">
                <a:tc>
                  <a:txBody>
                    <a:bodyPr/>
                    <a:lstStyle/>
                    <a:p>
                      <a:r>
                        <a:rPr lang="ru-RU" sz="20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…?</a:t>
                      </a:r>
                    </a:p>
                    <a:p>
                      <a:r>
                        <a:rPr lang="ru-RU" sz="20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Кто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...?</a:t>
                      </a:r>
                    </a:p>
                    <a:p>
                      <a:r>
                        <a:rPr lang="ru-RU" sz="20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Когда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…?</a:t>
                      </a:r>
                    </a:p>
                    <a:p>
                      <a:r>
                        <a:rPr lang="ru-RU" sz="20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</a:t>
                      </a:r>
                      <a:r>
                        <a:rPr lang="ru-RU" sz="2000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называет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...?</a:t>
                      </a:r>
                    </a:p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Ответы – в конкретных</a:t>
                      </a:r>
                    </a:p>
                    <a:p>
                      <a:r>
                        <a:rPr lang="ru-RU" b="1" smtClean="0">
                          <a:solidFill>
                            <a:srgbClr val="0070C0"/>
                          </a:solidFill>
                        </a:rPr>
                        <a:t>предложениях текста.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Почему…?</a:t>
                      </a:r>
                    </a:p>
                    <a:p>
                      <a:r>
                        <a:rPr lang="ru-RU" sz="2000" b="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Зачем…?</a:t>
                      </a:r>
                    </a:p>
                    <a:p>
                      <a:r>
                        <a:rPr lang="ru-RU" sz="2000" b="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Что означает…?</a:t>
                      </a:r>
                    </a:p>
                    <a:p>
                      <a:r>
                        <a:rPr lang="ru-RU" sz="2000" b="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Как можно</a:t>
                      </a:r>
                      <a:r>
                        <a:rPr lang="ru-RU" sz="2000" b="0" i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объяснить…?</a:t>
                      </a:r>
                    </a:p>
                    <a:p>
                      <a:r>
                        <a:rPr lang="ru-RU" sz="2000" b="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Чем</a:t>
                      </a:r>
                      <a:r>
                        <a:rPr lang="ru-RU" sz="2000" b="0" i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можно</a:t>
                      </a:r>
                      <a:r>
                        <a:rPr lang="ru-RU" sz="2000" b="0" i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объяснить…?</a:t>
                      </a:r>
                    </a:p>
                    <a:p>
                      <a:r>
                        <a:rPr lang="ru-RU" sz="2000" b="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Что следует из..?</a:t>
                      </a:r>
                    </a:p>
                    <a:p>
                      <a:r>
                        <a:rPr lang="ru-RU" sz="2000" b="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Почему именно так…?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Ответы ищем в тексте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«между строк».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чем можно</a:t>
                      </a:r>
                      <a:r>
                        <a:rPr lang="ru-RU" sz="2000" b="0" i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сравнить…?</a:t>
                      </a:r>
                    </a:p>
                    <a:p>
                      <a:r>
                        <a:rPr lang="ru-RU" sz="2000" b="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Какую проблему поднимает автор?</a:t>
                      </a:r>
                    </a:p>
                    <a:p>
                      <a:r>
                        <a:rPr lang="ru-RU" sz="2000" b="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Как автор относится к героям?</a:t>
                      </a:r>
                    </a:p>
                    <a:p>
                      <a:r>
                        <a:rPr lang="ru-RU" sz="2000" b="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 какому выводу приходит автор?</a:t>
                      </a:r>
                    </a:p>
                    <a:p>
                      <a:r>
                        <a:rPr lang="ru-RU" sz="2000" b="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Какова позиция автора по проблеме?</a:t>
                      </a:r>
                    </a:p>
                    <a:p>
                      <a:r>
                        <a:rPr lang="ru-RU" sz="2000" b="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Если бы я был на месте…?</a:t>
                      </a:r>
                    </a:p>
                    <a:p>
                      <a:r>
                        <a:rPr lang="ru-RU" sz="2000" b="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Что я думаю по поводу…?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Ответы формулируем самостоятельно,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опираясь на текст и свой жизненный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опыт.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637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441D61"/>
                </a:solidFill>
              </a:rPr>
              <a:t>Книга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441D61"/>
                </a:solidFill>
              </a:rPr>
              <a:t>Поучительная, добрая.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441D61"/>
                </a:solidFill>
              </a:rPr>
              <a:t>Воспитывает, формирует, создаёт.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441D61"/>
                </a:solidFill>
              </a:rPr>
              <a:t>Книга учит чувствовать и переживать.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441D61"/>
                </a:solidFill>
              </a:rPr>
              <a:t>Читайте!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60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FF0000"/>
                </a:solidFill>
              </a:rPr>
              <a:t>Читательская грамотность</a:t>
            </a:r>
            <a:r>
              <a:rPr lang="ru-RU" sz="4000" b="1" dirty="0"/>
              <a:t> = </a:t>
            </a:r>
            <a:endParaRPr lang="en-US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грамотность </a:t>
            </a:r>
            <a:r>
              <a:rPr lang="ru-RU" sz="4000" b="1" dirty="0"/>
              <a:t>чтения =</a:t>
            </a:r>
          </a:p>
          <a:p>
            <a:pPr marL="0" indent="0" algn="ctr">
              <a:buNone/>
            </a:pPr>
            <a:r>
              <a:rPr lang="ru-RU" sz="4000" b="1" dirty="0"/>
              <a:t>смысловое чтение </a:t>
            </a:r>
            <a:r>
              <a:rPr lang="ru-RU" sz="4000" b="1" dirty="0" smtClean="0"/>
              <a:t>=</a:t>
            </a:r>
            <a:endParaRPr lang="en-US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 </a:t>
            </a:r>
            <a:r>
              <a:rPr lang="ru-RU" sz="4000" b="1" dirty="0"/>
              <a:t>функциональное чтение = </a:t>
            </a:r>
            <a:endParaRPr lang="en-US" sz="4000" b="1" dirty="0" smtClean="0"/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целевое </a:t>
            </a:r>
            <a:r>
              <a:rPr lang="ru-RU" sz="4000" b="1" dirty="0">
                <a:solidFill>
                  <a:srgbClr val="002060"/>
                </a:solidFill>
              </a:rPr>
              <a:t>чтение</a:t>
            </a:r>
            <a:r>
              <a:rPr lang="ru-RU" sz="4000" b="1" dirty="0"/>
              <a:t> =</a:t>
            </a:r>
          </a:p>
          <a:p>
            <a:pPr marL="0" indent="0" algn="ctr">
              <a:buNone/>
            </a:pPr>
            <a:r>
              <a:rPr lang="ru-RU" sz="4000" b="1" dirty="0"/>
              <a:t>продуктивное чтение</a:t>
            </a:r>
          </a:p>
        </p:txBody>
      </p:sp>
    </p:spTree>
    <p:extLst>
      <p:ext uri="{BB962C8B-B14F-4D97-AF65-F5344CB8AC3E}">
        <p14:creationId xmlns:p14="http://schemas.microsoft.com/office/powerpoint/2010/main" val="3016372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052736"/>
            <a:ext cx="7272808" cy="5472608"/>
          </a:xfrm>
        </p:spPr>
        <p:txBody>
          <a:bodyPr>
            <a:normAutofit/>
          </a:bodyPr>
          <a:lstStyle/>
          <a:p>
            <a:pPr algn="just"/>
            <a:r>
              <a:rPr lang="ru-RU" sz="4000" b="1" dirty="0" smtClean="0">
                <a:solidFill>
                  <a:srgbClr val="FF0000"/>
                </a:solidFill>
              </a:rPr>
              <a:t>Читать – значит видеть;</a:t>
            </a:r>
          </a:p>
          <a:p>
            <a:pPr algn="just"/>
            <a:r>
              <a:rPr lang="ru-RU" sz="4000" b="1" dirty="0" smtClean="0">
                <a:solidFill>
                  <a:srgbClr val="FF0000"/>
                </a:solidFill>
              </a:rPr>
              <a:t>читать – значит слышать;</a:t>
            </a:r>
          </a:p>
          <a:p>
            <a:pPr algn="just"/>
            <a:r>
              <a:rPr lang="ru-RU" sz="4000" b="1" dirty="0" smtClean="0">
                <a:solidFill>
                  <a:srgbClr val="FF0000"/>
                </a:solidFill>
              </a:rPr>
              <a:t>читать – значит чувствовать;</a:t>
            </a:r>
          </a:p>
          <a:p>
            <a:pPr algn="just"/>
            <a:r>
              <a:rPr lang="ru-RU" sz="4000" b="1" dirty="0" smtClean="0">
                <a:solidFill>
                  <a:srgbClr val="FF0000"/>
                </a:solidFill>
              </a:rPr>
              <a:t>прочитать – значит пережить.</a:t>
            </a:r>
          </a:p>
          <a:p>
            <a:pPr marL="0" indent="0" algn="just">
              <a:buNone/>
            </a:pP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47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856" y="1000393"/>
            <a:ext cx="3168352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Умение 2</a:t>
            </a:r>
          </a:p>
          <a:p>
            <a:pPr marL="0" indent="0">
              <a:buNone/>
            </a:pPr>
            <a:r>
              <a:rPr lang="ru-RU" sz="2400" dirty="0"/>
              <a:t>• Интеграция информации</a:t>
            </a:r>
          </a:p>
          <a:p>
            <a:pPr marL="0" indent="0">
              <a:buNone/>
            </a:pPr>
            <a:r>
              <a:rPr lang="ru-RU" sz="2400" dirty="0"/>
              <a:t>• Интерпретация информации</a:t>
            </a:r>
          </a:p>
          <a:p>
            <a:pPr marL="0" indent="0">
              <a:buNone/>
            </a:pPr>
            <a:r>
              <a:rPr lang="ru-RU" sz="2400" dirty="0"/>
              <a:t>• Понимание информации</a:t>
            </a:r>
          </a:p>
          <a:p>
            <a:pPr marL="0" indent="0">
              <a:buNone/>
            </a:pPr>
            <a:r>
              <a:rPr lang="ru-RU" sz="2400" dirty="0"/>
              <a:t>• Обработка информации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0120" y="1000393"/>
            <a:ext cx="28517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1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Нахождение информации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Извлечение информации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Локализация информации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88224" y="1000393"/>
            <a:ext cx="26642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3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Рефлексия информации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(содержания и формы)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Оценка информации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•Осмысление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92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355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230425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Закон </a:t>
            </a:r>
            <a:r>
              <a:rPr lang="ru-RU" dirty="0" err="1">
                <a:solidFill>
                  <a:srgbClr val="C00000"/>
                </a:solidFill>
              </a:rPr>
              <a:t>трех</a:t>
            </a:r>
            <a:r>
              <a:rPr lang="ru-RU" dirty="0">
                <a:solidFill>
                  <a:srgbClr val="C00000"/>
                </a:solidFill>
              </a:rPr>
              <a:t> «О»: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/>
              <a:t>• очаровать книгой;</a:t>
            </a:r>
            <a:br>
              <a:rPr lang="ru-RU" dirty="0"/>
            </a:br>
            <a:r>
              <a:rPr lang="ru-RU" dirty="0"/>
              <a:t>• окрылить героем;</a:t>
            </a:r>
            <a:br>
              <a:rPr lang="ru-RU" dirty="0"/>
            </a:br>
            <a:r>
              <a:rPr lang="ru-RU" dirty="0"/>
              <a:t>• обворожить писателем.</a:t>
            </a:r>
          </a:p>
        </p:txBody>
      </p:sp>
    </p:spTree>
    <p:extLst>
      <p:ext uri="{BB962C8B-B14F-4D97-AF65-F5344CB8AC3E}">
        <p14:creationId xmlns:p14="http://schemas.microsoft.com/office/powerpoint/2010/main" val="2821034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188640"/>
            <a:ext cx="4176464" cy="3024336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7030A0"/>
                </a:solidFill>
              </a:rPr>
              <a:t>Феликс Кривин</a:t>
            </a:r>
            <a:br>
              <a:rPr lang="ru-RU" sz="8000" b="1" dirty="0" smtClean="0">
                <a:solidFill>
                  <a:srgbClr val="7030A0"/>
                </a:solidFill>
              </a:rPr>
            </a:br>
            <a:endParaRPr lang="ru-RU" sz="8000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22" y="548680"/>
            <a:ext cx="4790231" cy="5400600"/>
          </a:xfrm>
        </p:spPr>
      </p:pic>
      <p:pic>
        <p:nvPicPr>
          <p:cNvPr id="2051" name="Picture 3" descr="C:\Users\лицей\Desktop\159705078035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276872"/>
            <a:ext cx="3449960" cy="432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7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Жгучая проблем</a:t>
            </a:r>
            <a:r>
              <a:rPr lang="ru-RU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Вопрос-проблем</a:t>
            </a:r>
            <a:r>
              <a:rPr lang="ru-RU" b="1" dirty="0">
                <a:solidFill>
                  <a:srgbClr val="002060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которая </a:t>
            </a:r>
            <a:r>
              <a:rPr lang="ru-RU" b="1" dirty="0">
                <a:solidFill>
                  <a:srgbClr val="002060"/>
                </a:solidFill>
              </a:rPr>
              <a:t>служит ядром </a:t>
            </a:r>
            <a:r>
              <a:rPr lang="ru-RU" b="1" dirty="0" smtClean="0">
                <a:solidFill>
                  <a:srgbClr val="002060"/>
                </a:solidFill>
              </a:rPr>
              <a:t>урока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924944"/>
            <a:ext cx="2841179" cy="284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748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«Раскручивание» </a:t>
            </a:r>
            <a:r>
              <a:rPr lang="ru-RU" b="1" dirty="0" smtClean="0">
                <a:solidFill>
                  <a:srgbClr val="C00000"/>
                </a:solidFill>
              </a:rPr>
              <a:t>детали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4000" b="1" dirty="0">
                <a:solidFill>
                  <a:srgbClr val="002060"/>
                </a:solidFill>
              </a:rPr>
              <a:t>Мелкие детали – жемчужины текста</a:t>
            </a:r>
            <a:r>
              <a:rPr lang="ru-RU" sz="4000" b="1" dirty="0" smtClean="0">
                <a:solidFill>
                  <a:srgbClr val="002060"/>
                </a:solidFill>
              </a:rPr>
              <a:t>:</a:t>
            </a:r>
            <a:r>
              <a:rPr lang="en-US" sz="4000" b="1" dirty="0" smtClean="0">
                <a:solidFill>
                  <a:srgbClr val="002060"/>
                </a:solidFill>
              </a:rPr>
              <a:t/>
            </a:r>
            <a:br>
              <a:rPr lang="en-US" sz="4000" b="1" dirty="0" smtClean="0">
                <a:solidFill>
                  <a:srgbClr val="002060"/>
                </a:solidFill>
              </a:rPr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• тонкие губы Базарова,</a:t>
            </a:r>
            <a:br>
              <a:rPr lang="ru-RU" sz="4000" dirty="0"/>
            </a:br>
            <a:r>
              <a:rPr lang="ru-RU" sz="4000" dirty="0"/>
              <a:t>• белые манжеты Петра Павловича,</a:t>
            </a:r>
            <a:br>
              <a:rPr lang="ru-RU" sz="4000" dirty="0"/>
            </a:br>
            <a:r>
              <a:rPr lang="ru-RU" sz="4000" dirty="0"/>
              <a:t>• балахон Раскольникова,</a:t>
            </a:r>
            <a:br>
              <a:rPr lang="ru-RU" sz="4000" dirty="0"/>
            </a:br>
            <a:r>
              <a:rPr lang="ru-RU" sz="4000" dirty="0"/>
              <a:t>• тараканы в гостинице города N.</a:t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888076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462</Words>
  <Application>Microsoft Office PowerPoint</Application>
  <PresentationFormat>Экран (4:3)</PresentationFormat>
  <Paragraphs>96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Aharoni</vt:lpstr>
      <vt:lpstr>Arial</vt:lpstr>
      <vt:lpstr>Calibri</vt:lpstr>
      <vt:lpstr>Times New Roman</vt:lpstr>
      <vt:lpstr>Тема Office</vt:lpstr>
      <vt:lpstr>Формирование читательской грамотности на уроках литературы</vt:lpstr>
      <vt:lpstr>Презентация PowerPoint</vt:lpstr>
      <vt:lpstr>Презентация PowerPoint</vt:lpstr>
      <vt:lpstr>Презентация PowerPoint</vt:lpstr>
      <vt:lpstr>Презентация PowerPoint</vt:lpstr>
      <vt:lpstr>Закон трех «О»: • очаровать книгой; • окрылить героем; • обворожить писателем.</vt:lpstr>
      <vt:lpstr>Феликс Кривин </vt:lpstr>
      <vt:lpstr>Жгучая проблема</vt:lpstr>
      <vt:lpstr>«Раскручивание» детали  Мелкие детали – жемчужины текста:  • тонкие губы Базарова, • белые манжеты Петра Павловича, • балахон Раскольникова, • тараканы в гостинице города N. </vt:lpstr>
      <vt:lpstr>«Концептуальная таблица» или «Сводная таблица»</vt:lpstr>
      <vt:lpstr>Облако тегов</vt:lpstr>
      <vt:lpstr> «Письмо с дырками» (пробелами) </vt:lpstr>
      <vt:lpstr>«Верите ли Вы?»</vt:lpstr>
      <vt:lpstr>Сюжетная таблица</vt:lpstr>
      <vt:lpstr>"Чтение в кружок"</vt:lpstr>
      <vt:lpstr>Работа с текстом</vt:lpstr>
      <vt:lpstr>Стратегия «Дерево вопросов»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читательской грамотности через разные типы заданий на уроках литературы</dc:title>
  <dc:creator>лицей</dc:creator>
  <cp:lastModifiedBy>Людмила Кривошлыкова</cp:lastModifiedBy>
  <cp:revision>18</cp:revision>
  <dcterms:created xsi:type="dcterms:W3CDTF">2022-02-21T10:27:08Z</dcterms:created>
  <dcterms:modified xsi:type="dcterms:W3CDTF">2022-04-08T04:26:41Z</dcterms:modified>
</cp:coreProperties>
</file>