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48"/>
  </p:notesMasterIdLst>
  <p:sldIdLst>
    <p:sldId id="256" r:id="rId8"/>
    <p:sldId id="266" r:id="rId9"/>
    <p:sldId id="283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15" r:id="rId23"/>
    <p:sldId id="308" r:id="rId24"/>
    <p:sldId id="309" r:id="rId25"/>
    <p:sldId id="310" r:id="rId26"/>
    <p:sldId id="311" r:id="rId27"/>
    <p:sldId id="312" r:id="rId28"/>
    <p:sldId id="313" r:id="rId29"/>
    <p:sldId id="268" r:id="rId30"/>
    <p:sldId id="314" r:id="rId31"/>
    <p:sldId id="270" r:id="rId32"/>
    <p:sldId id="269" r:id="rId33"/>
    <p:sldId id="258" r:id="rId34"/>
    <p:sldId id="271" r:id="rId35"/>
    <p:sldId id="272" r:id="rId36"/>
    <p:sldId id="273" r:id="rId37"/>
    <p:sldId id="274" r:id="rId38"/>
    <p:sldId id="275" r:id="rId39"/>
    <p:sldId id="276" r:id="rId40"/>
    <p:sldId id="292" r:id="rId41"/>
    <p:sldId id="288" r:id="rId42"/>
    <p:sldId id="280" r:id="rId43"/>
    <p:sldId id="317" r:id="rId44"/>
    <p:sldId id="318" r:id="rId45"/>
    <p:sldId id="316" r:id="rId46"/>
    <p:sldId id="287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AE231-AF15-4651-AEDC-EDFCA583FA59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0906F-8D8B-4408-97AB-1C82D040E1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150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0906F-8D8B-4408-97AB-1C82D040E1F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194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74E81-BE46-4BFD-BA01-EDFAEE7FF130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68DEF-86AE-4CAE-B04A-FB27926259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80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CB478-7857-4648-AC8C-9AEFCA42EA7D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33EF3-9782-4039-A6A0-5B55182F60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88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C490C-61E2-4897-918F-A820A9AF87E3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5979C-2695-4E31-94DA-5EE49AC47F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53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ru-RU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ru-RU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9237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869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26287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08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583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390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611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5388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3969B-1F8A-4610-A8C8-74D7328CAE1E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737D-2D5F-4B2E-8D36-A5AF8B263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74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2023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894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268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74E81-BE46-4BFD-BA01-EDFAEE7FF13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68DEF-86AE-4CAE-B04A-FB27926259C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73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3969B-1F8A-4610-A8C8-74D7328CAE1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737D-2D5F-4B2E-8D36-A5AF8B263F6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60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B4BFB-E2A9-4E39-8010-B27CD6F741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208CE-6DE2-431F-80CF-B891A3E39A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52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5090B-41FE-4ECC-B48B-3DBF6685D5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BFB86-189C-4187-BCCF-0E7A09DE9C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3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8118E-E791-45DD-9601-1BFFAAB72A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9A257-DD1F-40AB-9424-E7C2AA7311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109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B4E89-ED00-4B73-9D1D-6702170A27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76C78-5890-4671-90D4-582E147FE9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09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E172B-E607-4926-A5FE-9BD84DDA94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622D0-1181-479A-9E0F-AE5C99290C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3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B4BFB-E2A9-4E39-8010-B27CD6F7417A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208CE-6DE2-431F-80CF-B891A3E39A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76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28532-3DEF-40D0-892B-40C0DBFC31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9C9F6-C78C-4C4A-B351-0719BFDA1D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35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2EE7-E570-4612-ACDF-AF247C8E44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ED17B-43B0-4E55-82E6-7407BE8724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99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CB478-7857-4648-AC8C-9AEFCA42EA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33EF3-9782-4039-A6A0-5B55182F60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61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C490C-61E2-4897-918F-A820A9AF87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5979C-2695-4E31-94DA-5EE49AC47F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55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74E81-BE46-4BFD-BA01-EDFAEE7FF13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68DEF-86AE-4CAE-B04A-FB27926259C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037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3969B-1F8A-4610-A8C8-74D7328CAE1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737D-2D5F-4B2E-8D36-A5AF8B263F6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42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B4BFB-E2A9-4E39-8010-B27CD6F741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208CE-6DE2-431F-80CF-B891A3E39A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184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5090B-41FE-4ECC-B48B-3DBF6685D5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BFB86-189C-4187-BCCF-0E7A09DE9C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94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8118E-E791-45DD-9601-1BFFAAB72A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9A257-DD1F-40AB-9424-E7C2AA7311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B4E89-ED00-4B73-9D1D-6702170A27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76C78-5890-4671-90D4-582E147FE9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02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5090B-41FE-4ECC-B48B-3DBF6685D548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BFB86-189C-4187-BCCF-0E7A09DE9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685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E172B-E607-4926-A5FE-9BD84DDA94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622D0-1181-479A-9E0F-AE5C99290C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4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28532-3DEF-40D0-892B-40C0DBFC31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9C9F6-C78C-4C4A-B351-0719BFDA1D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624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2EE7-E570-4612-ACDF-AF247C8E44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ED17B-43B0-4E55-82E6-7407BE8724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994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CB478-7857-4648-AC8C-9AEFCA42EA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33EF3-9782-4039-A6A0-5B55182F60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57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C490C-61E2-4897-918F-A820A9AF87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5979C-2695-4E31-94DA-5EE49AC47F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03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74E81-BE46-4BFD-BA01-EDFAEE7FF13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68DEF-86AE-4CAE-B04A-FB27926259C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024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3969B-1F8A-4610-A8C8-74D7328CAE1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737D-2D5F-4B2E-8D36-A5AF8B263F6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96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B4BFB-E2A9-4E39-8010-B27CD6F741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208CE-6DE2-431F-80CF-B891A3E39A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14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5090B-41FE-4ECC-B48B-3DBF6685D5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BFB86-189C-4187-BCCF-0E7A09DE9C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6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8118E-E791-45DD-9601-1BFFAAB72A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9A257-DD1F-40AB-9424-E7C2AA7311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88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8118E-E791-45DD-9601-1BFFAAB72A0A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9A257-DD1F-40AB-9424-E7C2AA731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6723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B4E89-ED00-4B73-9D1D-6702170A27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76C78-5890-4671-90D4-582E147FE9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395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E172B-E607-4926-A5FE-9BD84DDA94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622D0-1181-479A-9E0F-AE5C99290C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27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28532-3DEF-40D0-892B-40C0DBFC31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9C9F6-C78C-4C4A-B351-0719BFDA1D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98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2EE7-E570-4612-ACDF-AF247C8E44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ED17B-43B0-4E55-82E6-7407BE8724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539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CB478-7857-4648-AC8C-9AEFCA42EA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33EF3-9782-4039-A6A0-5B55182F60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661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C490C-61E2-4897-918F-A820A9AF87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5979C-2695-4E31-94DA-5EE49AC47F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85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74E81-BE46-4BFD-BA01-EDFAEE7FF13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68DEF-86AE-4CAE-B04A-FB27926259C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805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3969B-1F8A-4610-A8C8-74D7328CAE1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737D-2D5F-4B2E-8D36-A5AF8B263F6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070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B4BFB-E2A9-4E39-8010-B27CD6F741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208CE-6DE2-431F-80CF-B891A3E39A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11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5090B-41FE-4ECC-B48B-3DBF6685D5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BFB86-189C-4187-BCCF-0E7A09DE9C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15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B4E89-ED00-4B73-9D1D-6702170A2762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76C78-5890-4671-90D4-582E147FE9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596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8118E-E791-45DD-9601-1BFFAAB72A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9A257-DD1F-40AB-9424-E7C2AA7311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743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B4E89-ED00-4B73-9D1D-6702170A27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76C78-5890-4671-90D4-582E147FE9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528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E172B-E607-4926-A5FE-9BD84DDA94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622D0-1181-479A-9E0F-AE5C99290C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264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28532-3DEF-40D0-892B-40C0DBFC31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9C9F6-C78C-4C4A-B351-0719BFDA1D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234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2EE7-E570-4612-ACDF-AF247C8E44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ED17B-43B0-4E55-82E6-7407BE8724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396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CB478-7857-4648-AC8C-9AEFCA42EA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33EF3-9782-4039-A6A0-5B55182F60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0010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C490C-61E2-4897-918F-A820A9AF87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5979C-2695-4E31-94DA-5EE49AC47F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400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74E81-BE46-4BFD-BA01-EDFAEE7FF13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68DEF-86AE-4CAE-B04A-FB27926259C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287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3969B-1F8A-4610-A8C8-74D7328CAE1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737D-2D5F-4B2E-8D36-A5AF8B263F6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043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B4BFB-E2A9-4E39-8010-B27CD6F741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208CE-6DE2-431F-80CF-B891A3E39A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5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E172B-E607-4926-A5FE-9BD84DDA944E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622D0-1181-479A-9E0F-AE5C99290C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0109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5090B-41FE-4ECC-B48B-3DBF6685D5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BFB86-189C-4187-BCCF-0E7A09DE9C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970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8118E-E791-45DD-9601-1BFFAAB72A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9A257-DD1F-40AB-9424-E7C2AA7311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77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B4E89-ED00-4B73-9D1D-6702170A27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76C78-5890-4671-90D4-582E147FE9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150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E172B-E607-4926-A5FE-9BD84DDA94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622D0-1181-479A-9E0F-AE5C99290C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785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28532-3DEF-40D0-892B-40C0DBFC31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9C9F6-C78C-4C4A-B351-0719BFDA1D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184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2EE7-E570-4612-ACDF-AF247C8E44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ED17B-43B0-4E55-82E6-7407BE8724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061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CB478-7857-4648-AC8C-9AEFCA42EA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33EF3-9782-4039-A6A0-5B55182F60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51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C490C-61E2-4897-918F-A820A9AF87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5979C-2695-4E31-94DA-5EE49AC47F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4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28532-3DEF-40D0-892B-40C0DBFC3151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9C9F6-C78C-4C4A-B351-0719BFDA1D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075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2EE7-E570-4612-ACDF-AF247C8E440B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ED17B-43B0-4E55-82E6-7407BE8724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428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1D15A9-A588-4CB3-89E6-ED703A09A39C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EF7AB2-A23C-478D-AB34-E609F8D588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815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1D15A9-A588-4CB3-89E6-ED703A09A3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EF7AB2-A23C-478D-AB34-E609F8D588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3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1D15A9-A588-4CB3-89E6-ED703A09A3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EF7AB2-A23C-478D-AB34-E609F8D588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1D15A9-A588-4CB3-89E6-ED703A09A3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EF7AB2-A23C-478D-AB34-E609F8D588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1D15A9-A588-4CB3-89E6-ED703A09A3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EF7AB2-A23C-478D-AB34-E609F8D588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5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1D15A9-A588-4CB3-89E6-ED703A09A3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EF7AB2-A23C-478D-AB34-E609F8D588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7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827584" y="1052736"/>
            <a:ext cx="7772400" cy="147002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урочной и внеклассной работы по развитию компетенций владения иностранным языком</a:t>
            </a: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шмо 2016-17\отчет за год\Мероприятия кафедры ин.яз\Заседание клуба ФАН\IMG-20161209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1447800" y="228600"/>
            <a:ext cx="6400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FFFFFF"/>
                </a:solidFill>
                <a:latin typeface="Georgia" pitchFamily="18" charset="0"/>
              </a:rPr>
              <a:t>Выступают члены немецкого клуба </a:t>
            </a:r>
            <a:r>
              <a:rPr lang="en-US" altLang="ru-RU" sz="2400" b="1" smtClean="0">
                <a:solidFill>
                  <a:srgbClr val="FFFFFF"/>
                </a:solidFill>
                <a:latin typeface="Georgia" pitchFamily="18" charset="0"/>
              </a:rPr>
              <a:t>DmS</a:t>
            </a:r>
            <a:r>
              <a:rPr lang="ru-RU" altLang="ru-RU" sz="2400" b="1" smtClean="0">
                <a:solidFill>
                  <a:srgbClr val="FFFFFF"/>
                </a:solidFill>
                <a:latin typeface="Georgia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8227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C:\Users\admin\Desktop\шмо 2016-17\отчет за год\Мероприятия кафедры ин.яз\Заседание клуба ФАН\IMG_20161209_114143_BURST001_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934200" cy="5200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1858963" y="227013"/>
            <a:ext cx="6477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FFFFFF"/>
                </a:solidFill>
                <a:latin typeface="Georgia" pitchFamily="18" charset="0"/>
              </a:rPr>
              <a:t>Выступает член клуба « Франкофил»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FFFFFF"/>
                </a:solidFill>
                <a:latin typeface="Georgia" pitchFamily="18" charset="0"/>
              </a:rPr>
              <a:t>Бриткина Виктория (10б)  </a:t>
            </a:r>
          </a:p>
        </p:txBody>
      </p:sp>
    </p:spTree>
    <p:extLst>
      <p:ext uri="{BB962C8B-B14F-4D97-AF65-F5344CB8AC3E}">
        <p14:creationId xmlns:p14="http://schemas.microsoft.com/office/powerpoint/2010/main" val="1864654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шмо 2016-17\отчет за год\Мероприятия кафедры ин.яз\Заседание клуба ФАН\IMG_20161209_1205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0" y="-11430000"/>
            <a:ext cx="6024562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:\Users\admin\Desktop\шмо 2016-17\отчет за год\Мероприятия кафедры ин.яз\Заседание клуба ФАН\IMG_20161209_1205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0" y="-11430000"/>
            <a:ext cx="6024562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1"/>
          <p:cNvSpPr txBox="1">
            <a:spLocks noChangeArrowheads="1"/>
          </p:cNvSpPr>
          <p:nvPr/>
        </p:nvSpPr>
        <p:spPr bwMode="auto">
          <a:xfrm>
            <a:off x="914400" y="5715000"/>
            <a:ext cx="693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smtClean="0">
                <a:solidFill>
                  <a:srgbClr val="4D4D4D"/>
                </a:solidFill>
                <a:latin typeface="Georgia" pitchFamily="18" charset="0"/>
              </a:rPr>
              <a:t>Подробнее о мероприятии на видео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smtClean="0">
                <a:solidFill>
                  <a:srgbClr val="4D4D4D"/>
                </a:solidFill>
                <a:latin typeface="Georgia" pitchFamily="18" charset="0"/>
              </a:rPr>
              <a:t>( прилагается)</a:t>
            </a:r>
          </a:p>
        </p:txBody>
      </p:sp>
      <p:pic>
        <p:nvPicPr>
          <p:cNvPr id="189445" name="Picture 5" descr="C:\Users\admin\Desktop\фото разные мои\фото с фото по 2017 уч.год\DSC015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7934" r="14788"/>
          <a:stretch/>
        </p:blipFill>
        <p:spPr bwMode="auto">
          <a:xfrm>
            <a:off x="2286000" y="533400"/>
            <a:ext cx="5171364" cy="49678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49843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5" name="Picture 3" descr="C:\Users\admin\Desktop\фото разные мои\фото с фото по 2017 уч.год\DSC01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399"/>
            <a:ext cx="7315200" cy="54863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70108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524000" y="0"/>
            <a:ext cx="7086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smtClean="0">
                <a:solidFill>
                  <a:srgbClr val="FFFFFF"/>
                </a:solidFill>
                <a:latin typeface="Georgia" pitchFamily="18" charset="0"/>
              </a:rPr>
              <a:t>16.05.2017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smtClean="0">
                <a:solidFill>
                  <a:srgbClr val="4D4D4D"/>
                </a:solidFill>
                <a:latin typeface="Arial" charset="0"/>
              </a:rPr>
              <a:t> </a:t>
            </a:r>
            <a:r>
              <a:rPr lang="ru-RU" altLang="ru-RU" sz="2400" b="1" smtClean="0">
                <a:solidFill>
                  <a:srgbClr val="FFFFFF"/>
                </a:solidFill>
                <a:latin typeface="Georgia" pitchFamily="18" charset="0"/>
              </a:rPr>
              <a:t>«Кто? Что? Где? Когда? Путешествие по Великобритании?»( 5-е кл) 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324600" cy="474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BDD2F9"/>
                    </a:gs>
                    <a:gs pos="100000">
                      <a:schemeClr val="bg2">
                        <a:alpha val="14998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041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Desktop\шмо 2016-17\отчет за год\Мероприятия кафедры ин.яз\ЧтоГдеКогда 16.05.17\IMG_25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669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dmin\Desktop\шмо 2016-17\отчет за год\Мероприятия кафедры ин.яз\ЧтоГдеКогда 16.05.17\IMG_25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7239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076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0"/>
            <a:ext cx="8229600" cy="1143000"/>
          </a:xfrm>
        </p:spPr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  <a:latin typeface="Segoe Print" panose="02000600000000000000" pitchFamily="2" charset="0"/>
              </a:rPr>
              <a:t>Выходные с носителями английского </a:t>
            </a:r>
            <a: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языка </a:t>
            </a:r>
            <a:r>
              <a:rPr lang="ru-RU" sz="32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Times New Roman"/>
              </a:rPr>
              <a:t>с </a:t>
            </a:r>
            <a: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Times New Roman"/>
              </a:rPr>
              <a:t>6 по </a:t>
            </a: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Times New Roman"/>
              </a:rPr>
              <a:t>8.10. </a:t>
            </a:r>
            <a: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Times New Roman"/>
              </a:rPr>
              <a:t>2017 </a:t>
            </a: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Times New Roman"/>
              </a:rPr>
              <a:t>г., с 11-13.05.2018</a:t>
            </a:r>
            <a:endParaRPr lang="ru-RU" sz="24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7170" name="Picture 2" descr="C:\Users\admin\Desktop\ШМО 2014-2018\ШМО\2017-2018\к отчету 17-18\фото к отчетам\Выходные с носителями английского язы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51125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73761" y="6093296"/>
            <a:ext cx="4992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(учителя </a:t>
            </a:r>
            <a:r>
              <a:rPr lang="ru-RU" sz="2400" dirty="0" err="1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Бриткина</a:t>
            </a:r>
            <a:r>
              <a:rPr lang="ru-RU" sz="2400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Т.И., </a:t>
            </a:r>
            <a:r>
              <a:rPr lang="ru-RU" sz="2400" dirty="0" err="1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Кодинцева</a:t>
            </a:r>
            <a:r>
              <a:rPr lang="ru-RU" sz="24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 Т.В.)</a:t>
            </a:r>
            <a:endParaRPr lang="ru-RU" sz="2400" dirty="0">
              <a:solidFill>
                <a:prstClr val="black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70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Языковая стажировка</a:t>
            </a:r>
            <a:b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Англия-Шотландия( лето 2017)</a:t>
            </a:r>
            <a:endParaRPr lang="ru-RU" sz="28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5733256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Учителя </a:t>
            </a:r>
            <a:r>
              <a:rPr lang="ru-RU" dirty="0" err="1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Бриткина</a:t>
            </a:r>
            <a:r>
              <a:rPr lang="ru-RU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 Т.И., </a:t>
            </a:r>
            <a:r>
              <a:rPr lang="ru-RU" dirty="0" err="1">
                <a:solidFill>
                  <a:prstClr val="black"/>
                </a:solidFill>
                <a:latin typeface="Franklin Gothic Demi Cond" panose="020B0706030402020204" pitchFamily="34" charset="0"/>
              </a:rPr>
              <a:t>Кодинцева</a:t>
            </a:r>
            <a:r>
              <a:rPr lang="ru-RU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Т.В.</a:t>
            </a:r>
            <a:endParaRPr lang="ru-RU" dirty="0">
              <a:solidFill>
                <a:prstClr val="black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8194" name="Picture 2" descr="C:\Users\admin\Desktop\ШМО 2014-2018\ШМО\2017-2018\к отчету 17-18\фото к отчетам\Бриткина Кодинцева Англия-Шотланд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60714"/>
            <a:ext cx="4672542" cy="4672542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469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Языковая стажировка </a:t>
            </a:r>
            <a:b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в Лондон</a:t>
            </a:r>
            <a:b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</a:br>
            <a:endParaRPr lang="ru-RU" sz="18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3075" name="Picture 3" descr="C:\Users\admin\Desktop\ШМО 2014-2018\ШМО\2017-2018\к отчету 17-18\фото к отчетам\ЛОНДОН Е.И - копия\IMG_29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8840"/>
            <a:ext cx="3601665" cy="270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admin\Desktop\ШМО 2014-2018\ШМО\2017-2018\к отчету 17-18\фото к отчетам\ЛОНДОН Е.И - копия\IMG_33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91880"/>
            <a:ext cx="3097716" cy="232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ШМО 2014-2018\ШМО\2017-2018\к отчету 17-18\фото к отчетам\ЛОНДОН Е.И - копия\IMG_3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89446"/>
            <a:ext cx="3100961" cy="232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ШМО 2014-2018\ШМО\2017-2018\к отчету 17-18\фото к отчетам\ЛОНДОН Е.И - копия\IMG_28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218" y="836712"/>
            <a:ext cx="2842543" cy="213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3068960"/>
            <a:ext cx="1059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Franklin Gothic Demi" panose="020B0703020102020204" pitchFamily="34" charset="0"/>
              </a:rPr>
              <a:t>Учителя </a:t>
            </a:r>
            <a:endParaRPr lang="ru-RU" dirty="0">
              <a:solidFill>
                <a:prstClr val="black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1196752"/>
            <a:ext cx="2304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(24.06.2017-02.07.17</a:t>
            </a:r>
            <a:r>
              <a:rPr lang="ru-RU" sz="2000" b="1" dirty="0">
                <a:solidFill>
                  <a:srgbClr val="C00000"/>
                </a:solidFill>
                <a:latin typeface="Segoe Print" panose="02000600000000000000" pitchFamily="2" charset="0"/>
              </a:rPr>
              <a:t>)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2596" y="3068960"/>
            <a:ext cx="2056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prstClr val="black"/>
                </a:solidFill>
                <a:latin typeface="Franklin Gothic Demi" panose="020B0703020102020204" pitchFamily="34" charset="0"/>
              </a:rPr>
              <a:t>Хамидуллина</a:t>
            </a:r>
            <a:r>
              <a:rPr lang="ru-RU" dirty="0" smtClean="0">
                <a:solidFill>
                  <a:prstClr val="black"/>
                </a:solidFill>
                <a:latin typeface="Franklin Gothic Demi" panose="020B0703020102020204" pitchFamily="34" charset="0"/>
              </a:rPr>
              <a:t> И.И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2029" y="3438292"/>
            <a:ext cx="172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Щеглеватых</a:t>
            </a:r>
            <a:r>
              <a:rPr lang="ru-RU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 Е.И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64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ШМО 2014-2018\ШМО\2017-2018\к отчету 17-18\фото к отчетам\урок в 7 классе 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50" y="1844824"/>
            <a:ext cx="4074166" cy="3055625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ШМО 2014-2018\ШМО\2017-2018\к отчету 17-18\фото к отчетам\урок Хамидуллл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74" y="2780928"/>
            <a:ext cx="4171539" cy="3128655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260648"/>
            <a:ext cx="6480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Segoe Print" panose="02000600000000000000" pitchFamily="2" charset="0"/>
              </a:rPr>
              <a:t>Открытый </a:t>
            </a:r>
            <a: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урок</a:t>
            </a:r>
            <a:endParaRPr lang="ru-RU" sz="2800" b="1" dirty="0">
              <a:solidFill>
                <a:srgbClr val="C00000"/>
              </a:solidFill>
              <a:latin typeface="Segoe Print" panose="02000600000000000000" pitchFamily="2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«Отдых </a:t>
            </a:r>
            <a:r>
              <a:rPr lang="ru-RU" sz="2800" b="1" dirty="0">
                <a:solidFill>
                  <a:srgbClr val="C00000"/>
                </a:solidFill>
                <a:latin typeface="Segoe Print" panose="02000600000000000000" pitchFamily="2" charset="0"/>
              </a:rPr>
              <a:t>и </a:t>
            </a:r>
            <a: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развлечения» 7б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ru-RU" sz="2800" dirty="0">
              <a:solidFill>
                <a:prstClr val="black"/>
              </a:solidFill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537" y="1780704"/>
            <a:ext cx="3768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Учитель </a:t>
            </a:r>
            <a:r>
              <a:rPr lang="ru-RU" sz="2800" dirty="0" err="1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Хамидуллина</a:t>
            </a:r>
            <a:r>
              <a:rPr lang="ru-RU" sz="2800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И.И</a:t>
            </a:r>
            <a:endParaRPr lang="ru-RU" dirty="0">
              <a:solidFill>
                <a:srgbClr val="C00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10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ШМО 2014-2018\ШМО\2017-2018\к отчету 17-18\фото к отчетам\IMG_0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3276142" cy="3312368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ШМО 2014-2018\ШМО\2017-2018\к отчету 17-18\фото к отчетам\IMG_0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419872" cy="4559829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6633" y="21974"/>
            <a:ext cx="77973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Языковая стажировка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в Германии по партнерской программе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С 04 .06 -19.06.2018</a:t>
            </a:r>
            <a:endParaRPr lang="ru-RU" sz="28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8938" y="5089241"/>
            <a:ext cx="29175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Руководитель проекта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Петрякова Н.В</a:t>
            </a:r>
            <a:r>
              <a:rPr lang="ru-RU" sz="24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.</a:t>
            </a:r>
            <a:endParaRPr lang="ru-RU" sz="2400" dirty="0">
              <a:solidFill>
                <a:prstClr val="black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28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Международный экзамен на знание французского языка А2,В2</a:t>
            </a:r>
            <a:endParaRPr lang="ru-RU" sz="32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5122" name="Picture 2" descr="C:\Users\admin\Desktop\ШМО 2014-2018\ШМО\2017-2018\к отчету 17-18\фото к отчетам\сдаем DEL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88931"/>
            <a:ext cx="4804800" cy="360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6039679" y="1788931"/>
            <a:ext cx="283494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Бабулина</a:t>
            </a:r>
            <a:r>
              <a:rPr lang="ru-RU" sz="20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 Юлия (11а)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уровень В2;</a:t>
            </a:r>
          </a:p>
          <a:p>
            <a:endParaRPr lang="ru-RU" sz="2000" dirty="0" smtClean="0">
              <a:solidFill>
                <a:prstClr val="black"/>
              </a:solidFill>
              <a:latin typeface="Franklin Gothic Demi Cond" panose="020B0706030402020204" pitchFamily="34" charset="0"/>
            </a:endParaRPr>
          </a:p>
          <a:p>
            <a:endParaRPr lang="ru-RU" sz="2000" dirty="0">
              <a:solidFill>
                <a:prstClr val="black"/>
              </a:solidFill>
              <a:latin typeface="Franklin Gothic Demi Cond" panose="020B07060304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Уровень А2-</a:t>
            </a:r>
          </a:p>
          <a:p>
            <a:r>
              <a:rPr lang="ru-RU" sz="2000" dirty="0" err="1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Кугук</a:t>
            </a:r>
            <a:r>
              <a:rPr lang="ru-RU" sz="20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 Екатерина (9а),</a:t>
            </a:r>
          </a:p>
          <a:p>
            <a:r>
              <a:rPr lang="ru-RU" sz="2000" dirty="0" err="1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Свистунова</a:t>
            </a:r>
            <a:r>
              <a:rPr lang="ru-RU" sz="20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 Мария (7в), 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Ермолаев Дмитрий</a:t>
            </a:r>
            <a:r>
              <a:rPr lang="ru-RU" sz="2000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 (7в</a:t>
            </a:r>
            <a:r>
              <a:rPr lang="ru-RU" sz="20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), </a:t>
            </a:r>
          </a:p>
          <a:p>
            <a:r>
              <a:rPr lang="ru-RU" sz="2000" dirty="0" err="1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Ганичкин</a:t>
            </a:r>
            <a:r>
              <a:rPr lang="ru-RU" sz="20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 Григорий</a:t>
            </a:r>
            <a:r>
              <a:rPr lang="ru-RU" sz="2000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 (7в), </a:t>
            </a:r>
            <a:endParaRPr lang="ru-RU" sz="2000" dirty="0" smtClean="0">
              <a:solidFill>
                <a:prstClr val="black"/>
              </a:solidFill>
              <a:latin typeface="Franklin Gothic Demi Cond" panose="020B0706030402020204" pitchFamily="34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Бондаренко Татьяна</a:t>
            </a:r>
            <a:r>
              <a:rPr lang="ru-RU" sz="2000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 (7в), </a:t>
            </a:r>
            <a:endParaRPr lang="ru-RU" sz="2000" dirty="0" smtClean="0">
              <a:solidFill>
                <a:prstClr val="black"/>
              </a:solidFill>
              <a:latin typeface="Franklin Gothic Demi Cond" panose="020B0706030402020204" pitchFamily="34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Крылов Николай</a:t>
            </a:r>
            <a:r>
              <a:rPr lang="ru-RU" sz="2000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 (7в</a:t>
            </a:r>
            <a:r>
              <a:rPr lang="ru-RU" sz="20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)</a:t>
            </a:r>
            <a:endParaRPr lang="ru-RU" sz="2000" dirty="0">
              <a:solidFill>
                <a:prstClr val="black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864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1143000" y="0"/>
            <a:ext cx="8001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smtClean="0">
                <a:solidFill>
                  <a:srgbClr val="FFFFFF"/>
                </a:solidFill>
                <a:latin typeface="Georgia" pitchFamily="18" charset="0"/>
              </a:rPr>
              <a:t>Научно-практическая конференция лицеистов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04800" y="1323975"/>
          <a:ext cx="8610599" cy="5305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6193"/>
                <a:gridCol w="2443403"/>
                <a:gridCol w="2210310"/>
                <a:gridCol w="698465"/>
                <a:gridCol w="1628389"/>
                <a:gridCol w="1163839"/>
              </a:tblGrid>
              <a:tr h="453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000" dirty="0">
                        <a:solidFill>
                          <a:schemeClr val="accent4"/>
                        </a:solidFill>
                        <a:effectLst/>
                        <a:latin typeface="Calibri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Фамилия Имя участника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Название работы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Класс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учитель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Результат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</a:tr>
              <a:tr h="1212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1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solidFill>
                            <a:schemeClr val="accent4"/>
                          </a:solidFill>
                          <a:effectLst/>
                        </a:rPr>
                        <a:t>Кулемин</a:t>
                      </a:r>
                      <a:r>
                        <a:rPr lang="ru-RU" sz="1100" dirty="0" smtClean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accent4"/>
                          </a:solidFill>
                          <a:effectLst/>
                        </a:rPr>
                        <a:t>Артем</a:t>
                      </a:r>
                      <a:endParaRPr lang="ru-RU" sz="1000" dirty="0"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/>
                          </a:solidFill>
                          <a:effectLst/>
                        </a:rPr>
                        <a:t>Григорян Артем </a:t>
                      </a:r>
                      <a:endParaRPr lang="ru-RU" sz="1000" dirty="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/>
                          </a:solidFill>
                          <a:effectLst/>
                        </a:rPr>
                        <a:t>Сравнительная характеристика танков, стоявших на вооружении СССР и Германии в годы ВОВ</a:t>
                      </a:r>
                      <a:endParaRPr lang="ru-RU" sz="1000" dirty="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5 «в»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Петрякова Н.В.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accent4"/>
                          </a:solidFill>
                          <a:effectLst/>
                        </a:rPr>
                        <a:t>I </a:t>
                      </a:r>
                      <a:r>
                        <a:rPr lang="ru-RU" sz="1100" dirty="0">
                          <a:solidFill>
                            <a:schemeClr val="accent4"/>
                          </a:solidFill>
                          <a:effectLst/>
                        </a:rPr>
                        <a:t>место</a:t>
                      </a:r>
                      <a:endParaRPr lang="ru-RU" sz="1000" dirty="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</a:tr>
              <a:tr h="242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2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Кузнецов Максим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Немецкая кухня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6 «а»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Петрякова Н.В.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4"/>
                          </a:solidFill>
                          <a:effectLst/>
                        </a:rPr>
                        <a:t>II</a:t>
                      </a: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  место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</a:tr>
              <a:tr h="727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3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Пирожникова Анна, Мельникова Ирина, Шаврина Татьяна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Идеальное государство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11 «а»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Щеглеватых Е.И.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4"/>
                          </a:solidFill>
                          <a:effectLst/>
                        </a:rPr>
                        <a:t>III</a:t>
                      </a: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 место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</a:tr>
              <a:tr h="485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4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Шумилина Соня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/>
                          </a:solidFill>
                          <a:effectLst/>
                        </a:rPr>
                        <a:t>Любимые породы собак британцев</a:t>
                      </a:r>
                      <a:endParaRPr lang="ru-RU" sz="1000" dirty="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5 «в»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Щеглеватых Е.И.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4"/>
                          </a:solidFill>
                          <a:effectLst/>
                        </a:rPr>
                        <a:t>I</a:t>
                      </a: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 место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</a:tr>
              <a:tr h="485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5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Кобцева Елизавета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Французский язык и балет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6  «в»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Муратова О.Р.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4"/>
                          </a:solidFill>
                          <a:effectLst/>
                        </a:rPr>
                        <a:t>I</a:t>
                      </a: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 место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</a:tr>
              <a:tr h="1212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6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Попова Мария 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Русские и французы: исследования  национальных черт ( на примере анкетирования)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8 «а»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Муратова О.Р.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4"/>
                          </a:solidFill>
                          <a:effectLst/>
                        </a:rPr>
                        <a:t>I</a:t>
                      </a: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 место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</a:tr>
              <a:tr h="485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7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Яковлева  Елизавета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Животный мир Великобритании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6 «Б»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/>
                          </a:solidFill>
                          <a:effectLst/>
                        </a:rPr>
                        <a:t>Кодинцева Т.В.</a:t>
                      </a:r>
                      <a:endParaRPr lang="ru-RU" sz="100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accent4"/>
                          </a:solidFill>
                          <a:effectLst/>
                        </a:rPr>
                        <a:t>II</a:t>
                      </a:r>
                      <a:r>
                        <a:rPr lang="ru-RU" sz="1100" dirty="0">
                          <a:solidFill>
                            <a:schemeClr val="accent4"/>
                          </a:solidFill>
                          <a:effectLst/>
                        </a:rPr>
                        <a:t> место</a:t>
                      </a:r>
                      <a:endParaRPr lang="ru-RU" sz="1000" dirty="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78" marR="6507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761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56207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Научно-практическая конференция</a:t>
            </a:r>
            <a:endParaRPr lang="ru-RU" sz="32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63068"/>
              </p:ext>
            </p:extLst>
          </p:nvPr>
        </p:nvGraphicFramePr>
        <p:xfrm>
          <a:off x="1043608" y="980728"/>
          <a:ext cx="6934201" cy="435927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61011"/>
                <a:gridCol w="1439593"/>
                <a:gridCol w="1892128"/>
                <a:gridCol w="362282"/>
                <a:gridCol w="990872"/>
                <a:gridCol w="1077312"/>
                <a:gridCol w="811003"/>
              </a:tblGrid>
              <a:tr h="0"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Фамилия Имя участника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Название работы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Вид  работы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Руководитель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Результат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321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Пирогов Андрей, Усиков Иван,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Режец Снежана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"История Великобритании в архитектуре Лондона".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проект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Хамидуллина И.И., Турецкая Е.В.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38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Мокеева Софья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Тауэр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 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реферат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Кодинцева Т.В,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Родионова Ксения, Зубачева Елизавета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The role of  the Monarchy in British modern people’s lives nowadays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r>
                        <a:rPr lang="ru-RU" sz="1200">
                          <a:effectLst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Исследовательская работа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Бриткина Т.И.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Рязанцев Алексей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"What is it like to be an Englishman?"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проект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Бриткина Т.И.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Третьякова Арина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 Трудности использования неопределённого артикля </a:t>
                      </a:r>
                      <a:r>
                        <a:rPr lang="en-US" sz="1200">
                          <a:effectLst/>
                        </a:rPr>
                        <a:t>a</a:t>
                      </a:r>
                      <a:r>
                        <a:rPr lang="ru-RU" sz="1200">
                          <a:effectLst/>
                        </a:rPr>
                        <a:t>/</a:t>
                      </a:r>
                      <a:r>
                        <a:rPr lang="en-US" sz="1200">
                          <a:effectLst/>
                        </a:rPr>
                        <a:t>an</a:t>
                      </a:r>
                      <a:r>
                        <a:rPr lang="ru-RU" sz="1200">
                          <a:effectLst/>
                        </a:rPr>
                        <a:t> в английском языке”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 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Исследовательская работа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Бриткина Т.И.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Марина Кронова  </a:t>
                      </a:r>
                      <a:br>
                        <a:rPr lang="ru-RU" sz="1200">
                          <a:effectLst/>
                        </a:rPr>
                      </a:b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Limerics ( Лимерики)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 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проект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Бриткина Т.И.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 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1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Кутузова Ева, Егорова Ирина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«Mary, Queen of Scots, Stuart”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 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проект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Кодинцева Т.В,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 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1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Ляшенко Кирилл Сидорков Никита</a:t>
                      </a:r>
                      <a:br>
                        <a:rPr lang="ru-RU" sz="1200">
                          <a:effectLst/>
                        </a:rPr>
                      </a:b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Великие Географические Открытия Великобритании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проект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Щеглеватых Е.И.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 место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9552" y="5301208"/>
            <a:ext cx="82809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spcAft>
                <a:spcPts val="0"/>
              </a:spcAft>
            </a:pP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По результатам было принято решение рекомендовать  </a:t>
            </a:r>
            <a:r>
              <a:rPr lang="ru-RU" sz="1400" b="1" kern="100" dirty="0" smtClean="0">
                <a:effectLst/>
                <a:latin typeface="Times New Roman"/>
                <a:ea typeface="Arial Unicode MS"/>
                <a:cs typeface="Times New Roman"/>
              </a:rPr>
              <a:t>на </a:t>
            </a:r>
            <a:r>
              <a:rPr lang="ru-RU" sz="1400" b="1" kern="100" dirty="0" err="1" smtClean="0">
                <a:effectLst/>
                <a:latin typeface="Times New Roman"/>
                <a:ea typeface="Arial Unicode MS"/>
                <a:cs typeface="Times New Roman"/>
              </a:rPr>
              <a:t>НООСФЕРу</a:t>
            </a:r>
            <a:r>
              <a:rPr lang="ru-RU" sz="1400" b="1" kern="100" dirty="0" smtClean="0">
                <a:effectLst/>
                <a:latin typeface="Times New Roman"/>
                <a:ea typeface="Arial Unicode MS"/>
                <a:cs typeface="Times New Roman"/>
              </a:rPr>
              <a:t>  работы : </a:t>
            </a:r>
          </a:p>
          <a:p>
            <a:pPr indent="180340">
              <a:spcAft>
                <a:spcPts val="0"/>
              </a:spcAft>
            </a:pPr>
            <a:r>
              <a:rPr lang="ru-RU" sz="1400" b="1" kern="100" dirty="0" smtClean="0">
                <a:effectLst/>
                <a:latin typeface="Times New Roman"/>
                <a:ea typeface="Arial Unicode MS"/>
                <a:cs typeface="Times New Roman"/>
              </a:rPr>
              <a:t>1)</a:t>
            </a: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Пирогов Андрей, Усиков </a:t>
            </a:r>
            <a:r>
              <a:rPr lang="ru-RU" sz="1400" kern="100" dirty="0" err="1" smtClean="0">
                <a:effectLst/>
                <a:latin typeface="Times New Roman"/>
                <a:ea typeface="Arial Unicode MS"/>
                <a:cs typeface="Times New Roman"/>
              </a:rPr>
              <a:t>Иван,Режец</a:t>
            </a: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 </a:t>
            </a:r>
            <a:r>
              <a:rPr lang="ru-RU" sz="1400" kern="100" dirty="0" err="1" smtClean="0">
                <a:effectLst/>
                <a:latin typeface="Times New Roman"/>
                <a:ea typeface="Arial Unicode MS"/>
                <a:cs typeface="Times New Roman"/>
              </a:rPr>
              <a:t>Снежана"История</a:t>
            </a: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 Великобритании в архитектуре Лондона"7Б,</a:t>
            </a:r>
          </a:p>
          <a:p>
            <a:pPr indent="180340">
              <a:spcAft>
                <a:spcPts val="0"/>
              </a:spcAft>
            </a:pP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2)Родионова Ксения, </a:t>
            </a:r>
            <a:r>
              <a:rPr lang="ru-RU" sz="1400" kern="100" dirty="0" err="1" smtClean="0">
                <a:effectLst/>
                <a:latin typeface="Times New Roman"/>
                <a:ea typeface="Arial Unicode MS"/>
                <a:cs typeface="Times New Roman"/>
              </a:rPr>
              <a:t>Зубачева</a:t>
            </a: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 Елизавета «</a:t>
            </a:r>
            <a:r>
              <a:rPr lang="ru-RU" sz="1400" kern="100" dirty="0" err="1" smtClean="0">
                <a:effectLst/>
                <a:latin typeface="Times New Roman"/>
                <a:ea typeface="Arial Unicode MS"/>
                <a:cs typeface="Times New Roman"/>
              </a:rPr>
              <a:t>The</a:t>
            </a: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 </a:t>
            </a:r>
            <a:r>
              <a:rPr lang="ru-RU" sz="1400" kern="100" dirty="0" err="1" smtClean="0">
                <a:effectLst/>
                <a:latin typeface="Times New Roman"/>
                <a:ea typeface="Arial Unicode MS"/>
                <a:cs typeface="Times New Roman"/>
              </a:rPr>
              <a:t>role</a:t>
            </a: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 </a:t>
            </a:r>
            <a:r>
              <a:rPr lang="ru-RU" sz="1400" kern="100" dirty="0" err="1" smtClean="0">
                <a:effectLst/>
                <a:latin typeface="Times New Roman"/>
                <a:ea typeface="Arial Unicode MS"/>
                <a:cs typeface="Times New Roman"/>
              </a:rPr>
              <a:t>of</a:t>
            </a: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  </a:t>
            </a:r>
            <a:r>
              <a:rPr lang="ru-RU" sz="1400" kern="100" dirty="0" err="1" smtClean="0">
                <a:effectLst/>
                <a:latin typeface="Times New Roman"/>
                <a:ea typeface="Arial Unicode MS"/>
                <a:cs typeface="Times New Roman"/>
              </a:rPr>
              <a:t>the</a:t>
            </a: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 </a:t>
            </a:r>
            <a:r>
              <a:rPr lang="ru-RU" sz="1400" kern="100" dirty="0" err="1" smtClean="0">
                <a:effectLst/>
                <a:latin typeface="Times New Roman"/>
                <a:ea typeface="Arial Unicode MS"/>
                <a:cs typeface="Times New Roman"/>
              </a:rPr>
              <a:t>Monarchy</a:t>
            </a: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 </a:t>
            </a:r>
            <a:r>
              <a:rPr lang="ru-RU" sz="1400" kern="100" dirty="0" err="1" smtClean="0">
                <a:effectLst/>
                <a:latin typeface="Times New Roman"/>
                <a:ea typeface="Arial Unicode MS"/>
                <a:cs typeface="Times New Roman"/>
              </a:rPr>
              <a:t>in</a:t>
            </a: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 </a:t>
            </a:r>
            <a:r>
              <a:rPr lang="ru-RU" sz="1400" kern="100" dirty="0" err="1" smtClean="0">
                <a:effectLst/>
                <a:latin typeface="Times New Roman"/>
                <a:ea typeface="Arial Unicode MS"/>
                <a:cs typeface="Times New Roman"/>
              </a:rPr>
              <a:t>British</a:t>
            </a: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 </a:t>
            </a:r>
            <a:r>
              <a:rPr lang="ru-RU" sz="1400" kern="100" dirty="0" err="1" smtClean="0">
                <a:effectLst/>
                <a:latin typeface="Times New Roman"/>
                <a:ea typeface="Arial Unicode MS"/>
                <a:cs typeface="Times New Roman"/>
              </a:rPr>
              <a:t>modern</a:t>
            </a: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 </a:t>
            </a:r>
            <a:r>
              <a:rPr lang="ru-RU" sz="1400" kern="100" dirty="0" err="1" smtClean="0">
                <a:effectLst/>
                <a:latin typeface="Times New Roman"/>
                <a:ea typeface="Arial Unicode MS"/>
                <a:cs typeface="Times New Roman"/>
              </a:rPr>
              <a:t>people’s</a:t>
            </a: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 </a:t>
            </a:r>
            <a:r>
              <a:rPr lang="ru-RU" sz="1400" kern="100" dirty="0" err="1" smtClean="0">
                <a:effectLst/>
                <a:latin typeface="Times New Roman"/>
                <a:ea typeface="Arial Unicode MS"/>
                <a:cs typeface="Times New Roman"/>
              </a:rPr>
              <a:t>lives</a:t>
            </a: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 nowadays»10A,</a:t>
            </a:r>
          </a:p>
          <a:p>
            <a:pPr indent="180340">
              <a:spcAft>
                <a:spcPts val="0"/>
              </a:spcAft>
            </a:pP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3)Марина </a:t>
            </a:r>
            <a:r>
              <a:rPr lang="ru-RU" sz="1400" kern="100" dirty="0" err="1" smtClean="0">
                <a:effectLst/>
                <a:latin typeface="Times New Roman"/>
                <a:ea typeface="Arial Unicode MS"/>
                <a:cs typeface="Times New Roman"/>
              </a:rPr>
              <a:t>Кронова</a:t>
            </a: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  </a:t>
            </a:r>
            <a:r>
              <a:rPr lang="ru-RU" sz="1400" kern="100" dirty="0" err="1" smtClean="0">
                <a:effectLst/>
                <a:latin typeface="Times New Roman"/>
                <a:ea typeface="Arial Unicode MS"/>
                <a:cs typeface="Times New Roman"/>
              </a:rPr>
              <a:t>Limerics</a:t>
            </a:r>
            <a:r>
              <a:rPr lang="ru-RU" sz="1400" kern="100" dirty="0" smtClean="0">
                <a:effectLst/>
                <a:latin typeface="Times New Roman"/>
                <a:ea typeface="Arial Unicode MS"/>
                <a:cs typeface="Times New Roman"/>
              </a:rPr>
              <a:t> ( Лимерики)5 «в»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3093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dmin\Desktop\шмо 2016-17\отчет за год\Мероприятия кафедры ин.яз\НПК и КВН\IMG_20170406_133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t="18747" b="8919"/>
          <a:stretch>
            <a:fillRect/>
          </a:stretch>
        </p:blipFill>
        <p:spPr bwMode="auto">
          <a:xfrm>
            <a:off x="357188" y="1524000"/>
            <a:ext cx="4286250" cy="28527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admin\Desktop\шмо 2016-17\отчет за год\Мероприятия кафедры ин.яз\НПК и КВН\IMG_20170406_1347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3943350" cy="29575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Прямоугольник 1"/>
          <p:cNvSpPr>
            <a:spLocks noChangeArrowheads="1"/>
          </p:cNvSpPr>
          <p:nvPr/>
        </p:nvSpPr>
        <p:spPr bwMode="auto">
          <a:xfrm>
            <a:off x="1600200" y="0"/>
            <a:ext cx="7219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FFFFFF"/>
                </a:solidFill>
                <a:latin typeface="Georgia" pitchFamily="18" charset="0"/>
              </a:rPr>
              <a:t>Сравнительная характеристика танков, стоявших на вооружении СССР и Германии в годы ВОВ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80000" y="1641475"/>
            <a:ext cx="32766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err="1">
                <a:solidFill>
                  <a:srgbClr val="404040">
                    <a:lumMod val="50000"/>
                  </a:srgbClr>
                </a:solidFill>
                <a:latin typeface="Georgia" panose="02040502050405020303" pitchFamily="18" charset="0"/>
              </a:rPr>
              <a:t>Кулемин</a:t>
            </a:r>
            <a:r>
              <a:rPr lang="ru-RU" sz="2400" b="1" dirty="0">
                <a:solidFill>
                  <a:srgbClr val="404040">
                    <a:lumMod val="50000"/>
                  </a:srgbClr>
                </a:solidFill>
                <a:latin typeface="Georgia" panose="02040502050405020303" pitchFamily="18" charset="0"/>
              </a:rPr>
              <a:t> Артем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404040">
                    <a:lumMod val="50000"/>
                  </a:srgbClr>
                </a:solidFill>
                <a:latin typeface="Georgia" panose="02040502050405020303" pitchFamily="18" charset="0"/>
              </a:rPr>
              <a:t>Григорян Артем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404040">
                    <a:lumMod val="50000"/>
                  </a:srgbClr>
                </a:solidFill>
                <a:latin typeface="Georgia" panose="02040502050405020303" pitchFamily="18" charset="0"/>
              </a:rPr>
              <a:t>5 а класс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6725" y="4875213"/>
            <a:ext cx="3581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404040">
                    <a:lumMod val="50000"/>
                  </a:srgbClr>
                </a:solidFill>
                <a:latin typeface="Georgia" panose="02040502050405020303" pitchFamily="18" charset="0"/>
              </a:rPr>
              <a:t>научный руководитель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404040">
                    <a:lumMod val="50000"/>
                  </a:srgbClr>
                </a:solidFill>
                <a:latin typeface="Georgia" panose="02040502050405020303" pitchFamily="18" charset="0"/>
              </a:rPr>
              <a:t>Петрякова Н.В.</a:t>
            </a:r>
          </a:p>
        </p:txBody>
      </p:sp>
    </p:spTree>
    <p:extLst>
      <p:ext uri="{BB962C8B-B14F-4D97-AF65-F5344CB8AC3E}">
        <p14:creationId xmlns:p14="http://schemas.microsoft.com/office/powerpoint/2010/main" val="4143979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2400" b="1" kern="100" dirty="0">
                <a:solidFill>
                  <a:srgbClr val="C00000"/>
                </a:solidFill>
                <a:latin typeface="Segoe Print" panose="02000600000000000000" pitchFamily="2" charset="0"/>
                <a:ea typeface="Arial Unicode MS"/>
                <a:cs typeface="Times New Roman"/>
              </a:rPr>
              <a:t>История </a:t>
            </a:r>
            <a:r>
              <a:rPr lang="ru-RU" sz="2400" b="1" kern="100" dirty="0" smtClean="0">
                <a:solidFill>
                  <a:srgbClr val="C00000"/>
                </a:solidFill>
                <a:latin typeface="Segoe Print" panose="02000600000000000000" pitchFamily="2" charset="0"/>
                <a:ea typeface="Arial Unicode MS"/>
                <a:cs typeface="Times New Roman"/>
              </a:rPr>
              <a:t>Великобритании </a:t>
            </a:r>
            <a:r>
              <a:rPr lang="ru-RU" sz="2400" b="1" kern="100" dirty="0">
                <a:solidFill>
                  <a:srgbClr val="C00000"/>
                </a:solidFill>
                <a:latin typeface="Segoe Print" panose="02000600000000000000" pitchFamily="2" charset="0"/>
                <a:ea typeface="Arial Unicode MS"/>
                <a:cs typeface="Times New Roman"/>
              </a:rPr>
              <a:t>в архитектуре </a:t>
            </a:r>
            <a:r>
              <a:rPr lang="ru-RU" sz="2400" b="1" kern="100" dirty="0" smtClean="0">
                <a:solidFill>
                  <a:srgbClr val="C00000"/>
                </a:solidFill>
                <a:latin typeface="Segoe Print" panose="02000600000000000000" pitchFamily="2" charset="0"/>
                <a:ea typeface="Arial Unicode MS"/>
                <a:cs typeface="Times New Roman"/>
              </a:rPr>
              <a:t>Лондона (7Б) </a:t>
            </a:r>
            <a:r>
              <a:rPr lang="ru-RU" sz="2400" kern="100" dirty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/>
            </a:r>
            <a:br>
              <a:rPr lang="ru-RU" sz="2400" kern="100" dirty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</a:br>
            <a:endParaRPr lang="ru-RU" sz="24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24619" y="4653136"/>
            <a:ext cx="23762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kern="100" dirty="0" smtClean="0">
                <a:solidFill>
                  <a:prstClr val="black"/>
                </a:solidFill>
                <a:latin typeface="Franklin Gothic Demi Cond" panose="020B0706030402020204" pitchFamily="34" charset="0"/>
                <a:ea typeface="Arial Unicode MS"/>
                <a:cs typeface="Times New Roman"/>
              </a:rPr>
              <a:t>( руководители учитель английского языка </a:t>
            </a:r>
            <a:r>
              <a:rPr lang="ru-RU" kern="100" dirty="0" err="1" smtClean="0">
                <a:solidFill>
                  <a:srgbClr val="C00000"/>
                </a:solidFill>
                <a:latin typeface="Franklin Gothic Demi Cond" panose="020B0706030402020204" pitchFamily="34" charset="0"/>
                <a:ea typeface="Arial Unicode MS"/>
                <a:cs typeface="Times New Roman"/>
              </a:rPr>
              <a:t>Хамидуллина</a:t>
            </a:r>
            <a:r>
              <a:rPr lang="ru-RU" kern="100" dirty="0" smtClean="0">
                <a:solidFill>
                  <a:srgbClr val="C00000"/>
                </a:solidFill>
                <a:latin typeface="Franklin Gothic Demi Cond" panose="020B0706030402020204" pitchFamily="34" charset="0"/>
                <a:ea typeface="Arial Unicode MS"/>
                <a:cs typeface="Times New Roman"/>
              </a:rPr>
              <a:t> И.И., </a:t>
            </a:r>
            <a:r>
              <a:rPr lang="ru-RU" kern="100" dirty="0" smtClean="0">
                <a:latin typeface="Franklin Gothic Demi Cond" panose="020B0706030402020204" pitchFamily="34" charset="0"/>
                <a:ea typeface="Arial Unicode MS"/>
                <a:cs typeface="Times New Roman"/>
              </a:rPr>
              <a:t>учитель МХК</a:t>
            </a:r>
          </a:p>
          <a:p>
            <a:pPr algn="ctr"/>
            <a:r>
              <a:rPr lang="ru-RU" kern="100" dirty="0" smtClean="0">
                <a:solidFill>
                  <a:srgbClr val="C00000"/>
                </a:solidFill>
                <a:latin typeface="Franklin Gothic Demi Cond" panose="020B0706030402020204" pitchFamily="34" charset="0"/>
                <a:ea typeface="Arial Unicode MS"/>
                <a:cs typeface="Times New Roman"/>
              </a:rPr>
              <a:t>Турецкая Е.В</a:t>
            </a:r>
            <a:r>
              <a:rPr lang="ru-RU" kern="100" dirty="0" smtClean="0">
                <a:solidFill>
                  <a:prstClr val="black"/>
                </a:solidFill>
                <a:latin typeface="Franklin Gothic Demi Cond" panose="020B0706030402020204" pitchFamily="34" charset="0"/>
                <a:ea typeface="Arial Unicode MS"/>
                <a:cs typeface="Times New Roman"/>
              </a:rPr>
              <a:t>.)</a:t>
            </a:r>
            <a:endParaRPr lang="ru-RU" dirty="0">
              <a:latin typeface="Franklin Gothic Demi Cond" panose="020B0706030402020204" pitchFamily="34" charset="0"/>
            </a:endParaRPr>
          </a:p>
        </p:txBody>
      </p:sp>
      <p:pic>
        <p:nvPicPr>
          <p:cNvPr id="34818" name="Picture 2" descr="C:\Users\admin\Desktop\ШМО 2014-2018\ШМО\2017-2018\к отчету 17-18\фото к отчетам\Фото проекта2018\DSC_1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64" y="3834138"/>
            <a:ext cx="2841876" cy="1894584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admin\Desktop\ШМО 2014-2018\ШМО\2017-2018\к отчету 17-18\фото к отчетам\Фото проекта2018\DSC_13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1" y="833628"/>
            <a:ext cx="2817798" cy="1878532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C:\Users\admin\Desktop\ШМО 2014-2018\ШМО\2017-2018\к отчету 17-18\фото к отчетам\Фото проекта2018\DSC_1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30" y="809562"/>
            <a:ext cx="2889996" cy="1926665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C:\Users\admin\Desktop\ШМО 2014-2018\ШМО\2017-2018\к отчету 17-18\фото к отчетам\Фото проекта2018\DSC_17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30" y="3861048"/>
            <a:ext cx="2889996" cy="1926664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ШМО 2014-2018\ШМО\2017-2018\к отчету 17-18\фото к отчетам\Фото проекта2018\DSC_18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908" y="2060848"/>
            <a:ext cx="3672408" cy="2448272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6056219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Franklin Gothic Demi Cond" panose="020B0706030402020204" pitchFamily="34" charset="0"/>
              </a:rPr>
              <a:t>Видео об этапах подготовки проекта прилагается</a:t>
            </a:r>
            <a:endParaRPr lang="ru-RU" i="1" dirty="0">
              <a:latin typeface="Franklin Gothic Demi Cond" panose="020B07060304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4894" y="2760600"/>
            <a:ext cx="2517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100" dirty="0">
                <a:solidFill>
                  <a:srgbClr val="C00000"/>
                </a:solidFill>
                <a:latin typeface="Segoe Print" panose="02000600000000000000" pitchFamily="2" charset="0"/>
                <a:ea typeface="Arial Unicode MS"/>
                <a:cs typeface="Times New Roman"/>
              </a:rPr>
              <a:t>Пирогов Андрей,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21831" y="3025871"/>
            <a:ext cx="1848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100" dirty="0">
                <a:solidFill>
                  <a:srgbClr val="C00000"/>
                </a:solidFill>
                <a:latin typeface="Segoe Print" panose="02000600000000000000" pitchFamily="2" charset="0"/>
                <a:ea typeface="Arial Unicode MS"/>
                <a:cs typeface="Times New Roman"/>
              </a:rPr>
              <a:t>Усиков Иван,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2845" y="3284984"/>
            <a:ext cx="228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kern="100" dirty="0" err="1" smtClean="0">
                <a:solidFill>
                  <a:srgbClr val="C00000"/>
                </a:solidFill>
                <a:latin typeface="Segoe Print" panose="02000600000000000000" pitchFamily="2" charset="0"/>
                <a:ea typeface="Arial Unicode MS"/>
                <a:cs typeface="Times New Roman"/>
              </a:rPr>
              <a:t>Режец</a:t>
            </a:r>
            <a:r>
              <a:rPr lang="ru-RU" b="1" kern="100" dirty="0" smtClean="0">
                <a:solidFill>
                  <a:srgbClr val="C00000"/>
                </a:solidFill>
                <a:latin typeface="Segoe Print" panose="02000600000000000000" pitchFamily="2" charset="0"/>
                <a:ea typeface="Arial Unicode MS"/>
                <a:cs typeface="Times New Roman"/>
              </a:rPr>
              <a:t> Снежана</a:t>
            </a:r>
            <a:endParaRPr lang="ru-RU" kern="100" dirty="0">
              <a:solidFill>
                <a:prstClr val="black"/>
              </a:solidFill>
              <a:latin typeface="Times New Roman"/>
              <a:ea typeface="Arial Unicode MS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5679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Участие в НПК « Ноосфера»</a:t>
            </a:r>
            <a:endParaRPr lang="ru-RU" sz="36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3587882" cy="358788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643" y="5651039"/>
            <a:ext cx="7590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Segoe Print" panose="02000600000000000000" pitchFamily="2" charset="0"/>
              </a:rPr>
              <a:t>Кронова</a:t>
            </a:r>
            <a:r>
              <a:rPr lang="ru-RU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 Марина </a:t>
            </a:r>
            <a:r>
              <a:rPr lang="ru-RU" dirty="0" smtClean="0"/>
              <a:t>5 «в»</a:t>
            </a:r>
          </a:p>
          <a:p>
            <a:pPr algn="ctr"/>
            <a:r>
              <a:rPr lang="ru-RU" dirty="0" smtClean="0"/>
              <a:t>, работа представлена на английском языке( учитель </a:t>
            </a:r>
            <a:r>
              <a:rPr lang="ru-RU" dirty="0" err="1" smtClean="0"/>
              <a:t>Бриткина</a:t>
            </a:r>
            <a:r>
              <a:rPr lang="ru-RU" dirty="0" smtClean="0"/>
              <a:t> Т.И.)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8984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ШМО 2014-2018\ШМО\2017-2018\к отчету 17-18\фото к отчетам\Бриткина Кодинцева Театральный конкурс 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8447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223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Муниципальный театральный фестиваль на иностранных языках «Волшебный мир театра»</a:t>
            </a:r>
            <a:endParaRPr lang="ru-RU" sz="24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1026" name="Picture 2" descr="C:\Users\admin\Desktop\ШМО 2014-2018\ШМО\2017-2018\к отчету 17-18\фото к отчетам\Театр фестиваль 2018\20180209_1726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444208" cy="3624867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4821619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Franklin Gothic Demi Cond" panose="020B0706030402020204" pitchFamily="34" charset="0"/>
              </a:rPr>
              <a:t>К</a:t>
            </a:r>
            <a:r>
              <a:rPr lang="ru-RU" sz="2400" dirty="0" smtClean="0">
                <a:latin typeface="Franklin Gothic Demi Cond" panose="020B0706030402020204" pitchFamily="34" charset="0"/>
              </a:rPr>
              <a:t>оллектив </a:t>
            </a:r>
            <a:r>
              <a:rPr lang="ru-RU" sz="2400" dirty="0">
                <a:latin typeface="Franklin Gothic Demi Cond" panose="020B0706030402020204" pitchFamily="34" charset="0"/>
              </a:rPr>
              <a:t>учащихся 6-х </a:t>
            </a:r>
            <a:r>
              <a:rPr lang="ru-RU" sz="2400" dirty="0" smtClean="0">
                <a:latin typeface="Franklin Gothic Demi Cond" panose="020B0706030402020204" pitchFamily="34" charset="0"/>
              </a:rPr>
              <a:t>классов</a:t>
            </a:r>
          </a:p>
          <a:p>
            <a:pPr algn="ctr"/>
            <a:r>
              <a:rPr lang="ru-RU" sz="2400" dirty="0" smtClean="0">
                <a:latin typeface="Franklin Gothic Demi Cond" panose="020B0706030402020204" pitchFamily="34" charset="0"/>
              </a:rPr>
              <a:t>( </a:t>
            </a:r>
            <a:r>
              <a:rPr lang="ru-RU" sz="2400" dirty="0" err="1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рук.Щеглеватых</a:t>
            </a:r>
            <a:r>
              <a:rPr lang="ru-RU" sz="2400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Е.И. и </a:t>
            </a:r>
            <a:r>
              <a:rPr lang="ru-RU" sz="2400" dirty="0" err="1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Хамидуллина</a:t>
            </a:r>
            <a:r>
              <a:rPr lang="ru-RU" sz="2400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И.И</a:t>
            </a:r>
            <a:r>
              <a:rPr lang="ru-RU" sz="2400" dirty="0" smtClean="0">
                <a:latin typeface="Franklin Gothic Demi Cond" panose="020B0706030402020204" pitchFamily="34" charset="0"/>
              </a:rPr>
              <a:t>.)  </a:t>
            </a:r>
            <a:r>
              <a:rPr lang="ru-RU" sz="2400" dirty="0">
                <a:latin typeface="Franklin Gothic Demi Cond" panose="020B0706030402020204" pitchFamily="34" charset="0"/>
              </a:rPr>
              <a:t>с </a:t>
            </a:r>
            <a:r>
              <a:rPr lang="ru-RU" sz="2400" dirty="0" smtClean="0">
                <a:latin typeface="Franklin Gothic Demi Cond" panose="020B0706030402020204" pitchFamily="34" charset="0"/>
              </a:rPr>
              <a:t>постановкой</a:t>
            </a:r>
          </a:p>
          <a:p>
            <a:pPr algn="ctr"/>
            <a:r>
              <a:rPr lang="ru-RU" sz="2400" dirty="0" smtClean="0">
                <a:latin typeface="Franklin Gothic Demi Cond" panose="020B0706030402020204" pitchFamily="34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« Алиса в стране </a:t>
            </a:r>
            <a:r>
              <a:rPr lang="ru-RU" sz="2400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чудес» </a:t>
            </a:r>
            <a:r>
              <a:rPr lang="ru-RU" sz="2400" dirty="0" smtClean="0">
                <a:latin typeface="Franklin Gothic Demi Cond" panose="020B0706030402020204" pitchFamily="34" charset="0"/>
              </a:rPr>
              <a:t>получил </a:t>
            </a:r>
            <a:r>
              <a:rPr lang="ru-RU" sz="2400" dirty="0">
                <a:latin typeface="Franklin Gothic Demi Cond" panose="020B0706030402020204" pitchFamily="34" charset="0"/>
              </a:rPr>
              <a:t>награду в номинации </a:t>
            </a:r>
            <a:r>
              <a:rPr lang="ru-RU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«Лучшая режиссёрская постановка»</a:t>
            </a:r>
          </a:p>
        </p:txBody>
      </p:sp>
    </p:spTree>
    <p:extLst>
      <p:ext uri="{BB962C8B-B14F-4D97-AF65-F5344CB8AC3E}">
        <p14:creationId xmlns:p14="http://schemas.microsoft.com/office/powerpoint/2010/main" val="3962553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Муниципальный конкурс исполнителей на иностранных языках </a:t>
            </a:r>
            <a:b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« Музыкальное кафе»</a:t>
            </a:r>
            <a:endParaRPr lang="ru-RU" sz="28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5373216"/>
            <a:ext cx="6840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Дьячкова</a:t>
            </a:r>
            <a:r>
              <a:rPr lang="ru-RU" sz="2800" dirty="0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 Полина </a:t>
            </a:r>
            <a:r>
              <a:rPr lang="ru-RU" sz="2800" dirty="0">
                <a:latin typeface="Franklin Gothic Demi Cond" panose="020B0706030402020204" pitchFamily="34" charset="0"/>
                <a:ea typeface="Calibri"/>
              </a:rPr>
              <a:t>( 7а) </a:t>
            </a:r>
            <a:endParaRPr lang="ru-RU" sz="2800" dirty="0" smtClean="0">
              <a:latin typeface="Franklin Gothic Demi Cond" panose="020B0706030402020204" pitchFamily="34" charset="0"/>
              <a:ea typeface="Calibri"/>
            </a:endParaRPr>
          </a:p>
          <a:p>
            <a:pPr algn="ctr"/>
            <a:r>
              <a:rPr lang="ru-RU" sz="2800" dirty="0" smtClean="0">
                <a:latin typeface="Franklin Gothic Demi Cond" panose="020B0706030402020204" pitchFamily="34" charset="0"/>
                <a:ea typeface="Calibri"/>
              </a:rPr>
              <a:t>( учитель </a:t>
            </a:r>
            <a:r>
              <a:rPr lang="ru-RU" sz="2800" dirty="0" err="1" smtClean="0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Хамидуллина</a:t>
            </a:r>
            <a:r>
              <a:rPr lang="ru-RU" sz="2800" dirty="0" smtClean="0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И.И</a:t>
            </a:r>
            <a:r>
              <a:rPr lang="ru-RU" sz="2800" dirty="0" smtClean="0">
                <a:latin typeface="Franklin Gothic Demi Cond" panose="020B0706030402020204" pitchFamily="34" charset="0"/>
                <a:ea typeface="Calibri"/>
              </a:rPr>
              <a:t>.) </a:t>
            </a:r>
          </a:p>
          <a:p>
            <a:pPr algn="ctr"/>
            <a:r>
              <a:rPr lang="ru-RU" sz="2800" dirty="0" smtClean="0">
                <a:latin typeface="Franklin Gothic Demi Cond" panose="020B0706030402020204" pitchFamily="34" charset="0"/>
                <a:ea typeface="Calibri"/>
              </a:rPr>
              <a:t>получила </a:t>
            </a:r>
            <a:r>
              <a:rPr lang="ru-RU" sz="2800" dirty="0">
                <a:latin typeface="Franklin Gothic Demi Cond" panose="020B0706030402020204" pitchFamily="34" charset="0"/>
                <a:ea typeface="Calibri"/>
              </a:rPr>
              <a:t>диплом участника</a:t>
            </a:r>
            <a:r>
              <a:rPr lang="ru-RU" dirty="0">
                <a:latin typeface="Times New Roman"/>
                <a:ea typeface="Calibri"/>
              </a:rPr>
              <a:t>.</a:t>
            </a:r>
            <a:endParaRPr lang="ru-RU" dirty="0">
              <a:effectLst/>
            </a:endParaRPr>
          </a:p>
        </p:txBody>
      </p:sp>
      <p:pic>
        <p:nvPicPr>
          <p:cNvPr id="2050" name="Picture 2" descr="C:\Users\admin\Desktop\ШМО 2014-2018\ШМО\2017-2018\к отчету 17-18\фото к отчетам\20180413_1538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91806"/>
            <a:ext cx="6192688" cy="3483387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690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6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6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+mn-cs"/>
              </a:rPr>
              <a:t>Открытый </a:t>
            </a:r>
            <a: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+mn-cs"/>
              </a:rPr>
              <a:t>урок: </a:t>
            </a:r>
            <a:b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+mn-cs"/>
              </a:rPr>
              <a:t>Современные роботы и </a:t>
            </a: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+mn-cs"/>
              </a:rPr>
              <a:t>робототехника 9б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2050" name="Picture 2" descr="C:\Users\admin\Desktop\ШМО 2014-2018\ШМО\2017-2018\к отчету 17-18\фото к отчетам\IMG_02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r="18113"/>
          <a:stretch/>
        </p:blipFill>
        <p:spPr bwMode="auto">
          <a:xfrm>
            <a:off x="6030687" y="1164357"/>
            <a:ext cx="2721430" cy="2139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admin\Desktop\ШМО 2014-2018\ШМО\2017-2018\к отчету 17-18\фото к отчетам\IMG_02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2" r="21117" b="-5614"/>
          <a:stretch/>
        </p:blipFill>
        <p:spPr bwMode="auto">
          <a:xfrm>
            <a:off x="827584" y="1164357"/>
            <a:ext cx="2177143" cy="2031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admin\Desktop\ШМО 2014-2018\ШМО\2017-2018\к отчету 17-18\фото к отчетам\IMG_02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r="14363"/>
          <a:stretch/>
        </p:blipFill>
        <p:spPr bwMode="auto">
          <a:xfrm>
            <a:off x="569910" y="4200525"/>
            <a:ext cx="3461657" cy="2515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C:\Users\admin\Desktop\ШМО 2014-2018\ШМО\2017-2018\к отчету 17-18\фото к отчетам\IMG_02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12328" r="15952"/>
          <a:stretch/>
        </p:blipFill>
        <p:spPr bwMode="auto">
          <a:xfrm>
            <a:off x="2843808" y="2420888"/>
            <a:ext cx="3809668" cy="2421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/>
          <a:stretch/>
        </p:blipFill>
        <p:spPr bwMode="auto">
          <a:xfrm>
            <a:off x="5580112" y="4200525"/>
            <a:ext cx="3419872" cy="2592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6732240" y="3461861"/>
            <a:ext cx="22677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Щеглеватых</a:t>
            </a:r>
            <a:r>
              <a:rPr lang="ru-RU" sz="2400" b="1" dirty="0">
                <a:solidFill>
                  <a:srgbClr val="C00000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 Е.И</a:t>
            </a:r>
            <a:r>
              <a:rPr lang="ru-RU" sz="2400" dirty="0">
                <a:solidFill>
                  <a:srgbClr val="C00000"/>
                </a:solidFill>
                <a:latin typeface="Segoe Print" panose="02000600000000000000" pitchFamily="2" charset="0"/>
                <a:ea typeface="+mj-ea"/>
                <a:cs typeface="+mj-cs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Segoe Print" panose="02000600000000000000" pitchFamily="2" charset="0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1233343" y="3461861"/>
            <a:ext cx="161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Franklin Gothic Demi Cond" panose="020B0706030402020204" pitchFamily="34" charset="0"/>
              </a:rPr>
              <a:t>Учитель</a:t>
            </a:r>
            <a:endParaRPr lang="ru-RU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087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56207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</a:b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Фестиваль </a:t>
            </a:r>
            <a: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музыкальной культуры англоязычных стран « </a:t>
            </a:r>
            <a:r>
              <a:rPr lang="ru-RU" sz="2400" b="1" dirty="0" err="1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Music</a:t>
            </a:r>
            <a: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Festival</a:t>
            </a: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»</a:t>
            </a:r>
            <a:b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</a:b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(</a:t>
            </a:r>
            <a: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г. Люберцы, октябрь)</a:t>
            </a:r>
            <a:endParaRPr lang="ru-RU" sz="24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3074" name="Picture 2" descr="C:\Users\admin\Desktop\ШМО 2014-2018\ШМО\2017-2018\к отчету 17-18\фото к отчетам\Региональный конкурс  Music Festiv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760640" cy="384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5373216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Franklin Gothic Demi Cond" panose="020B0706030402020204" pitchFamily="34" charset="0"/>
                <a:ea typeface="Calibri"/>
              </a:rPr>
              <a:t>Петрякова Таисия ( 10а), Косенкова Наталья ( 11б</a:t>
            </a:r>
            <a:r>
              <a:rPr lang="ru-RU" dirty="0" smtClean="0">
                <a:latin typeface="Franklin Gothic Demi Cond" panose="020B0706030402020204" pitchFamily="34" charset="0"/>
                <a:ea typeface="Calibri"/>
              </a:rPr>
              <a:t>), Кузьмин Владимир ( 8б), </a:t>
            </a:r>
            <a:r>
              <a:rPr lang="ru-RU" dirty="0" err="1" smtClean="0">
                <a:latin typeface="Franklin Gothic Demi Cond" panose="020B0706030402020204" pitchFamily="34" charset="0"/>
                <a:ea typeface="Calibri"/>
              </a:rPr>
              <a:t>Трофимчик</a:t>
            </a:r>
            <a:r>
              <a:rPr lang="ru-RU" dirty="0" smtClean="0">
                <a:latin typeface="Franklin Gothic Demi Cond" panose="020B0706030402020204" pitchFamily="34" charset="0"/>
                <a:ea typeface="Calibri"/>
              </a:rPr>
              <a:t> Ира (8а), Коваленко Никита(9а)</a:t>
            </a:r>
          </a:p>
          <a:p>
            <a:pPr algn="ctr"/>
            <a:r>
              <a:rPr lang="ru-RU" dirty="0" smtClean="0">
                <a:latin typeface="Franklin Gothic Demi Cond" panose="020B0706030402020204" pitchFamily="34" charset="0"/>
                <a:ea typeface="Calibri"/>
              </a:rPr>
              <a:t>( рук. </a:t>
            </a:r>
            <a:r>
              <a:rPr lang="ru-RU" dirty="0" err="1" smtClean="0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Бриткина</a:t>
            </a:r>
            <a:r>
              <a:rPr lang="ru-RU" dirty="0" smtClean="0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 Т.И.,</a:t>
            </a:r>
            <a:r>
              <a:rPr lang="ru-RU" dirty="0" err="1" smtClean="0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Кодинцева</a:t>
            </a:r>
            <a:r>
              <a:rPr lang="ru-RU" dirty="0" smtClean="0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 Т.В.)</a:t>
            </a:r>
            <a:endParaRPr lang="ru-RU" dirty="0">
              <a:solidFill>
                <a:srgbClr val="C00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764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II </a:t>
            </a:r>
            <a: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Региональный фестиваль</a:t>
            </a:r>
            <a:b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</a:br>
            <a: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“</a:t>
            </a:r>
            <a:r>
              <a:rPr lang="ru-RU" sz="2800" b="1" dirty="0" err="1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Hello</a:t>
            </a:r>
            <a:r>
              <a:rPr lang="ru-RU" sz="2800" b="1" dirty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English</a:t>
            </a:r>
            <a:r>
              <a:rPr lang="ru-RU" sz="2800" b="1" dirty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!” </a:t>
            </a:r>
            <a:endParaRPr lang="ru-RU" sz="28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5229200"/>
            <a:ext cx="748883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Дьячкова</a:t>
            </a:r>
            <a:r>
              <a:rPr lang="ru-RU" sz="2400" dirty="0" smtClean="0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Полина(7а</a:t>
            </a:r>
            <a:r>
              <a:rPr lang="ru-RU" sz="2400" dirty="0" smtClean="0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)</a:t>
            </a:r>
            <a:r>
              <a:rPr lang="ru-RU" sz="2400" dirty="0">
                <a:latin typeface="Franklin Gothic Demi Cond" panose="020B0706030402020204" pitchFamily="34" charset="0"/>
                <a:ea typeface="Calibri"/>
              </a:rPr>
              <a:t> </a:t>
            </a:r>
            <a:endParaRPr lang="ru-RU" sz="2400" dirty="0" smtClean="0">
              <a:latin typeface="Franklin Gothic Demi Cond" panose="020B0706030402020204" pitchFamily="34" charset="0"/>
              <a:ea typeface="Calibri"/>
            </a:endParaRPr>
          </a:p>
          <a:p>
            <a:pPr algn="ctr"/>
            <a:r>
              <a:rPr lang="ru-RU" sz="2400" dirty="0" smtClean="0">
                <a:latin typeface="Franklin Gothic Demi Cond" panose="020B0706030402020204" pitchFamily="34" charset="0"/>
                <a:ea typeface="Calibri"/>
              </a:rPr>
              <a:t>( учитель </a:t>
            </a:r>
            <a:r>
              <a:rPr lang="ru-RU" sz="2400" b="1" dirty="0" err="1" smtClean="0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Хамидуллина</a:t>
            </a:r>
            <a:r>
              <a:rPr lang="ru-RU" sz="2400" b="1" dirty="0" smtClean="0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И.И</a:t>
            </a:r>
            <a:r>
              <a:rPr lang="ru-RU" sz="2400" b="1" dirty="0" smtClean="0">
                <a:latin typeface="Franklin Gothic Demi Cond" panose="020B0706030402020204" pitchFamily="34" charset="0"/>
                <a:ea typeface="Calibri"/>
              </a:rPr>
              <a:t>.) </a:t>
            </a:r>
            <a:r>
              <a:rPr lang="ru-RU" sz="2400" dirty="0" smtClean="0">
                <a:latin typeface="Franklin Gothic Demi Cond" panose="020B0706030402020204" pitchFamily="34" charset="0"/>
                <a:ea typeface="Calibri"/>
              </a:rPr>
              <a:t> </a:t>
            </a:r>
          </a:p>
          <a:p>
            <a:pPr algn="ctr"/>
            <a:r>
              <a:rPr lang="ru-RU" sz="2400" dirty="0" smtClean="0">
                <a:latin typeface="Franklin Gothic Demi Cond" panose="020B0706030402020204" pitchFamily="34" charset="0"/>
                <a:ea typeface="Calibri"/>
              </a:rPr>
              <a:t>заняла </a:t>
            </a:r>
            <a:r>
              <a:rPr lang="ru-RU" sz="2400" dirty="0">
                <a:solidFill>
                  <a:srgbClr val="C00000"/>
                </a:solidFill>
                <a:latin typeface="Franklin Gothic Demi Cond" panose="020B0706030402020204" pitchFamily="34" charset="0"/>
                <a:ea typeface="Calibri"/>
              </a:rPr>
              <a:t>3 место</a:t>
            </a:r>
            <a:r>
              <a:rPr lang="ru-RU" sz="2400" dirty="0">
                <a:latin typeface="Franklin Gothic Demi Cond" panose="020B0706030402020204" pitchFamily="34" charset="0"/>
                <a:ea typeface="Calibri"/>
              </a:rPr>
              <a:t> в  </a:t>
            </a:r>
            <a:r>
              <a:rPr lang="ru-RU" sz="2400" dirty="0" smtClean="0">
                <a:latin typeface="Franklin Gothic Demi Cond" panose="020B0706030402020204" pitchFamily="34" charset="0"/>
                <a:ea typeface="Calibri"/>
              </a:rPr>
              <a:t>номинации </a:t>
            </a:r>
            <a:r>
              <a:rPr lang="ru-RU" sz="2400" dirty="0">
                <a:latin typeface="Franklin Gothic Demi Cond" panose="020B0706030402020204" pitchFamily="34" charset="0"/>
                <a:ea typeface="Calibri"/>
              </a:rPr>
              <a:t>«Владение языком», исполняя песню на английском языке.</a:t>
            </a:r>
            <a:endParaRPr lang="ru-RU" sz="2400" dirty="0">
              <a:latin typeface="Franklin Gothic Demi Cond" panose="020B0706030402020204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4098" name="Picture 2" descr="C:\Users\admin\Desktop\ШМО 2014-2018\ШМО\2017-2018\к отчету 17-18\фото к отчетам\Обл фестив2018\20180203_134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273" y="1441917"/>
            <a:ext cx="4567018" cy="3787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93954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Segoe Print" panose="02000600000000000000" pitchFamily="2" charset="0"/>
              </a:rPr>
              <a:t>Межрегиональная олимпиада МПГУ </a:t>
            </a:r>
            <a:r>
              <a:rPr lang="fr-FR" sz="32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SkyEng</a:t>
            </a:r>
            <a:r>
              <a:rPr lang="ru-RU" sz="32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 ( заочный тур)</a:t>
            </a:r>
            <a:endParaRPr lang="ru-RU" sz="32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5122" name="Picture 2" descr="C:\Users\admin\Desktop\ШМО 2014-2018\ШМО\2017-2018\к отчету 17-18\фото к отчетам\Межрегиональная олимпиада МПГУ SkyE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29002"/>
            <a:ext cx="6604992" cy="495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246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Segoe Print" panose="02000600000000000000" pitchFamily="2" charset="0"/>
              </a:rPr>
              <a:t>Межрегиональная олимпиада МПГУ </a:t>
            </a:r>
            <a:r>
              <a:rPr lang="ru-RU" sz="3200" b="1" dirty="0" err="1">
                <a:solidFill>
                  <a:srgbClr val="C00000"/>
                </a:solidFill>
                <a:latin typeface="Segoe Print" panose="02000600000000000000" pitchFamily="2" charset="0"/>
              </a:rPr>
              <a:t>SkyEng</a:t>
            </a:r>
            <a:r>
              <a:rPr lang="ru-RU" sz="3200" b="1" dirty="0">
                <a:solidFill>
                  <a:srgbClr val="C00000"/>
                </a:solidFill>
                <a:latin typeface="Segoe Print" panose="02000600000000000000" pitchFamily="2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(очный тур) </a:t>
            </a:r>
            <a:endParaRPr lang="ru-RU" sz="32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0382" y="5805264"/>
            <a:ext cx="6912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prstClr val="black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ПРИЗЕР </a:t>
            </a:r>
            <a:r>
              <a:rPr lang="ru-RU" sz="2400" dirty="0">
                <a:solidFill>
                  <a:srgbClr val="C00000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Петрякова </a:t>
            </a:r>
            <a:r>
              <a:rPr lang="ru-RU" sz="2400" dirty="0" smtClean="0">
                <a:solidFill>
                  <a:srgbClr val="C00000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Тая</a:t>
            </a:r>
            <a:r>
              <a:rPr lang="ru-RU" sz="2400" dirty="0" smtClean="0">
                <a:solidFill>
                  <a:prstClr val="black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( 10 а)</a:t>
            </a: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 (учитель </a:t>
            </a:r>
            <a:r>
              <a:rPr lang="ru-RU" sz="2400" dirty="0" err="1" smtClean="0">
                <a:solidFill>
                  <a:srgbClr val="C00000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Бриткина</a:t>
            </a:r>
            <a:r>
              <a:rPr lang="ru-RU" sz="2400" dirty="0" smtClean="0">
                <a:solidFill>
                  <a:srgbClr val="C00000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 Т.И.)</a:t>
            </a:r>
            <a:endParaRPr lang="ru-RU" sz="2400" dirty="0">
              <a:solidFill>
                <a:srgbClr val="C00000"/>
              </a:solidFill>
              <a:latin typeface="Franklin Gothic Demi Cond" panose="020B0706030402020204" pitchFamily="34" charset="0"/>
              <a:ea typeface="+mj-ea"/>
              <a:cs typeface="+mj-cs"/>
            </a:endParaRPr>
          </a:p>
        </p:txBody>
      </p:sp>
      <p:pic>
        <p:nvPicPr>
          <p:cNvPr id="6146" name="Picture 2" descr="C:\Users\admin\Desktop\ШМО 2014-2018\ШМО\2017-2018\к отчету 17-18\фото к отчетам\Межрегиональная олимпиада МПГУ SkyEng ОЧНЫЙ тур ПРИЗЕР Петрякова Т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96852"/>
            <a:ext cx="4248472" cy="4248472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938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Региональный </a:t>
            </a:r>
            <a: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конкурс отзывов о прочитанных книгах на английском языке </a:t>
            </a: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</a:b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“ </a:t>
            </a:r>
            <a: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Читаем по-английски» </a:t>
            </a: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</a:br>
            <a:r>
              <a:rPr lang="ru-RU" sz="16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( </a:t>
            </a:r>
            <a:r>
              <a:rPr lang="ru-RU" sz="1600" b="1" dirty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16 декабря, 2017 г. г. Королёв) </a:t>
            </a:r>
            <a:endParaRPr lang="ru-RU" sz="16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3074" name="Picture 2" descr="C:\Users\admin\Desktop\ШМО 2014-2018\ШМО\2017-2018\к отчету 17-18\фото к отчетам\Диплом призера конкурса  Читаем по-английски с удовольствие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37" y="1556792"/>
            <a:ext cx="3667907" cy="5044122"/>
          </a:xfrm>
          <a:prstGeom prst="rect">
            <a:avLst/>
          </a:prstGeom>
          <a:ln w="1905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4311" y="2708920"/>
            <a:ext cx="228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 smtClean="0">
                <a:solidFill>
                  <a:prstClr val="black"/>
                </a:solidFill>
                <a:latin typeface="Franklin Gothic Demi Cond" panose="020B0706030402020204" pitchFamily="34" charset="0"/>
                <a:ea typeface="Calibri"/>
                <a:cs typeface="+mj-cs"/>
              </a:rPr>
              <a:t>Габидуллина</a:t>
            </a:r>
            <a:r>
              <a:rPr lang="ru-RU" sz="2400" dirty="0" smtClean="0">
                <a:solidFill>
                  <a:prstClr val="black"/>
                </a:solidFill>
                <a:latin typeface="Franklin Gothic Demi Cond" panose="020B0706030402020204" pitchFamily="34" charset="0"/>
                <a:ea typeface="Calibri"/>
                <a:cs typeface="+mj-cs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Franklin Gothic Demi Cond" panose="020B0706030402020204" pitchFamily="34" charset="0"/>
                <a:ea typeface="Calibri"/>
                <a:cs typeface="+mj-cs"/>
              </a:rPr>
              <a:t>Анетта</a:t>
            </a:r>
            <a:r>
              <a:rPr lang="ru-RU" sz="2400" dirty="0" smtClean="0">
                <a:solidFill>
                  <a:prstClr val="black"/>
                </a:solidFill>
                <a:latin typeface="Franklin Gothic Demi Cond" panose="020B0706030402020204" pitchFamily="34" charset="0"/>
                <a:ea typeface="Calibri"/>
                <a:cs typeface="+mj-cs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Franklin Gothic Demi Cond" panose="020B0706030402020204" pitchFamily="34" charset="0"/>
                <a:ea typeface="Calibri"/>
                <a:cs typeface="+mj-cs"/>
              </a:rPr>
              <a:t>( </a:t>
            </a:r>
            <a:r>
              <a:rPr lang="ru-RU" sz="2400" dirty="0" smtClean="0">
                <a:solidFill>
                  <a:prstClr val="black"/>
                </a:solidFill>
                <a:latin typeface="Franklin Gothic Demi Cond" panose="020B0706030402020204" pitchFamily="34" charset="0"/>
                <a:ea typeface="Calibri"/>
                <a:cs typeface="+mj-cs"/>
              </a:rPr>
              <a:t>11б )</a:t>
            </a:r>
          </a:p>
          <a:p>
            <a:r>
              <a:rPr lang="ru-RU" sz="2400" dirty="0" smtClean="0">
                <a:solidFill>
                  <a:prstClr val="black"/>
                </a:solidFill>
                <a:latin typeface="Franklin Gothic Demi Cond" panose="020B0706030402020204" pitchFamily="34" charset="0"/>
                <a:ea typeface="Calibri"/>
                <a:cs typeface="+mj-cs"/>
              </a:rPr>
              <a:t>призер. </a:t>
            </a:r>
            <a:r>
              <a:rPr lang="ru-RU" sz="4400" dirty="0">
                <a:solidFill>
                  <a:prstClr val="black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/>
            </a:r>
            <a:br>
              <a:rPr lang="ru-RU" sz="4400" dirty="0">
                <a:solidFill>
                  <a:prstClr val="black"/>
                </a:solidFill>
                <a:latin typeface="Franklin Gothic Demi Cond" panose="020B0706030402020204" pitchFamily="34" charset="0"/>
                <a:ea typeface="+mj-ea"/>
                <a:cs typeface="+mj-cs"/>
              </a:rPr>
            </a:br>
            <a:endParaRPr lang="ru-RU" dirty="0">
              <a:latin typeface="Franklin Gothic Demi Cond" panose="020B07060304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0272" y="2838737"/>
            <a:ext cx="2010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Franklin Gothic Demi Cond" panose="020B0706030402020204" pitchFamily="34" charset="0"/>
              </a:rPr>
              <a:t>Учитель</a:t>
            </a:r>
          </a:p>
          <a:p>
            <a:r>
              <a:rPr lang="ru-RU" sz="2400" dirty="0" err="1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БриткинаТ.И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72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ХII Всероссийском Фестивале театра и песни на французском языке </a:t>
            </a: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</a:b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« </a:t>
            </a:r>
            <a: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Поющий Менестрель 2018</a:t>
            </a:r>
            <a:r>
              <a:rPr lang="ru-RU" sz="2400" dirty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».</a:t>
            </a:r>
            <a:endParaRPr lang="ru-RU" sz="2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4098" name="Picture 2" descr="C:\Users\admin\Desktop\ШМО 2014-2018\ШМО\2017-2018\к отчету 17-18\фото к отчетам\FullSizeRender-05-05-18-03-33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5" b="-1"/>
          <a:stretch/>
        </p:blipFill>
        <p:spPr bwMode="auto">
          <a:xfrm>
            <a:off x="802531" y="4169094"/>
            <a:ext cx="2708215" cy="1756965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ШМО 2014-2018\ШМО\2017-2018\к отчету 17-18\фото к отчетам\FullSizeRender-05-05-18-03-33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83" y="2276872"/>
            <a:ext cx="2689080" cy="1512168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обложка программы Менестрель18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6022" r="10062" b="9471"/>
          <a:stretch/>
        </p:blipFill>
        <p:spPr bwMode="auto">
          <a:xfrm>
            <a:off x="3812197" y="1502161"/>
            <a:ext cx="1883228" cy="26778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Users\admin\Desktop\ШМО 2014-2018\ШМО\2017-2018\к отчету 17-18\фото к отчетам\FullSizeRender-05-05-18-03-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55" y="576080"/>
            <a:ext cx="1512168" cy="1512168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ШМО 2014-2018\ШМО\2017-2018\к отчету 17-18\фото к отчетам\Менестрель 18\IMG_02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5231" y="1660114"/>
            <a:ext cx="2663618" cy="1997713"/>
          </a:xfrm>
          <a:prstGeom prst="rect">
            <a:avLst/>
          </a:prstGeom>
          <a:ln w="38100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ШМО 2014-2018\ШМО\2017-2018\к отчету 17-18\фото к отчетам\Менестрель 18\IMG_02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03" y="4158885"/>
            <a:ext cx="2915816" cy="2186862"/>
          </a:xfrm>
          <a:prstGeom prst="rect">
            <a:avLst/>
          </a:prstGeom>
          <a:ln w="38100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91304" y="4406755"/>
            <a:ext cx="1798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Franklin Gothic Demi Cond" panose="020B0706030402020204" pitchFamily="34" charset="0"/>
              </a:rPr>
              <a:t>Учитель музыки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Круглова Н.П</a:t>
            </a:r>
            <a:r>
              <a:rPr lang="ru-RU" sz="2000" dirty="0" smtClean="0">
                <a:latin typeface="Franklin Gothic Demi Cond" panose="020B0706030402020204" pitchFamily="34" charset="0"/>
              </a:rPr>
              <a:t>.</a:t>
            </a:r>
          </a:p>
          <a:p>
            <a:r>
              <a:rPr lang="ru-RU" sz="2000" dirty="0" smtClean="0">
                <a:latin typeface="Franklin Gothic Demi Cond" panose="020B0706030402020204" pitchFamily="34" charset="0"/>
              </a:rPr>
              <a:t>Учитель </a:t>
            </a:r>
          </a:p>
          <a:p>
            <a:r>
              <a:rPr lang="ru-RU" sz="2000" dirty="0" smtClean="0">
                <a:latin typeface="Franklin Gothic Demi Cond" panose="020B0706030402020204" pitchFamily="34" charset="0"/>
              </a:rPr>
              <a:t>французского</a:t>
            </a:r>
          </a:p>
          <a:p>
            <a:r>
              <a:rPr lang="ru-RU" sz="2000" dirty="0" smtClean="0">
                <a:latin typeface="Franklin Gothic Demi Cond" panose="020B0706030402020204" pitchFamily="34" charset="0"/>
              </a:rPr>
              <a:t>языка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Муратова О.Р</a:t>
            </a:r>
            <a:r>
              <a:rPr lang="ru-RU" sz="2000" dirty="0" smtClean="0">
                <a:latin typeface="Franklin Gothic Demi Cond" panose="020B0706030402020204" pitchFamily="34" charset="0"/>
              </a:rPr>
              <a:t>. </a:t>
            </a:r>
            <a:endParaRPr lang="ru-RU" sz="20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983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080120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+mn-cs"/>
              </a:rPr>
              <a:t>Интегрированное </a:t>
            </a:r>
            <a: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+mn-cs"/>
              </a:rPr>
              <a:t>внеклассное мероприятие(литература +французский язык)</a:t>
            </a:r>
            <a:b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+mn-cs"/>
              </a:rPr>
              <a:t> « Сцены дворянской жизни</a:t>
            </a:r>
            <a:r>
              <a:rPr lang="ru-RU" sz="2400" b="1" dirty="0" smtClean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+mn-cs"/>
              </a:rPr>
              <a:t>» 9-ые классы</a:t>
            </a:r>
            <a: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Segoe Print" panose="02000600000000000000" pitchFamily="2" charset="0"/>
                <a:ea typeface="Calibri"/>
                <a:cs typeface="Times New Roman"/>
              </a:rPr>
            </a:br>
            <a:endParaRPr lang="ru-RU" sz="24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7010"/>
            <a:ext cx="4127029" cy="3095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20777" b="22288"/>
          <a:stretch/>
        </p:blipFill>
        <p:spPr bwMode="auto">
          <a:xfrm>
            <a:off x="525200" y="1277010"/>
            <a:ext cx="3773041" cy="3251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1"/>
          <a:stretch/>
        </p:blipFill>
        <p:spPr bwMode="auto">
          <a:xfrm>
            <a:off x="1919788" y="3777065"/>
            <a:ext cx="5366139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87170" y="4902535"/>
            <a:ext cx="15997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Franklin Gothic Demi Cond" panose="020B0706030402020204" pitchFamily="34" charset="0"/>
              </a:rPr>
              <a:t>Учитель </a:t>
            </a:r>
          </a:p>
          <a:p>
            <a:r>
              <a:rPr lang="ru-RU" sz="2400" dirty="0" smtClean="0">
                <a:latin typeface="Franklin Gothic Demi Cond" panose="020B0706030402020204" pitchFamily="34" charset="0"/>
              </a:rPr>
              <a:t>литературы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Ли Ю.А.</a:t>
            </a:r>
          </a:p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285926" y="4528752"/>
            <a:ext cx="185807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Franklin Gothic Demi Cond" panose="020B0706030402020204" pitchFamily="34" charset="0"/>
              </a:rPr>
              <a:t>Учитель</a:t>
            </a:r>
          </a:p>
          <a:p>
            <a:r>
              <a:rPr lang="ru-RU" sz="2400" dirty="0" smtClean="0">
                <a:latin typeface="Franklin Gothic Demi Cond" panose="020B0706030402020204" pitchFamily="34" charset="0"/>
              </a:rPr>
              <a:t>французского</a:t>
            </a:r>
          </a:p>
          <a:p>
            <a:r>
              <a:rPr lang="ru-RU" sz="2400" dirty="0" smtClean="0">
                <a:latin typeface="Franklin Gothic Demi Cond" panose="020B0706030402020204" pitchFamily="34" charset="0"/>
              </a:rPr>
              <a:t> языка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Муратова </a:t>
            </a:r>
            <a:r>
              <a:rPr lang="ru-RU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О.Р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7764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1524000" y="76200"/>
            <a:ext cx="5715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smtClean="0">
                <a:solidFill>
                  <a:srgbClr val="FFFFFF"/>
                </a:solidFill>
                <a:latin typeface="Georgia" pitchFamily="18" charset="0"/>
              </a:rPr>
              <a:t>праздник Рождества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smtClean="0">
                <a:solidFill>
                  <a:srgbClr val="FFFFFF"/>
                </a:solidFill>
                <a:latin typeface="Georgia" pitchFamily="18" charset="0"/>
              </a:rPr>
              <a:t>  6 класс</a:t>
            </a:r>
          </a:p>
        </p:txBody>
      </p:sp>
      <p:pic>
        <p:nvPicPr>
          <p:cNvPr id="200706" name="Picture 2" descr="C:\Users\admin\Desktop\шмо 2016-17\отчет за год\Мероприятия кафедры ин.яз\Рождество 2016-2017 6 кл\20161223_124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17580"/>
            <a:ext cx="4199466" cy="236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07" name="Picture 3" descr="C:\Users\admin\Desktop\шмо 2016-17\отчет за год\Мероприятия кафедры ин.яз\Рождество 2016-2017 6 кл\20161223_130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990" y="2209800"/>
            <a:ext cx="4605867" cy="259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09" name="Picture 5" descr="C:\Users\admin\Desktop\шмо 2016-17\отчет за год\Мероприятия кафедры ин.яз\Рождество 2016-2017 6 кл\20161223_1357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4" r="7450"/>
          <a:stretch/>
        </p:blipFill>
        <p:spPr bwMode="auto">
          <a:xfrm>
            <a:off x="306269" y="4267200"/>
            <a:ext cx="4274197" cy="2149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1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1447800" y="152400"/>
            <a:ext cx="7467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smtClean="0">
                <a:solidFill>
                  <a:srgbClr val="FFFFFF"/>
                </a:solidFill>
                <a:latin typeface="Georgia" pitchFamily="18" charset="0"/>
              </a:rPr>
              <a:t>Рождественский КВН в 5-х классах</a:t>
            </a:r>
          </a:p>
        </p:txBody>
      </p:sp>
      <p:pic>
        <p:nvPicPr>
          <p:cNvPr id="29699" name="Picture 2" descr="C:\Users\admin\Desktop\шмо 2016-17\отчет за год\Мероприятия кафедры ин.яз\Рождество 2016-2017 5кл\20161220_143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5314950"/>
            <a:ext cx="5491162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4" descr="C:\Users\admin\Desktop\шмо 2016-17\отчет за год\Мероприятия кафедры ин.яз\Рождество 2016-2017 5кл\20161220_143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62669"/>
            <a:ext cx="4267200" cy="24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3" name="Picture 5" descr="C:\Users\admin\Desktop\шмо 2016-17\отчет за год\Мероприятия кафедры ин.яз\Рождество 2016-2017 5кл\20161220_143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275" y="3810000"/>
            <a:ext cx="4953000" cy="2786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2057400"/>
            <a:ext cx="3429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404040"/>
                </a:solidFill>
                <a:latin typeface="Georgia" panose="02040502050405020303" pitchFamily="18" charset="0"/>
              </a:rPr>
              <a:t>Команды 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4648200"/>
            <a:ext cx="3352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404040"/>
                </a:solidFill>
                <a:latin typeface="Georgia" panose="02040502050405020303" pitchFamily="18" charset="0"/>
              </a:rPr>
              <a:t>группа поддержки</a:t>
            </a:r>
          </a:p>
        </p:txBody>
      </p:sp>
    </p:spTree>
    <p:extLst>
      <p:ext uri="{BB962C8B-B14F-4D97-AF65-F5344CB8AC3E}">
        <p14:creationId xmlns:p14="http://schemas.microsoft.com/office/powerpoint/2010/main" val="782035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C:\Users\admin\Desktop\шмо 2016-17\отчет за год\Мероприятия кафедры ин.яз\Рождество 2016-2017 5кл\20161220_153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9363"/>
            <a:ext cx="8077200" cy="4543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09469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5" name="Picture 3" descr="C:\Users\admin\Desktop\шмо 2016-17\отчет за год\Мероприятия кафедры ин.яз\урок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93043"/>
            <a:ext cx="5257800" cy="2957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35B19D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7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34" y="2971800"/>
            <a:ext cx="5688013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1697038" y="152400"/>
            <a:ext cx="7172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 smtClean="0">
                <a:solidFill>
                  <a:srgbClr val="FFFFFF"/>
                </a:solidFill>
                <a:latin typeface="Georgia" pitchFamily="18" charset="0"/>
              </a:rPr>
              <a:t>Открытый урок </a:t>
            </a:r>
            <a:r>
              <a:rPr lang="ru-RU" altLang="ru-RU" sz="2800" b="1" smtClean="0">
                <a:solidFill>
                  <a:srgbClr val="FFFFFF"/>
                </a:solidFill>
                <a:latin typeface="Georgia" pitchFamily="18" charset="0"/>
              </a:rPr>
              <a:t> в 7 б</a:t>
            </a:r>
            <a:r>
              <a:rPr lang="en-US" altLang="ru-RU" sz="2800" b="1" smtClean="0">
                <a:solidFill>
                  <a:srgbClr val="FFFFFF"/>
                </a:solidFill>
                <a:latin typeface="Georgia" pitchFamily="18" charset="0"/>
              </a:rPr>
              <a:t>« The Earth is a garden, it’s a beautiful world»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smtClean="0">
                <a:solidFill>
                  <a:srgbClr val="4D4D4D"/>
                </a:solidFill>
                <a:latin typeface="Arial" charset="0"/>
              </a:rPr>
              <a:t> </a:t>
            </a:r>
          </a:p>
        </p:txBody>
      </p:sp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6026150" y="1752600"/>
            <a:ext cx="2843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4D4D4D"/>
                </a:solidFill>
                <a:latin typeface="Georgia" pitchFamily="18" charset="0"/>
              </a:rPr>
              <a:t>Бриткина Т.И.</a:t>
            </a:r>
          </a:p>
        </p:txBody>
      </p:sp>
      <p:sp>
        <p:nvSpPr>
          <p:cNvPr id="23558" name="TextBox 3"/>
          <p:cNvSpPr txBox="1">
            <a:spLocks noChangeArrowheads="1"/>
          </p:cNvSpPr>
          <p:nvPr/>
        </p:nvSpPr>
        <p:spPr bwMode="auto">
          <a:xfrm>
            <a:off x="304800" y="5181600"/>
            <a:ext cx="243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smtClean="0">
                <a:solidFill>
                  <a:srgbClr val="4D4D4D"/>
                </a:solidFill>
                <a:latin typeface="Arial" charset="0"/>
              </a:rPr>
              <a:t>фрагмент видео прилагается</a:t>
            </a:r>
          </a:p>
        </p:txBody>
      </p:sp>
    </p:spTree>
    <p:extLst>
      <p:ext uri="{BB962C8B-B14F-4D97-AF65-F5344CB8AC3E}">
        <p14:creationId xmlns:p14="http://schemas.microsoft.com/office/powerpoint/2010/main" val="1802257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kern="100" dirty="0" smtClean="0">
                <a:solidFill>
                  <a:srgbClr val="C00000"/>
                </a:solidFill>
                <a:latin typeface="Segoe Print" panose="02000600000000000000" pitchFamily="2" charset="0"/>
                <a:ea typeface="Arial Unicode MS"/>
              </a:rPr>
              <a:t>Открытое </a:t>
            </a:r>
            <a:r>
              <a:rPr lang="ru-RU" sz="2800" b="1" kern="100" dirty="0">
                <a:solidFill>
                  <a:srgbClr val="C00000"/>
                </a:solidFill>
                <a:latin typeface="Segoe Print" panose="02000600000000000000" pitchFamily="2" charset="0"/>
                <a:ea typeface="Arial Unicode MS"/>
              </a:rPr>
              <a:t>мероприятие</a:t>
            </a:r>
            <a:r>
              <a:rPr lang="ru-RU" sz="2800" kern="100" dirty="0">
                <a:solidFill>
                  <a:srgbClr val="C00000"/>
                </a:solidFill>
                <a:latin typeface="Segoe Print" panose="02000600000000000000" pitchFamily="2" charset="0"/>
                <a:ea typeface="Arial Unicode MS"/>
              </a:rPr>
              <a:t> </a:t>
            </a:r>
            <a:r>
              <a:rPr lang="ru-RU" sz="2800" kern="100" dirty="0" smtClean="0">
                <a:solidFill>
                  <a:srgbClr val="C00000"/>
                </a:solidFill>
                <a:latin typeface="Segoe Print" panose="02000600000000000000" pitchFamily="2" charset="0"/>
                <a:ea typeface="Arial Unicode MS"/>
              </a:rPr>
              <a:t/>
            </a:r>
            <a:br>
              <a:rPr lang="ru-RU" sz="2800" kern="100" dirty="0" smtClean="0">
                <a:solidFill>
                  <a:srgbClr val="C00000"/>
                </a:solidFill>
                <a:latin typeface="Segoe Print" panose="02000600000000000000" pitchFamily="2" charset="0"/>
                <a:ea typeface="Arial Unicode MS"/>
              </a:rPr>
            </a:br>
            <a:r>
              <a:rPr lang="ru-RU" sz="2800" kern="100" dirty="0" smtClean="0">
                <a:latin typeface="Segoe Print" panose="02000600000000000000" pitchFamily="2" charset="0"/>
                <a:ea typeface="Arial Unicode MS"/>
              </a:rPr>
              <a:t>для </a:t>
            </a:r>
            <a:r>
              <a:rPr lang="ru-RU" sz="2800" kern="100" dirty="0">
                <a:latin typeface="Segoe Print" panose="02000600000000000000" pitchFamily="2" charset="0"/>
                <a:ea typeface="Arial Unicode MS"/>
              </a:rPr>
              <a:t>родителей 8-х классов </a:t>
            </a:r>
            <a:r>
              <a:rPr lang="ru-RU" sz="2800" kern="100" dirty="0" smtClean="0">
                <a:solidFill>
                  <a:srgbClr val="C00000"/>
                </a:solidFill>
                <a:latin typeface="Segoe Print" panose="02000600000000000000" pitchFamily="2" charset="0"/>
                <a:ea typeface="Arial Unicode MS"/>
              </a:rPr>
              <a:t/>
            </a:r>
            <a:br>
              <a:rPr lang="ru-RU" sz="2800" kern="100" dirty="0" smtClean="0">
                <a:solidFill>
                  <a:srgbClr val="C00000"/>
                </a:solidFill>
                <a:latin typeface="Segoe Print" panose="02000600000000000000" pitchFamily="2" charset="0"/>
                <a:ea typeface="Arial Unicode MS"/>
              </a:rPr>
            </a:br>
            <a: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Новогоднее </a:t>
            </a:r>
            <a:r>
              <a:rPr lang="ru-RU" sz="2800" b="1" dirty="0">
                <a:solidFill>
                  <a:srgbClr val="C00000"/>
                </a:solidFill>
                <a:latin typeface="Segoe Print" panose="02000600000000000000" pitchFamily="2" charset="0"/>
                <a:ea typeface="Calibri"/>
              </a:rPr>
              <a:t>путешествие в Париж</a:t>
            </a:r>
            <a:endParaRPr lang="ru-RU" sz="28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3074" name="Picture 2" descr="C:\Users\admin\Desktop\ШМО 2014-2018\ШМО\2017-2018\к отчету 17-18\фото к отчетам\20171219_1806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7" r="8117"/>
          <a:stretch/>
        </p:blipFill>
        <p:spPr bwMode="auto">
          <a:xfrm rot="5400000">
            <a:off x="6077143" y="2673324"/>
            <a:ext cx="2873832" cy="2427735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ШМО 2014-2018\ШМО\2017-2018\к отчету 17-18\фото к отчетам\20171219_1806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4" r="16109"/>
          <a:stretch/>
        </p:blipFill>
        <p:spPr bwMode="auto">
          <a:xfrm rot="5400000">
            <a:off x="631245" y="2751381"/>
            <a:ext cx="2520280" cy="2271618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ШМО 2014-2018\ШМО\2017-2018\к отчету 17-18\фото к отчетам\20171219_1803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6" r="17316"/>
          <a:stretch/>
        </p:blipFill>
        <p:spPr bwMode="auto">
          <a:xfrm rot="5400000">
            <a:off x="3316635" y="4197010"/>
            <a:ext cx="2645801" cy="2405926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ШМО 2014-2018\ШМО\2017-2018\к отчету 17-18\фото к отчетам\20171219_1804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r="14092"/>
          <a:stretch/>
        </p:blipFill>
        <p:spPr bwMode="auto">
          <a:xfrm rot="5400000">
            <a:off x="3396963" y="1524394"/>
            <a:ext cx="2462087" cy="2382869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5517232"/>
            <a:ext cx="1187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Franklin Gothic Demi Cond" panose="020B0706030402020204" pitchFamily="34" charset="0"/>
              </a:rPr>
              <a:t>Учитель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92268" y="5471864"/>
            <a:ext cx="1843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Муратова О.Р</a:t>
            </a:r>
          </a:p>
        </p:txBody>
      </p:sp>
    </p:spTree>
    <p:extLst>
      <p:ext uri="{BB962C8B-B14F-4D97-AF65-F5344CB8AC3E}">
        <p14:creationId xmlns:p14="http://schemas.microsoft.com/office/powerpoint/2010/main" val="1686568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C:\Users\admin\Desktop\шмо 2016-17\отчет за год\Мероприятия кафедры ин.яз\НПК и КВН\IMG_20170302_122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4961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443038"/>
            <a:ext cx="41910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BDD2F9"/>
                    </a:gs>
                    <a:gs pos="100000">
                      <a:schemeClr val="bg2">
                        <a:alpha val="14998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" name="Прямоугольник 2"/>
          <p:cNvSpPr>
            <a:spLocks noChangeArrowheads="1"/>
          </p:cNvSpPr>
          <p:nvPr/>
        </p:nvSpPr>
        <p:spPr bwMode="auto">
          <a:xfrm>
            <a:off x="1422400" y="0"/>
            <a:ext cx="6934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smtClean="0">
                <a:solidFill>
                  <a:srgbClr val="FFFFFF"/>
                </a:solidFill>
                <a:latin typeface="Georgia" pitchFamily="18" charset="0"/>
              </a:rPr>
              <a:t>Открытый урок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smtClean="0">
                <a:solidFill>
                  <a:srgbClr val="FFFFFF"/>
                </a:solidFill>
                <a:latin typeface="Georgia" pitchFamily="18" charset="0"/>
              </a:rPr>
              <a:t>«В мире животных Уолта Диснея»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89500" y="1868488"/>
            <a:ext cx="37973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err="1">
                <a:solidFill>
                  <a:srgbClr val="404040"/>
                </a:solidFill>
                <a:latin typeface="Georgia" panose="02040502050405020303" pitchFamily="18" charset="0"/>
              </a:rPr>
              <a:t>Щеглеватых</a:t>
            </a:r>
            <a:r>
              <a:rPr lang="ru-RU" sz="2400" b="1" dirty="0">
                <a:solidFill>
                  <a:srgbClr val="404040"/>
                </a:solidFill>
                <a:latin typeface="Georgia" panose="02040502050405020303" pitchFamily="18" charset="0"/>
              </a:rPr>
              <a:t> Е.И.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5410200"/>
            <a:ext cx="2971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404040">
                    <a:lumMod val="50000"/>
                  </a:srgbClr>
                </a:solidFill>
                <a:latin typeface="Georgia" panose="02040502050405020303" pitchFamily="18" charset="0"/>
              </a:rPr>
              <a:t>ученики 5 </a:t>
            </a:r>
            <a:r>
              <a:rPr lang="ru-RU" sz="2400" b="1" dirty="0" err="1">
                <a:solidFill>
                  <a:srgbClr val="404040">
                    <a:lumMod val="50000"/>
                  </a:srgbClr>
                </a:solidFill>
                <a:latin typeface="Georgia" panose="02040502050405020303" pitchFamily="18" charset="0"/>
              </a:rPr>
              <a:t>кл</a:t>
            </a:r>
            <a:r>
              <a:rPr lang="ru-RU" sz="2400" b="1" dirty="0">
                <a:solidFill>
                  <a:srgbClr val="404040">
                    <a:lumMod val="50000"/>
                  </a:srgbClr>
                </a:solidFill>
                <a:latin typeface="Georgia" panose="02040502050405020303" pitchFamily="18" charset="0"/>
              </a:rPr>
              <a:t> «а»</a:t>
            </a:r>
          </a:p>
        </p:txBody>
      </p:sp>
    </p:spTree>
    <p:extLst>
      <p:ext uri="{BB962C8B-B14F-4D97-AF65-F5344CB8AC3E}">
        <p14:creationId xmlns:p14="http://schemas.microsoft.com/office/powerpoint/2010/main" val="3691767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763588" y="685800"/>
            <a:ext cx="830580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smtClean="0">
                <a:solidFill>
                  <a:srgbClr val="FFFFFF"/>
                </a:solidFill>
                <a:latin typeface="Arial Black" pitchFamily="34" charset="0"/>
              </a:rPr>
              <a:t>09.12.2016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smtClean="0">
                <a:solidFill>
                  <a:srgbClr val="FF0000"/>
                </a:solidFill>
                <a:latin typeface="Arial Black" pitchFamily="34" charset="0"/>
              </a:rPr>
              <a:t>Городской семинар директоров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smtClean="0">
                <a:solidFill>
                  <a:srgbClr val="002060"/>
                </a:solidFill>
                <a:latin typeface="Georgia" pitchFamily="18" charset="0"/>
                <a:ea typeface="BatangChe" pitchFamily="49" charset="-127"/>
              </a:rPr>
              <a:t>Внеклассное мероприятие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smtClean="0">
                <a:solidFill>
                  <a:srgbClr val="002060"/>
                </a:solidFill>
                <a:latin typeface="Georgia" pitchFamily="18" charset="0"/>
                <a:ea typeface="BatangChe" pitchFamily="49" charset="-127"/>
              </a:rPr>
              <a:t>« Заседание клуба любителей иностранных языков ФАН»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smtClean="0">
                <a:solidFill>
                  <a:srgbClr val="002060"/>
                </a:solidFill>
                <a:latin typeface="Georgia" pitchFamily="18" charset="0"/>
                <a:ea typeface="BatangChe" pitchFamily="49" charset="-127"/>
              </a:rPr>
              <a:t>Организовала и провела-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smtClean="0">
                <a:solidFill>
                  <a:srgbClr val="002060"/>
                </a:solidFill>
                <a:latin typeface="Georgia" pitchFamily="18" charset="0"/>
                <a:ea typeface="BatangChe" pitchFamily="49" charset="-127"/>
              </a:rPr>
              <a:t>Бриткина Т.И.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smtClean="0">
                <a:solidFill>
                  <a:srgbClr val="002060"/>
                </a:solidFill>
                <a:latin typeface="Georgia" pitchFamily="18" charset="0"/>
                <a:ea typeface="BatangChe" pitchFamily="49" charset="-127"/>
              </a:rPr>
              <a:t>Готовили участников для выступления- Петрякова Н.В.,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smtClean="0">
                <a:solidFill>
                  <a:srgbClr val="002060"/>
                </a:solidFill>
                <a:latin typeface="Georgia" pitchFamily="18" charset="0"/>
                <a:ea typeface="BatangChe" pitchFamily="49" charset="-127"/>
              </a:rPr>
              <a:t>                               КодинцеваТ.В.,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smtClean="0">
                <a:solidFill>
                  <a:srgbClr val="002060"/>
                </a:solidFill>
                <a:latin typeface="Georgia" pitchFamily="18" charset="0"/>
                <a:ea typeface="BatangChe" pitchFamily="49" charset="-127"/>
              </a:rPr>
              <a:t>                               Щеглеватых Е.И.,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smtClean="0">
                <a:solidFill>
                  <a:srgbClr val="002060"/>
                </a:solidFill>
                <a:latin typeface="Georgia" pitchFamily="18" charset="0"/>
                <a:ea typeface="BatangChe" pitchFamily="49" charset="-127"/>
              </a:rPr>
              <a:t>                               Муратова О.Р.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4372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3" name="Picture 3" descr="C:\Users\admin\Desktop\шмо 2016-17\отчет за год\Мероприятия кафедры ин.яз\Заседание клуба ФАН\IMG_20161209_114809_BURST001_COV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6"/>
          <a:stretch/>
        </p:blipFill>
        <p:spPr bwMode="auto">
          <a:xfrm>
            <a:off x="255896" y="1640574"/>
            <a:ext cx="3943350" cy="4110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4324" name="Picture 4" descr="C:\Users\admin\Desktop\шмо 2016-17\отчет за год\Мероприятия кафедры ин.яз\Заседание клуба ФАН\IMG_20161209_120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/>
          <a:stretch/>
        </p:blipFill>
        <p:spPr bwMode="auto">
          <a:xfrm>
            <a:off x="4572000" y="1981200"/>
            <a:ext cx="4140106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2438400" y="228600"/>
            <a:ext cx="5943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FFFFFF"/>
                </a:solidFill>
                <a:latin typeface="Georgia" pitchFamily="18" charset="0"/>
              </a:rPr>
              <a:t>Участники внимательно слушают выступление Зубачёвой Е.( 9а)</a:t>
            </a:r>
          </a:p>
        </p:txBody>
      </p:sp>
    </p:spTree>
    <p:extLst>
      <p:ext uri="{BB962C8B-B14F-4D97-AF65-F5344CB8AC3E}">
        <p14:creationId xmlns:p14="http://schemas.microsoft.com/office/powerpoint/2010/main" val="1534429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Users\admin\Desktop\шмо 2016-17\отчет за год\Мероприятия кафедры ин.яз\Заседание клуба ФАН\IMG_20161209_120015_BURST001_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47215"/>
            <a:ext cx="7391400" cy="5543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21685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шмо 2016-17\отчет за год\Мероприятия кафедры ин.яз\Заседание клуба ФАН\IMG-20161209-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3038"/>
            <a:ext cx="6373813" cy="477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1752600" y="60325"/>
            <a:ext cx="6781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FFFFFF"/>
                </a:solidFill>
                <a:latin typeface="Georgia" pitchFamily="18" charset="0"/>
              </a:rPr>
              <a:t>Выступает вокальная группа с песней из репертуара БИТЛЗ. Клуб « Биг Бен»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3388" y="2133600"/>
            <a:ext cx="2617787" cy="2724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400" b="1" dirty="0">
                <a:solidFill>
                  <a:srgbClr val="2595FD">
                    <a:lumMod val="50000"/>
                  </a:srgbClr>
                </a:solidFill>
                <a:latin typeface="Georgia" panose="02040502050405020303" pitchFamily="18" charset="0"/>
              </a:rPr>
              <a:t>Кочев Д.(10б),</a:t>
            </a:r>
          </a:p>
          <a:p>
            <a:pPr>
              <a:lnSpc>
                <a:spcPct val="150000"/>
              </a:lnSpc>
              <a:defRPr/>
            </a:pPr>
            <a:r>
              <a:rPr lang="ru-RU" sz="2400" b="1" dirty="0">
                <a:solidFill>
                  <a:srgbClr val="2595FD">
                    <a:lumMod val="50000"/>
                  </a:srgbClr>
                </a:solidFill>
                <a:latin typeface="Georgia" panose="02040502050405020303" pitchFamily="18" charset="0"/>
              </a:rPr>
              <a:t>Рогов Д.(10б),</a:t>
            </a:r>
          </a:p>
          <a:p>
            <a:pPr>
              <a:lnSpc>
                <a:spcPct val="150000"/>
              </a:lnSpc>
              <a:defRPr/>
            </a:pPr>
            <a:r>
              <a:rPr lang="ru-RU" sz="2200" b="1" dirty="0">
                <a:solidFill>
                  <a:srgbClr val="2595FD">
                    <a:lumMod val="50000"/>
                  </a:srgbClr>
                </a:solidFill>
                <a:latin typeface="Georgia" panose="02040502050405020303" pitchFamily="18" charset="0"/>
              </a:rPr>
              <a:t>Кузьмин В.(7а),</a:t>
            </a:r>
          </a:p>
          <a:p>
            <a:pPr>
              <a:lnSpc>
                <a:spcPct val="150000"/>
              </a:lnSpc>
              <a:defRPr/>
            </a:pPr>
            <a:r>
              <a:rPr lang="ru-RU" sz="2200" b="1" dirty="0" err="1">
                <a:solidFill>
                  <a:srgbClr val="2595FD">
                    <a:lumMod val="50000"/>
                  </a:srgbClr>
                </a:solidFill>
                <a:latin typeface="Georgia" panose="02040502050405020303" pitchFamily="18" charset="0"/>
              </a:rPr>
              <a:t>КоваленкоН</a:t>
            </a:r>
            <a:r>
              <a:rPr lang="ru-RU" sz="2200" b="1" dirty="0">
                <a:solidFill>
                  <a:srgbClr val="2595FD">
                    <a:lumMod val="50000"/>
                  </a:srgbClr>
                </a:solidFill>
                <a:latin typeface="Georgia" panose="02040502050405020303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ru-RU" sz="2200" b="1" dirty="0">
                <a:solidFill>
                  <a:srgbClr val="2595FD">
                    <a:lumMod val="50000"/>
                  </a:srgbClr>
                </a:solidFill>
                <a:latin typeface="Georgia" panose="02040502050405020303" pitchFamily="18" charset="0"/>
              </a:rPr>
              <a:t>(8а)</a:t>
            </a:r>
          </a:p>
        </p:txBody>
      </p:sp>
    </p:spTree>
    <p:extLst>
      <p:ext uri="{BB962C8B-B14F-4D97-AF65-F5344CB8AC3E}">
        <p14:creationId xmlns:p14="http://schemas.microsoft.com/office/powerpoint/2010/main" val="3959434894"/>
      </p:ext>
    </p:extLst>
  </p:cSld>
  <p:clrMapOvr>
    <a:masterClrMapping/>
  </p:clrMapOvr>
</p:sld>
</file>

<file path=ppt/theme/theme1.xml><?xml version="1.0" encoding="utf-8"?>
<a:theme xmlns:a="http://schemas.openxmlformats.org/drawingml/2006/main" name="отчет кафедры 2017-201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werpoint-template-24">
  <a:themeElements>
    <a:clrScheme name="">
      <a:dk1>
        <a:srgbClr val="4D4D4D"/>
      </a:dk1>
      <a:lt1>
        <a:srgbClr val="FFFFFF"/>
      </a:lt1>
      <a:dk2>
        <a:srgbClr val="4D4D4D"/>
      </a:dk2>
      <a:lt2>
        <a:srgbClr val="0757E8"/>
      </a:lt2>
      <a:accent1>
        <a:srgbClr val="3778ED"/>
      </a:accent1>
      <a:accent2>
        <a:srgbClr val="2595FD"/>
      </a:accent2>
      <a:accent3>
        <a:srgbClr val="FFFFFF"/>
      </a:accent3>
      <a:accent4>
        <a:srgbClr val="404040"/>
      </a:accent4>
      <a:accent5>
        <a:srgbClr val="AEBEF4"/>
      </a:accent5>
      <a:accent6>
        <a:srgbClr val="2087E5"/>
      </a:accent6>
      <a:hlink>
        <a:srgbClr val="31B9FD"/>
      </a:hlink>
      <a:folHlink>
        <a:srgbClr val="D1D1D1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тчет кафедры 2017-201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отчет кафедры 2017-201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отчет кафедры 2017-201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отчет кафедры 2017-201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отчет кафедры 2017-201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отчет кафедры 2017-2018</Template>
  <TotalTime>635</TotalTime>
  <Words>945</Words>
  <Application>Microsoft Office PowerPoint</Application>
  <PresentationFormat>Экран (4:3)</PresentationFormat>
  <Paragraphs>248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отчет кафедры 2017-2018</vt:lpstr>
      <vt:lpstr>powerpoint-template-24</vt:lpstr>
      <vt:lpstr>1_отчет кафедры 2017-2018</vt:lpstr>
      <vt:lpstr>2_отчет кафедры 2017-2018</vt:lpstr>
      <vt:lpstr>3_отчет кафедры 2017-2018</vt:lpstr>
      <vt:lpstr>4_отчет кафедры 2017-2018</vt:lpstr>
      <vt:lpstr>5_отчет кафедры 2017-2018</vt:lpstr>
      <vt:lpstr>    Единство урочной и внеклассной работы по развитию компетенций владения иностранным языком</vt:lpstr>
      <vt:lpstr>Презентация PowerPoint</vt:lpstr>
      <vt:lpstr>    Открытый урок:  Современные роботы и робототехника 9б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Выходные с носителями английского языка  с 6 по 8.10. 2017 г., с 11-13.05.2018</vt:lpstr>
      <vt:lpstr>Языковая стажировка Англия-Шотландия( лето 2017)</vt:lpstr>
      <vt:lpstr>  Языковая стажировка  в Лондон  </vt:lpstr>
      <vt:lpstr>Презентация PowerPoint</vt:lpstr>
      <vt:lpstr>Международный экзамен на знание французского языка А2,В2</vt:lpstr>
      <vt:lpstr>Презентация PowerPoint</vt:lpstr>
      <vt:lpstr>Научно-практическая конференция</vt:lpstr>
      <vt:lpstr>Презентация PowerPoint</vt:lpstr>
      <vt:lpstr>История Великобритании в архитектуре Лондона (7Б)  </vt:lpstr>
      <vt:lpstr>Участие в НПК « Ноосфера»</vt:lpstr>
      <vt:lpstr>Презентация PowerPoint</vt:lpstr>
      <vt:lpstr>Муниципальный театральный фестиваль на иностранных языках «Волшебный мир театра»</vt:lpstr>
      <vt:lpstr>Муниципальный конкурс исполнителей на иностранных языках  « Музыкальное кафе»</vt:lpstr>
      <vt:lpstr> Фестиваль музыкальной культуры англоязычных стран « Music Festival» (г. Люберцы, октябрь)</vt:lpstr>
      <vt:lpstr>II Региональный фестиваль  “Hello English!” </vt:lpstr>
      <vt:lpstr>Межрегиональная олимпиада МПГУ SkyEng ( заочный тур)</vt:lpstr>
      <vt:lpstr>Межрегиональная олимпиада МПГУ SkyEng (очный тур) </vt:lpstr>
      <vt:lpstr>Региональный конкурс отзывов о прочитанных книгах на английском языке  “ Читаем по-английски»  ( 16 декабря, 2017 г. г. Королёв) </vt:lpstr>
      <vt:lpstr>ХII Всероссийском Фестивале театра и песни на французском языке  « Поющий Менестрель 2018».</vt:lpstr>
      <vt:lpstr> Интегрированное внеклассное мероприятие(литература +французский язык)  « Сцены дворянской жизни» 9-ые классы </vt:lpstr>
      <vt:lpstr>Презентация PowerPoint</vt:lpstr>
      <vt:lpstr>Презентация PowerPoint</vt:lpstr>
      <vt:lpstr>Презентация PowerPoint</vt:lpstr>
      <vt:lpstr>Открытое мероприятие  для родителей 8-х классов  Новогоднее путешествие в Париж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Фотоотчёт  работы кафедры учителей  иностранных языков</dc:title>
  <dc:creator>Windows User</dc:creator>
  <dc:description>З.В. Александрова  http://aida.ucoz.ru</dc:description>
  <cp:lastModifiedBy>Windows User</cp:lastModifiedBy>
  <cp:revision>52</cp:revision>
  <dcterms:created xsi:type="dcterms:W3CDTF">2018-06-05T08:27:14Z</dcterms:created>
  <dcterms:modified xsi:type="dcterms:W3CDTF">2018-11-21T21:18:39Z</dcterms:modified>
</cp:coreProperties>
</file>