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56" r:id="rId3"/>
    <p:sldId id="263" r:id="rId4"/>
    <p:sldId id="262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0" r:id="rId15"/>
    <p:sldId id="271" r:id="rId16"/>
    <p:sldId id="272" r:id="rId17"/>
    <p:sldId id="274" r:id="rId18"/>
    <p:sldId id="278" r:id="rId19"/>
    <p:sldId id="280" r:id="rId20"/>
    <p:sldId id="277" r:id="rId21"/>
    <p:sldId id="276" r:id="rId22"/>
    <p:sldId id="275" r:id="rId23"/>
    <p:sldId id="279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D05A2-ABD1-40CF-8304-0603EB706868}" type="datetimeFigureOut">
              <a:rPr lang="ru-RU" smtClean="0"/>
              <a:t>11.06.2018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C623B-23F9-49CC-8EE4-CE56164C29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41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C623B-23F9-49CC-8EE4-CE56164C295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9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/>
              <a:t>11.06.2018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/>
              <a:t>11.06.2018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/>
              <a:t>11.06.2018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/>
              <a:t>11.06.2018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/>
              <a:t>11.06.2018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/>
              <a:t>11.06.2018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/>
              <a:t>11.06.2018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/>
              <a:t>11.06.2018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/>
              <a:t>11.06.2018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/>
              <a:t>11.06.2018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/>
              <a:t>11.06.2018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330C-6707-4BD8-B6DC-FA359AFFF18B}" type="datetimeFigureOut">
              <a:rPr lang="ru-RU" smtClean="0"/>
              <a:t>11.06.2018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AB218-84F7-4315-B3E2-EE99CA88D6A1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1%81%D0%B2%D0%BE%D0%B5%D0%BD%D0%B8%D0%B5_%D1%8F%D0%B7%D1%8B%D0%BA%D0%B0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ru.wikipedia.org/wiki/%D0%95%D0%B2%D1%80%D0%BE%D0%BF%D0%B5%D0%B9%D1%81%D0%BA%D0%B8%D0%B9_%D0%B4%D0%B5%D0%BD%D1%8C_%D1%8F%D0%B7%D1%8B%D0%BA%D0%BE%D0%B2#cite_note-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95%D0%B2%D1%80%D0%BE%D0%BF%D0%B5%D0%B9%D1%81%D0%BA%D0%B8%D0%B9_%D1%81%D0%BE%D1%8E%D0%B7" TargetMode="External"/><Relationship Id="rId5" Type="http://schemas.openxmlformats.org/officeDocument/2006/relationships/hyperlink" Target="https://ru.wikipedia.org/wiki/%D0%A1%D0%BE%D0%B2%D0%B5%D1%82_%D0%95%D0%B2%D1%80%D0%BE%D0%BF%D1%8B" TargetMode="External"/><Relationship Id="rId4" Type="http://schemas.openxmlformats.org/officeDocument/2006/relationships/hyperlink" Target="https://ru.wikipedia.org/wiki/26_%D1%81%D0%B5%D0%BD%D1%82%D1%8F%D0%B1%D1%80%D1%8F" TargetMode="External"/><Relationship Id="rId9" Type="http://schemas.openxmlformats.org/officeDocument/2006/relationships/hyperlink" Target="https://ru.wikipedia.org/wiki/%D0%A8%D0%BA%D0%BE%D0%BB%D0%B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124744"/>
            <a:ext cx="7772400" cy="208823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Фото отчёт о работе</a:t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клуба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любителей французского языка </a:t>
            </a:r>
            <a:b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«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Франкофил» 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861048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2017-2018 учебный год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11146" r="19819"/>
          <a:stretch/>
        </p:blipFill>
        <p:spPr bwMode="auto">
          <a:xfrm>
            <a:off x="0" y="2514600"/>
            <a:ext cx="1665514" cy="189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7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4415"/>
            <a:ext cx="7772400" cy="87430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6029" y="116632"/>
            <a:ext cx="7610467" cy="662473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Лямур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тужур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?»  или  шансон, джаз, рок                </a:t>
            </a:r>
          </a:p>
          <a:p>
            <a:pPr algn="l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конце октября этого года вместе с мамой, учителями и лицеистами старших классов, 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рамках</a:t>
            </a:r>
          </a:p>
          <a:p>
            <a:pPr algn="l"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французского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клуба «Франкофил», я ездила на театрализованный концерт хора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французской песни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имени Жоржа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Брассенса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вокального ансамбля «Эсперанс».</a:t>
            </a:r>
          </a:p>
          <a:p>
            <a:pPr indent="450215" algn="l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Признаюсь, я впервые оказалась на подобном концерте.</a:t>
            </a:r>
          </a:p>
          <a:p>
            <a:pPr indent="450215" algn="l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Концерт состоял из двух частей. В первой части хористы и прекрасные солисты на отличном и понятном французском языке исполнили известные песни Эдит Пиаф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Ж.Брассенса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Elodie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Fr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é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é и других, а во второй части, сменив классические платья на синие джинсы, черные и белые футболки с огромными красными сердцами, артисты исполнили французские современные песни.</a:t>
            </a:r>
          </a:p>
          <a:p>
            <a:pPr indent="450215" algn="l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 самое интересное для меня было не это, а то с каким чувством юмора, с какой фантазией молодые ребята «обыгрывают» известные песни маститых исполнителей. Например, забавно увидеть и услышать Эдит Пиаф, если бы она была рок- певицей в наше время. Мне было интересно наблюдать за детьми из группы «Эсперанса». Они  трогательно рассказали о проблемах экологии. Больше всего мне запомнилась рок-группа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Mickey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3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их исполнение французских песен. Неплохо ребята исполнили и попурри группы  “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Beatles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”.</a:t>
            </a:r>
          </a:p>
          <a:p>
            <a:pPr indent="450215" algn="l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Честно признаюсь, что когда я ехала на концерт, думала, что будет просто классическое выступления хора, но когда увидела, как песни превращаются в мини-спектакли, то поменяла своё представление об этом событии. </a:t>
            </a:r>
          </a:p>
          <a:p>
            <a:pPr indent="450215" algn="l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приглашении было написано: «Приходите, будет весело!»  Не обманули, было, действительно весело, душевно и интересно. </a:t>
            </a:r>
          </a:p>
          <a:p>
            <a:pPr indent="450215" algn="l">
              <a:spcAft>
                <a:spcPts val="0"/>
              </a:spcAft>
            </a:pP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«ШАНСОН, ДЖАЗ, РОК» - эти три слова определяют репертуар хора и, их взгляд на жизнь. Отсюда и предпочтения при выборе авторов и исполнителей: Эдит Пиаф, Шарль Трене, Жорж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Брассенс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Клод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Нугаро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Серж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Генсбур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Мишель Берже, Жан-Жак Гольдман.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 algn="l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Хочу сказать большое спасибо Муратовой Оксане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Рифовне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 приглашение на это великолепное представление! </a:t>
            </a:r>
          </a:p>
          <a:p>
            <a:pPr algn="l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Яна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Иванова 6 «В»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4747"/>
          <a:stretch/>
        </p:blipFill>
        <p:spPr bwMode="auto">
          <a:xfrm>
            <a:off x="0" y="2586675"/>
            <a:ext cx="1426029" cy="1401597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8001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0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4415"/>
            <a:ext cx="7772400" cy="87430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2785"/>
            <a:ext cx="7768952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Муниципальный конкурс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чтецов на иностранных языках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« Поэтическая гостиная»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4747"/>
          <a:stretch/>
        </p:blipFill>
        <p:spPr bwMode="auto">
          <a:xfrm>
            <a:off x="0" y="2586675"/>
            <a:ext cx="1426029" cy="1401597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1700808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man Old Style" panose="02050604050505020204" pitchFamily="18" charset="0"/>
              </a:rPr>
              <a:t>Ежегодно 26 сентября , в Европейский день языков , </a:t>
            </a:r>
          </a:p>
          <a:p>
            <a:r>
              <a:rPr lang="ru-RU" b="1" i="1" dirty="0" smtClean="0">
                <a:latin typeface="Bookman Old Style" panose="02050604050505020204" pitchFamily="18" charset="0"/>
              </a:rPr>
              <a:t>в стенах лицея проходит конкурс, ребята из школ города читают стихи на английском, </a:t>
            </a:r>
          </a:p>
          <a:p>
            <a:r>
              <a:rPr lang="ru-RU" b="1" i="1" dirty="0" smtClean="0">
                <a:latin typeface="Bookman Old Style" panose="02050604050505020204" pitchFamily="18" charset="0"/>
              </a:rPr>
              <a:t>немецком, французском  языках.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916985"/>
            <a:ext cx="70567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222222"/>
                </a:solidFill>
                <a:latin typeface="Bookman Old Style" panose="02050604050505020204" pitchFamily="18" charset="0"/>
              </a:rPr>
              <a:t>«</a:t>
            </a:r>
            <a:r>
              <a:rPr lang="ru-RU" b="1" i="1" dirty="0" err="1" smtClean="0">
                <a:solidFill>
                  <a:srgbClr val="222222"/>
                </a:solidFill>
                <a:latin typeface="Bookman Old Style" panose="02050604050505020204" pitchFamily="18" charset="0"/>
              </a:rPr>
              <a:t>Европе́йский</a:t>
            </a:r>
            <a:r>
              <a:rPr lang="ru-RU" b="1" i="1" dirty="0" smtClean="0">
                <a:solidFill>
                  <a:srgbClr val="222222"/>
                </a:solidFill>
                <a:latin typeface="Bookman Old Style" panose="02050604050505020204" pitchFamily="18" charset="0"/>
              </a:rPr>
              <a:t> </a:t>
            </a:r>
            <a:r>
              <a:rPr lang="ru-RU" b="1" i="1" dirty="0">
                <a:solidFill>
                  <a:srgbClr val="222222"/>
                </a:solidFill>
                <a:latin typeface="Bookman Old Style" panose="02050604050505020204" pitchFamily="18" charset="0"/>
              </a:rPr>
              <a:t>день </a:t>
            </a:r>
            <a:r>
              <a:rPr lang="ru-RU" b="1" i="1" dirty="0" err="1">
                <a:solidFill>
                  <a:srgbClr val="222222"/>
                </a:solidFill>
                <a:latin typeface="Bookman Old Style" panose="02050604050505020204" pitchFamily="18" charset="0"/>
              </a:rPr>
              <a:t>языко́в</a:t>
            </a:r>
            <a:r>
              <a:rPr lang="ru-RU" b="1" i="1" dirty="0">
                <a:solidFill>
                  <a:srgbClr val="222222"/>
                </a:solidFill>
                <a:latin typeface="Bookman Old Style" panose="02050604050505020204" pitchFamily="18" charset="0"/>
              </a:rPr>
              <a:t> — праздник, отмечаемый </a:t>
            </a:r>
            <a:r>
              <a:rPr lang="ru-RU" b="1" i="1" dirty="0">
                <a:solidFill>
                  <a:srgbClr val="0B0080"/>
                </a:solidFill>
                <a:latin typeface="Bookman Old Style" panose="02050604050505020204" pitchFamily="18" charset="0"/>
                <a:hlinkClick r:id="rId4" tooltip="26 сентября"/>
              </a:rPr>
              <a:t>26 сентября</a:t>
            </a:r>
            <a:r>
              <a:rPr lang="ru-RU" b="1" i="1" dirty="0">
                <a:solidFill>
                  <a:srgbClr val="222222"/>
                </a:solidFill>
                <a:latin typeface="Bookman Old Style" panose="02050604050505020204" pitchFamily="18" charset="0"/>
              </a:rPr>
              <a:t>. Был провозглашён </a:t>
            </a:r>
            <a:r>
              <a:rPr lang="ru-RU" b="1" i="1" dirty="0">
                <a:solidFill>
                  <a:srgbClr val="0B0080"/>
                </a:solidFill>
                <a:latin typeface="Bookman Old Style" panose="02050604050505020204" pitchFamily="18" charset="0"/>
                <a:hlinkClick r:id="rId5" tooltip="Совет Европы"/>
              </a:rPr>
              <a:t>Советом Европы</a:t>
            </a:r>
            <a:r>
              <a:rPr lang="ru-RU" b="1" i="1" dirty="0">
                <a:solidFill>
                  <a:srgbClr val="222222"/>
                </a:solidFill>
                <a:latin typeface="Bookman Old Style" panose="02050604050505020204" pitchFamily="18" charset="0"/>
              </a:rPr>
              <a:t> (и поддержан </a:t>
            </a:r>
            <a:r>
              <a:rPr lang="ru-RU" b="1" i="1" dirty="0">
                <a:solidFill>
                  <a:srgbClr val="0B0080"/>
                </a:solidFill>
                <a:latin typeface="Bookman Old Style" panose="02050604050505020204" pitchFamily="18" charset="0"/>
                <a:hlinkClick r:id="rId6" tooltip="Европейский союз"/>
              </a:rPr>
              <a:t>Европейским союзом</a:t>
            </a:r>
            <a:r>
              <a:rPr lang="ru-RU" b="1" i="1" dirty="0">
                <a:solidFill>
                  <a:srgbClr val="222222"/>
                </a:solidFill>
                <a:latin typeface="Bookman Old Style" panose="02050604050505020204" pitchFamily="18" charset="0"/>
              </a:rPr>
              <a:t>) во время Европейского года языков — 6 декабря 2001 года</a:t>
            </a:r>
            <a:r>
              <a:rPr lang="ru-RU" b="1" i="1" baseline="30000" dirty="0">
                <a:solidFill>
                  <a:srgbClr val="0B0080"/>
                </a:solidFill>
                <a:latin typeface="Bookman Old Style" panose="02050604050505020204" pitchFamily="18" charset="0"/>
                <a:hlinkClick r:id="rId7"/>
              </a:rPr>
              <a:t>[1]</a:t>
            </a:r>
            <a:r>
              <a:rPr lang="ru-RU" b="1" i="1" dirty="0">
                <a:solidFill>
                  <a:srgbClr val="222222"/>
                </a:solidFill>
                <a:latin typeface="Bookman Old Style" panose="02050604050505020204" pitchFamily="18" charset="0"/>
              </a:rPr>
              <a:t>. Основная цель дня — поощрение изучения и </a:t>
            </a:r>
            <a:r>
              <a:rPr lang="ru-RU" b="1" i="1" dirty="0">
                <a:solidFill>
                  <a:srgbClr val="0B0080"/>
                </a:solidFill>
                <a:latin typeface="Bookman Old Style" panose="02050604050505020204" pitchFamily="18" charset="0"/>
                <a:hlinkClick r:id="rId8" tooltip="Освоение языка"/>
              </a:rPr>
              <a:t>освоение различных языков</a:t>
            </a:r>
            <a:r>
              <a:rPr lang="ru-RU" b="1" i="1" dirty="0">
                <a:solidFill>
                  <a:srgbClr val="222222"/>
                </a:solidFill>
                <a:latin typeface="Bookman Old Style" panose="02050604050505020204" pitchFamily="18" charset="0"/>
              </a:rPr>
              <a:t> как в </a:t>
            </a:r>
            <a:r>
              <a:rPr lang="ru-RU" b="1" i="1" dirty="0">
                <a:solidFill>
                  <a:srgbClr val="0B0080"/>
                </a:solidFill>
                <a:latin typeface="Bookman Old Style" panose="02050604050505020204" pitchFamily="18" charset="0"/>
                <a:hlinkClick r:id="rId9" tooltip="Школа"/>
              </a:rPr>
              <a:t>школах</a:t>
            </a:r>
            <a:r>
              <a:rPr lang="ru-RU" b="1" i="1" dirty="0">
                <a:solidFill>
                  <a:srgbClr val="222222"/>
                </a:solidFill>
                <a:latin typeface="Bookman Old Style" panose="02050604050505020204" pitchFamily="18" charset="0"/>
              </a:rPr>
              <a:t>, так и вне их на протяжении всей жизни человека, при этом понятие европейские языки понимается в более широком смысле, чем совокупность официальных языков стран-членов Евросоюза</a:t>
            </a:r>
            <a:r>
              <a:rPr lang="ru-RU" b="1" i="1" dirty="0" smtClean="0">
                <a:solidFill>
                  <a:srgbClr val="222222"/>
                </a:solidFill>
                <a:latin typeface="Bookman Old Style" panose="02050604050505020204" pitchFamily="18" charset="0"/>
              </a:rPr>
              <a:t>.»( Википедия)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700392" cy="82170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2050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4747"/>
          <a:stretch/>
        </p:blipFill>
        <p:spPr bwMode="auto">
          <a:xfrm>
            <a:off x="0" y="2586675"/>
            <a:ext cx="1426029" cy="1401597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267934"/>
              </p:ext>
            </p:extLst>
          </p:nvPr>
        </p:nvGraphicFramePr>
        <p:xfrm>
          <a:off x="1547664" y="1124744"/>
          <a:ext cx="7200800" cy="4661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067"/>
                <a:gridCol w="1368474"/>
                <a:gridCol w="544451"/>
                <a:gridCol w="1088902"/>
                <a:gridCol w="1788910"/>
                <a:gridCol w="555290"/>
                <a:gridCol w="1535706"/>
              </a:tblGrid>
              <a:tr h="355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Фамилия/Имя участника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ОО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Литературное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произведение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Сумма баллов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Место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</a:tr>
              <a:tr h="355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Иванова Яна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МБОУ лицей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Жак </a:t>
                      </a:r>
                      <a:r>
                        <a:rPr lang="ru-RU" sz="1400" dirty="0" err="1">
                          <a:effectLst/>
                        </a:rPr>
                        <a:t>Превер</a:t>
                      </a:r>
                      <a:r>
                        <a:rPr lang="ru-RU" sz="1400" dirty="0">
                          <a:effectLst/>
                        </a:rPr>
                        <a:t> «Школа изобразительных искусств»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участник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</a:tr>
              <a:tr h="355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Пославская Валерия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МБОУ лицей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Жюль </a:t>
                      </a:r>
                      <a:r>
                        <a:rPr lang="ru-RU" sz="1400" dirty="0" err="1">
                          <a:effectLst/>
                        </a:rPr>
                        <a:t>Лафорг</a:t>
                      </a:r>
                      <a:r>
                        <a:rPr lang="ru-RU" sz="1400" dirty="0">
                          <a:effectLst/>
                        </a:rPr>
                        <a:t> «Печально, печально»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призер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</a:tr>
              <a:tr h="177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Дергачёва Анастасия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МБОУ лицей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Морис Карем «Почтальон»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участник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</a:tr>
              <a:tr h="355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Климентьева Мария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МБОУ лицей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Жак де Лафонтен «Стрекоза и муравей»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победитель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</a:tr>
              <a:tr h="355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Пикина Ирина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МБОУ лицей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Поль Верлен «Осенняя песня»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участник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</a:tr>
              <a:tr h="355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Антошкин Марк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МБОУ лицей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Поль Верлен «И в сердце растрава...»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участник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83068" y="188640"/>
            <a:ext cx="6615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Итоговый протокол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конкурса секции «Французский язык»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05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4415"/>
            <a:ext cx="7772400" cy="87430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83117"/>
            <a:ext cx="7344816" cy="6408712"/>
          </a:xfr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64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Поэтическая </a:t>
            </a:r>
            <a:r>
              <a:rPr lang="ru-RU" sz="6400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Гостиная</a:t>
            </a:r>
          </a:p>
          <a:p>
            <a:pPr algn="l">
              <a:lnSpc>
                <a:spcPct val="120000"/>
              </a:lnSpc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6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6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нашем мире так много людей, любящих поэзию и желающих проявить себя в искусстве чтения стихотворений наизусть. Так и в нашем лицее прошла </a:t>
            </a:r>
            <a:r>
              <a:rPr lang="ru-RU" sz="6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«Поэтическая Гостиная» </a:t>
            </a:r>
            <a:r>
              <a:rPr lang="ru-RU" sz="6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иностранным языкам, в которой я и приняла участие в категории французского языка. </a:t>
            </a:r>
            <a:endParaRPr lang="ru-RU" sz="6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6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Данное </a:t>
            </a:r>
            <a:r>
              <a:rPr lang="ru-RU" sz="6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несравнимо ни с каким другим. Здесь собираются все любители французской поэзии самых разных возрастов, готовые поделиться своими предпочтениями и взглядами по поводу того или иного поэта. Обязательная часть события - чтения стихотворения наизусть. Каждый зачитывает стихотворение французского автора, которое они выбрали и выучили самостоятельно. </a:t>
            </a:r>
            <a:r>
              <a:rPr lang="ru-RU" sz="6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6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исключение. </a:t>
            </a:r>
            <a:endParaRPr lang="ru-RU" sz="6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6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Мой </a:t>
            </a:r>
            <a:r>
              <a:rPr lang="ru-RU" sz="6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пал на стихотворение поэта-представителя французского символизма Жюля </a:t>
            </a:r>
            <a:r>
              <a:rPr lang="ru-RU" sz="6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Лафорга</a:t>
            </a:r>
            <a:r>
              <a:rPr lang="ru-RU" sz="6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6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Triste</a:t>
            </a:r>
            <a:r>
              <a:rPr lang="ru-RU" sz="6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triste</a:t>
            </a:r>
            <a:r>
              <a:rPr lang="ru-RU" sz="6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(Грустно, грустно). Это пессимистическое, символическое произведение является особенным для меня. Оно ставит вопросы о том, как коротка и грустна эта жизнь, о чем так часто задумываются люди моего (и не только моего) возраста. Оно пронизано символическими элементами, отражающими рассуждения автора о серости и монотонности жизни, однако это не делает жизнь бессмысленной, но делает её четче, понятнее. Эти незабываемые строки не могут оставить никого равнодушным. </a:t>
            </a:r>
          </a:p>
          <a:p>
            <a:pPr algn="l">
              <a:lnSpc>
                <a:spcPct val="120000"/>
              </a:lnSpc>
            </a:pPr>
            <a:r>
              <a:rPr lang="ru-RU" sz="6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sz="6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хотелось бы сказать, что поэзия является неотъемлемой частью каждого из нас, и такие собрания помогают людям найти друга по интересам, взглядам и предпочтениям. Они объединяют нас и позволяют наслаждаться прекрасным миром французской поэзии.</a:t>
            </a:r>
          </a:p>
          <a:p>
            <a:pPr algn="l">
              <a:lnSpc>
                <a:spcPct val="120000"/>
              </a:lnSpc>
            </a:pPr>
            <a:r>
              <a:rPr lang="ru-RU" sz="6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ru-RU" sz="6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Пославская</a:t>
            </a:r>
            <a:r>
              <a:rPr lang="ru-RU" sz="6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Валерия 11а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4747"/>
          <a:stretch/>
        </p:blipFill>
        <p:spPr bwMode="auto">
          <a:xfrm>
            <a:off x="0" y="2586675"/>
            <a:ext cx="1426029" cy="1401597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4415"/>
            <a:ext cx="7772400" cy="87430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9572" y="116632"/>
            <a:ext cx="7170507" cy="1296144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+mj-cs"/>
              </a:rPr>
              <a:t>ХII Всероссийском Фестивале </a:t>
            </a:r>
            <a:endParaRPr lang="ru-RU" sz="2400" b="1" dirty="0" smtClean="0">
              <a:solidFill>
                <a:srgbClr val="C00000"/>
              </a:solidFill>
              <a:latin typeface="Bookman Old Style" panose="02050604050505020204" pitchFamily="18" charset="0"/>
              <a:ea typeface="Calibri"/>
              <a:cs typeface="+mj-cs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+mj-cs"/>
              </a:rPr>
              <a:t>театра </a:t>
            </a:r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+mj-cs"/>
              </a:rPr>
              <a:t>и песни на французском языке </a:t>
            </a:r>
            <a:b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+mj-cs"/>
              </a:rPr>
            </a:br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+mj-cs"/>
              </a:rPr>
              <a:t>« Поющий Менестрель 2018</a:t>
            </a:r>
            <a:r>
              <a:rPr lang="ru-RU" sz="2400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+mj-cs"/>
              </a:rPr>
              <a:t>».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4747"/>
          <a:stretch/>
        </p:blipFill>
        <p:spPr bwMode="auto">
          <a:xfrm>
            <a:off x="0" y="2586675"/>
            <a:ext cx="1426029" cy="1401597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dmin\Desktop\про клуб и мою работу\отчет франкофил 17-18\обложка программы Менестрель18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55605"/>
            <a:ext cx="1979712" cy="24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про клуб и мою работу\отчет франкофил 17-18\Менестрель 18\FullSizeRender-05-05-18-03-33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71437"/>
            <a:ext cx="4508434" cy="2533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про клуб и мою работу\отчет франкофил 17-18\Менестрель 18\FullSizeRender-05-05-18-03-33-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45"/>
          <a:stretch/>
        </p:blipFill>
        <p:spPr bwMode="auto">
          <a:xfrm>
            <a:off x="1835696" y="1556792"/>
            <a:ext cx="3717032" cy="2615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6029" y="4222679"/>
            <a:ext cx="31459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man Old Style" panose="02050604050505020204" pitchFamily="18" charset="0"/>
              </a:rPr>
              <a:t>Выступают: </a:t>
            </a:r>
          </a:p>
          <a:p>
            <a:r>
              <a:rPr lang="ru-RU" b="1" i="1" dirty="0" smtClean="0">
                <a:latin typeface="Bookman Old Style" panose="02050604050505020204" pitchFamily="18" charset="0"/>
              </a:rPr>
              <a:t>Петрякова Таисия (10а)</a:t>
            </a:r>
          </a:p>
          <a:p>
            <a:r>
              <a:rPr lang="ru-RU" b="1" i="1" dirty="0" err="1" smtClean="0">
                <a:latin typeface="Bookman Old Style" panose="02050604050505020204" pitchFamily="18" charset="0"/>
              </a:rPr>
              <a:t>Семкина</a:t>
            </a:r>
            <a:r>
              <a:rPr lang="ru-RU" b="1" i="1" dirty="0" smtClean="0">
                <a:latin typeface="Bookman Old Style" panose="02050604050505020204" pitchFamily="18" charset="0"/>
              </a:rPr>
              <a:t> Катя (6б)</a:t>
            </a:r>
          </a:p>
          <a:p>
            <a:r>
              <a:rPr lang="ru-RU" b="1" i="1" dirty="0" err="1" smtClean="0">
                <a:latin typeface="Bookman Old Style" panose="02050604050505020204" pitchFamily="18" charset="0"/>
              </a:rPr>
              <a:t>Свистунова</a:t>
            </a:r>
            <a:r>
              <a:rPr lang="ru-RU" b="1" i="1" dirty="0" smtClean="0">
                <a:latin typeface="Bookman Old Style" panose="02050604050505020204" pitchFamily="18" charset="0"/>
              </a:rPr>
              <a:t> Мария (7в)</a:t>
            </a:r>
          </a:p>
          <a:p>
            <a:r>
              <a:rPr lang="ru-RU" b="1" i="1" dirty="0" err="1" smtClean="0">
                <a:latin typeface="Bookman Old Style" panose="02050604050505020204" pitchFamily="18" charset="0"/>
              </a:rPr>
              <a:t>Дьячкова</a:t>
            </a:r>
            <a:r>
              <a:rPr lang="ru-RU" b="1" i="1" dirty="0" smtClean="0">
                <a:latin typeface="Bookman Old Style" panose="02050604050505020204" pitchFamily="18" charset="0"/>
              </a:rPr>
              <a:t> Полина (7а)</a:t>
            </a:r>
          </a:p>
          <a:p>
            <a:endParaRPr lang="ru-RU" b="1" i="1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6418944"/>
            <a:ext cx="545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выступления прилагается в разделе «видео»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4415"/>
            <a:ext cx="7772400" cy="87430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980728"/>
            <a:ext cx="5832648" cy="5331230"/>
          </a:xfr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8CAF31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    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В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начале </a:t>
            </a:r>
            <a:r>
              <a:rPr lang="ru-RU" sz="16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мая,5 числа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,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мы участвовали в конкурсе-фестивале «Поющий менестрель», который проходил в Москве. </a:t>
            </a:r>
            <a:endParaRPr lang="ru-RU" sz="1600" b="1" i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    На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фестиваль приехали участники со всех концов нашей страны: исполняли песни, а иногда даже играли на разных инструментах. Наша команда на конкурсе пела песню «</a:t>
            </a:r>
            <a:r>
              <a:rPr lang="ru-RU" sz="1600" b="1" i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L’oseau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ru-RU" sz="1600" b="1" i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et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ru-RU" sz="1600" b="1" i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L’enfant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». Мы очень долго готовились, разучивали текст, улучшали произношение, учили ноты, подбирали костюмы, и, несомненно, пели, пели, и пели.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    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  Перед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выступлением одни участники просто пели, другие же репетировали сценки, искали реквизит, танцевали! Мы очень волновались за наше выступление, ведь это наш дебют! Итоги нашего выступления стала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«Серебряная нота»!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                                             </a:t>
            </a:r>
            <a:r>
              <a:rPr lang="ru-RU" sz="1600" b="1" i="1" dirty="0" err="1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Семкина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Катя 6 «б»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algn="l"/>
            <a:endParaRPr lang="ru-RU" sz="16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4747"/>
          <a:stretch/>
        </p:blipFill>
        <p:spPr bwMode="auto">
          <a:xfrm>
            <a:off x="0" y="2586675"/>
            <a:ext cx="1426029" cy="1401597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1704189" cy="25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9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4415"/>
            <a:ext cx="7772400" cy="87430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2050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4747"/>
          <a:stretch/>
        </p:blipFill>
        <p:spPr bwMode="auto">
          <a:xfrm>
            <a:off x="0" y="2586675"/>
            <a:ext cx="1426029" cy="1401597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\Desktop\про клуб и мою работу\отчет франкофил 17-18\Менестрель 18\IMG_02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68210" y="1245022"/>
            <a:ext cx="4364112" cy="327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про клуб и мою работу\отчет франкофил 17-18\Менестрель 18\IMG_02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8234" y="1615504"/>
            <a:ext cx="3940704" cy="295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про клуб и мою работу\отчет франкофил 17-18\Менестрель 18\IMG_02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73623" y="3951314"/>
            <a:ext cx="3026371" cy="226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0748" y="239924"/>
            <a:ext cx="392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«Серебряная нота»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4415"/>
            <a:ext cx="7772400" cy="87430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2050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4747"/>
          <a:stretch/>
        </p:blipFill>
        <p:spPr bwMode="auto">
          <a:xfrm>
            <a:off x="0" y="2586675"/>
            <a:ext cx="1426029" cy="1401597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837726"/>
            <a:ext cx="5096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Отмечаем Дни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Франкофонии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в Резиденции Бельгийского посольства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2418611"/>
            <a:ext cx="31370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конце марта – начале апреля отмечаются дни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франкофонии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представилась возможность отметить это событие в стенах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резиденции  Бельгии в Москве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марта 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просмотром спектакля на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французском языке «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Porte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 Дверь).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admin\Desktop\про клуб и мою работу\отчет франкофил 17-18\Дни Франкофонии 18 Спектакль в Бельгийском посольстве\IMG_00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29137" y="2669816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про клуб и мою работу\отчет франкофил 17-18\image0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430" y="651141"/>
            <a:ext cx="1371719" cy="146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8622" y="6052646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Коваленко Никита 9а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3447" y="189476"/>
            <a:ext cx="5737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alt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Направление «Страноведческое»</a:t>
            </a:r>
            <a:endParaRPr lang="ru-RU" altLang="ru-RU" sz="24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4415"/>
            <a:ext cx="7772400" cy="87430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2050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4747"/>
          <a:stretch/>
        </p:blipFill>
        <p:spPr bwMode="auto">
          <a:xfrm>
            <a:off x="0" y="2586675"/>
            <a:ext cx="1426029" cy="1401597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6029" y="150523"/>
            <a:ext cx="7466451" cy="64232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anose="02050604050505020204" pitchFamily="18" charset="0"/>
                <a:ea typeface="Calibri"/>
                <a:cs typeface="Times New Roman" panose="02020603050405020304" pitchFamily="18" charset="0"/>
              </a:rPr>
              <a:t>Как  известно, </a:t>
            </a:r>
            <a:r>
              <a:rPr lang="ru-RU" sz="1400" i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anose="02050604050505020204" pitchFamily="18" charset="0"/>
                <a:ea typeface="Calibri"/>
                <a:cs typeface="Times New Roman" panose="02020603050405020304" pitchFamily="18" charset="0"/>
              </a:rPr>
              <a:t>20-го марта отмечается Всемирный день </a:t>
            </a:r>
            <a:r>
              <a:rPr lang="ru-RU" sz="1400" i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anose="02050604050505020204" pitchFamily="18" charset="0"/>
                <a:ea typeface="Calibri"/>
                <a:cs typeface="Times New Roman" panose="02020603050405020304" pitchFamily="18" charset="0"/>
              </a:rPr>
              <a:t>Франкофонии</a:t>
            </a:r>
            <a:r>
              <a:rPr lang="ru-RU" sz="1400" i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anose="02050604050505020204" pitchFamily="18" charset="0"/>
                <a:ea typeface="Calibri"/>
                <a:cs typeface="Times New Roman" panose="02020603050405020304" pitchFamily="18" charset="0"/>
              </a:rPr>
              <a:t>. Все празднуют по-разному. </a:t>
            </a:r>
            <a:endParaRPr lang="ru-RU" sz="1400" i="1" dirty="0" smtClean="0">
              <a:ln>
                <a:solidFill>
                  <a:schemeClr val="bg2">
                    <a:lumMod val="50000"/>
                  </a:schemeClr>
                </a:solidFill>
              </a:ln>
              <a:latin typeface="Bookman Old Style" panose="020506040505050202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anose="020506040505050202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anose="02050604050505020204" pitchFamily="18" charset="0"/>
                <a:ea typeface="Calibri"/>
                <a:cs typeface="Times New Roman" panose="02020603050405020304" pitchFamily="18" charset="0"/>
              </a:rPr>
              <a:t>    Можно </a:t>
            </a:r>
            <a:r>
              <a:rPr lang="ru-RU" sz="1400" i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anose="02050604050505020204" pitchFamily="18" charset="0"/>
                <a:ea typeface="Calibri"/>
                <a:cs typeface="Times New Roman" panose="02020603050405020304" pitchFamily="18" charset="0"/>
              </a:rPr>
              <a:t>посетить Фестиваль франкоязычного кино, Фестиваль французского джаза, многочисленные выставки, концерты, спектакли, литературные вечера, лекции, презентации, встречи, доклады и многое другое. Например, в 2011 году в Москве и Санкт-Петербурге были проведены Диктанты Консула, в которых принимали участие все желающие, владеющие французским языком, но не только преподаватели, студенты, переводчики, но и учащиеся, и носители французского языка</a:t>
            </a:r>
            <a:r>
              <a:rPr lang="ru-RU" sz="1400" i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anose="020506040505050202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anose="02050604050505020204" pitchFamily="18" charset="0"/>
                <a:ea typeface="Calibri"/>
                <a:cs typeface="Times New Roman" panose="02020603050405020304" pitchFamily="18" charset="0"/>
              </a:rPr>
              <a:t> А я был одним из тех, кто отважился отправится в резиденцию Бельгийского посольства на спектакль под названием “</a:t>
            </a:r>
            <a:r>
              <a:rPr lang="en-US" sz="1400" i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anose="02050604050505020204" pitchFamily="18" charset="0"/>
                <a:ea typeface="Calibri"/>
                <a:cs typeface="Times New Roman" panose="02020603050405020304" pitchFamily="18" charset="0"/>
              </a:rPr>
              <a:t>La Porte</a:t>
            </a:r>
            <a:r>
              <a:rPr lang="ru-RU" sz="1400" i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anose="02050604050505020204" pitchFamily="18" charset="0"/>
                <a:ea typeface="Calibri"/>
                <a:cs typeface="Times New Roman" panose="02020603050405020304" pitchFamily="18" charset="0"/>
              </a:rPr>
              <a:t>”, что в переводе “Дверь”. Была одна загвоздка: спектакль был на французском языке, хотя ставили его актёры из Петербурга, для которых это не родной язык. Если бы мне об этом не сказали, я бы с лёгкостью поверил, что французский – их родной язык. Иногда возникают проблемы с переводом, но они тут же исчезают, актёры своей игрой, мимикой,  жестами помогают во всём разобраться. Буду честным, было трудно воспринимать столько нового, но было, правда, интересно. </a:t>
            </a:r>
            <a:endParaRPr lang="ru-RU" sz="1400" i="1" dirty="0" smtClean="0">
              <a:ln>
                <a:solidFill>
                  <a:schemeClr val="bg2">
                    <a:lumMod val="50000"/>
                  </a:schemeClr>
                </a:solidFill>
              </a:ln>
              <a:latin typeface="Bookman Old Style" panose="020506040505050202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anose="020506040505050202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anose="02050604050505020204" pitchFamily="18" charset="0"/>
                <a:ea typeface="Calibri"/>
                <a:cs typeface="Times New Roman" panose="02020603050405020304" pitchFamily="18" charset="0"/>
              </a:rPr>
              <a:t> А </a:t>
            </a:r>
            <a:r>
              <a:rPr lang="ru-RU" sz="1400" i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anose="02050604050505020204" pitchFamily="18" charset="0"/>
                <a:ea typeface="Calibri"/>
                <a:cs typeface="Times New Roman" panose="02020603050405020304" pitchFamily="18" charset="0"/>
              </a:rPr>
              <a:t>после все могли поделиться своими эмоциями, просто пообщаться. Кстати, туда были приглашены не только русскоязычные люди, что тоже радовало. Наконец-то можно проверить свои силы в настоящем разговоре. После этого дня </a:t>
            </a:r>
            <a:r>
              <a:rPr lang="ru-RU" sz="1400" i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anose="02050604050505020204" pitchFamily="18" charset="0"/>
                <a:ea typeface="Calibri"/>
                <a:cs typeface="Times New Roman" panose="02020603050405020304" pitchFamily="18" charset="0"/>
              </a:rPr>
              <a:t>Франкофонии</a:t>
            </a:r>
            <a:r>
              <a:rPr lang="ru-RU" sz="1400" i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anose="02050604050505020204" pitchFamily="18" charset="0"/>
                <a:ea typeface="Calibri"/>
                <a:cs typeface="Times New Roman" panose="02020603050405020304" pitchFamily="18" charset="0"/>
              </a:rPr>
              <a:t> осталось масса положительных эмоций. День прошёл не зря, надеюсь, следующее 20 марта пройдёт так же насыщено, как и это</a:t>
            </a:r>
            <a:r>
              <a:rPr lang="ru-RU" sz="1400" i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anose="02050604050505020204" pitchFamily="18" charset="0"/>
                <a:ea typeface="Calibri"/>
                <a:cs typeface="Times New Roman" panose="02020603050405020304" pitchFamily="18" charset="0"/>
              </a:rPr>
              <a:t>.                                                                                      Коваленко  Никита 9а</a:t>
            </a:r>
            <a:endParaRPr lang="ru-RU" sz="1400" i="1" dirty="0">
              <a:ln>
                <a:solidFill>
                  <a:schemeClr val="bg2">
                    <a:lumMod val="50000"/>
                  </a:schemeClr>
                </a:solidFill>
              </a:ln>
              <a:latin typeface="Bookman Old Style" panose="020506040505050202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4415"/>
            <a:ext cx="7772400" cy="87430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04664"/>
            <a:ext cx="7200800" cy="12241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Региональный конкурс эссе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Юные </a:t>
            </a:r>
            <a:r>
              <a:rPr lang="ru-RU" sz="24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франкофоны</a:t>
            </a:r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Подмосковья о своей малой родине</a:t>
            </a: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» 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4747"/>
          <a:stretch/>
        </p:blipFill>
        <p:spPr bwMode="auto">
          <a:xfrm>
            <a:off x="0" y="2586675"/>
            <a:ext cx="1426029" cy="1401597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770554"/>
            <a:ext cx="6246440" cy="2893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3 МЕСТО</a:t>
            </a:r>
            <a:endParaRPr lang="ru-RU" sz="1600" dirty="0">
              <a:latin typeface="Bookman Old Style" panose="02050604050505020204" pitchFamily="18" charset="0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Василевская </a:t>
            </a:r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Валерия</a:t>
            </a: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, </a:t>
            </a: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11 </a:t>
            </a: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класс а 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Эссе по теме : « Моя малая родина»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Лауреат  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Коваленко </a:t>
            </a:r>
            <a:r>
              <a:rPr lang="ru-RU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</a:rPr>
              <a:t>Никита </a:t>
            </a: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, 9 класс а </a:t>
            </a: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Эссе по теме: «Милые сердцу места »</a:t>
            </a:r>
            <a:endParaRPr lang="ru-RU" dirty="0">
              <a:latin typeface="Bookman Old Style" panose="02050604050505020204" pitchFamily="18" charset="0"/>
            </a:endParaRPr>
          </a:p>
          <a:p>
            <a:pPr algn="ctr"/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772400" cy="147002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200" b="1" dirty="0">
                <a:solidFill>
                  <a:srgbClr val="FF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Направления работы</a:t>
            </a:r>
            <a:r>
              <a:rPr lang="en-US" sz="3200" b="1" dirty="0">
                <a:solidFill>
                  <a:srgbClr val="FF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ru-RU" sz="3200" b="1" dirty="0">
                <a:solidFill>
                  <a:srgbClr val="FF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по секциям :</a:t>
            </a:r>
            <a:br>
              <a:rPr lang="ru-RU" sz="3200" b="1" dirty="0">
                <a:solidFill>
                  <a:srgbClr val="FF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4747"/>
          <a:stretch/>
        </p:blipFill>
        <p:spPr bwMode="auto">
          <a:xfrm>
            <a:off x="0" y="2586675"/>
            <a:ext cx="1426029" cy="1401597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1340768"/>
            <a:ext cx="4887877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« Юный исследователь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»</a:t>
            </a:r>
            <a:r>
              <a:rPr lang="ru-RU" alt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endParaRPr lang="ru-RU" altLang="ru-RU" sz="2400" b="1" i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«</a:t>
            </a:r>
            <a:r>
              <a:rPr lang="ru-RU" alt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Интеллектуал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»</a:t>
            </a:r>
          </a:p>
          <a:p>
            <a:pPr lvl="0"/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«</a:t>
            </a:r>
            <a:r>
              <a:rPr lang="ru-RU" alt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Литературная гостиная» </a:t>
            </a:r>
          </a:p>
          <a:p>
            <a:pPr lvl="0"/>
            <a:r>
              <a:rPr lang="ru-RU" alt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«Театральная»</a:t>
            </a:r>
            <a:endParaRPr lang="ru-RU" altLang="ru-RU" sz="2400" i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ru-RU" alt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«Страноведческая»</a:t>
            </a:r>
            <a:endParaRPr lang="ru-RU" altLang="ru-RU" sz="2400" i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«Сдаем </a:t>
            </a:r>
            <a:r>
              <a:rPr lang="en-US" alt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DELF </a:t>
            </a:r>
            <a:r>
              <a:rPr lang="en-US" altLang="ru-RU" sz="2400" b="1" i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junoir</a:t>
            </a:r>
            <a:r>
              <a:rPr lang="ru-RU" alt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»</a:t>
            </a:r>
            <a:endParaRPr lang="ru-RU" altLang="ru-RU" sz="2400" i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lvl="0"/>
            <a:endParaRPr lang="ru-RU" altLang="ru-RU" sz="24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60648"/>
            <a:ext cx="6768752" cy="874305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ru-RU" alt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Направление «Сдаем </a:t>
            </a:r>
            <a:r>
              <a:rPr lang="en-US" altLang="ru-RU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DELF </a:t>
            </a:r>
            <a:r>
              <a:rPr lang="en-US" altLang="ru-RU" sz="2800" b="1" i="1" dirty="0" err="1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junoir</a:t>
            </a:r>
            <a:r>
              <a:rPr lang="ru-RU" altLang="ru-RU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»</a:t>
            </a:r>
            <a:endParaRPr lang="ru-RU" altLang="ru-RU" sz="2800" i="1" dirty="0">
              <a:solidFill>
                <a:prstClr val="black"/>
              </a:solidFill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50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4747"/>
          <a:stretch/>
        </p:blipFill>
        <p:spPr bwMode="auto">
          <a:xfrm>
            <a:off x="0" y="2586675"/>
            <a:ext cx="1426029" cy="1401597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1052736"/>
            <a:ext cx="7056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man Old Style" panose="02050604050505020204" pitchFamily="18" charset="0"/>
              </a:rPr>
              <a:t>Каждый год все новые и новые лицеисты выражают желание в </a:t>
            </a:r>
          </a:p>
          <a:p>
            <a:r>
              <a:rPr lang="ru-RU" b="1" i="1" dirty="0" smtClean="0">
                <a:latin typeface="Bookman Old Style" panose="02050604050505020204" pitchFamily="18" charset="0"/>
              </a:rPr>
              <a:t>рамках клуба готовиться к сдаче Международного экзамена  на знание французского языка .</a:t>
            </a:r>
          </a:p>
          <a:p>
            <a:r>
              <a:rPr lang="ru-RU" b="1" i="1" dirty="0" smtClean="0">
                <a:latin typeface="Bookman Old Style" panose="02050604050505020204" pitchFamily="18" charset="0"/>
              </a:rPr>
              <a:t>В этом году работали две группы:</a:t>
            </a:r>
          </a:p>
          <a:p>
            <a:r>
              <a:rPr lang="ru-RU" b="1" i="1" dirty="0" smtClean="0">
                <a:latin typeface="Bookman Old Style" panose="02050604050505020204" pitchFamily="18" charset="0"/>
              </a:rPr>
              <a:t>по подготовке к экзамену на уровень В2 и А2.</a:t>
            </a:r>
          </a:p>
          <a:p>
            <a:r>
              <a:rPr lang="ru-RU" b="1" i="1" dirty="0" smtClean="0">
                <a:latin typeface="Bookman Old Style" panose="02050604050505020204" pitchFamily="18" charset="0"/>
              </a:rPr>
              <a:t>Экзамен для школьников – формат </a:t>
            </a:r>
            <a:r>
              <a:rPr lang="en-US" b="1" i="1" dirty="0" smtClean="0">
                <a:latin typeface="Bookman Old Style" panose="02050604050505020204" pitchFamily="18" charset="0"/>
              </a:rPr>
              <a:t>DELF junior </a:t>
            </a:r>
            <a:endParaRPr lang="ru-RU" b="1" i="1" dirty="0" smtClean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i="1" dirty="0" smtClean="0">
                <a:latin typeface="Bookman Old Style" panose="02050604050505020204" pitchFamily="18" charset="0"/>
              </a:rPr>
              <a:t>уровень В2 проходил 7 апреля , уровень А2 </a:t>
            </a:r>
          </a:p>
          <a:p>
            <a:r>
              <a:rPr lang="ru-RU" b="1" i="1" dirty="0" smtClean="0">
                <a:latin typeface="Bookman Old Style" panose="02050604050505020204" pitchFamily="18" charset="0"/>
              </a:rPr>
              <a:t>– 12 мая. </a:t>
            </a:r>
          </a:p>
          <a:p>
            <a:r>
              <a:rPr lang="ru-RU" b="1" i="1" dirty="0" smtClean="0">
                <a:latin typeface="Bookman Old Style" panose="02050604050505020204" pitchFamily="18" charset="0"/>
              </a:rPr>
              <a:t>Оба экзамена проходили на базе школы им.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Ромена</a:t>
            </a:r>
            <a:r>
              <a:rPr lang="ru-RU" b="1" i="1" dirty="0" smtClean="0">
                <a:latin typeface="Bookman Old Style" panose="02050604050505020204" pitchFamily="18" charset="0"/>
              </a:rPr>
              <a:t> Роллана.</a:t>
            </a:r>
          </a:p>
          <a:p>
            <a:r>
              <a:rPr lang="ru-RU" b="1" i="1" dirty="0" smtClean="0">
                <a:latin typeface="Bookman Old Style" panose="02050604050505020204" pitchFamily="18" charset="0"/>
              </a:rPr>
              <a:t>Все ребята успешно справились с испытаниями и теперь на счету лицеистов 37 сертификатов , подтверждающих  заявленный ими  уровень  от А1 до В2.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4415"/>
            <a:ext cx="7772400" cy="87430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2050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4747"/>
          <a:stretch/>
        </p:blipFill>
        <p:spPr bwMode="auto">
          <a:xfrm>
            <a:off x="0" y="2586675"/>
            <a:ext cx="1426029" cy="1401597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6883"/>
            <a:ext cx="1484437" cy="1558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dmin\Desktop\про клуб и мою работу\отчет франкофил 17-18\img1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4073406" cy="5733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494416" y="2289027"/>
            <a:ext cx="27430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Бабулина</a:t>
            </a: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Юлия 11 а</a:t>
            </a:r>
          </a:p>
          <a:p>
            <a:endParaRPr lang="ru-RU" b="1" dirty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Обладатель </a:t>
            </a:r>
          </a:p>
          <a:p>
            <a:r>
              <a:rPr lang="ru-RU" b="1" dirty="0" smtClean="0">
                <a:latin typeface="Bookman Old Style" panose="02050604050505020204" pitchFamily="18" charset="0"/>
              </a:rPr>
              <a:t>Сертификатов </a:t>
            </a:r>
            <a:endParaRPr lang="en-US" b="1" dirty="0" smtClean="0">
              <a:latin typeface="Bookman Old Style" panose="02050604050505020204" pitchFamily="18" charset="0"/>
            </a:endParaRPr>
          </a:p>
          <a:p>
            <a:r>
              <a:rPr lang="en-US" b="1" dirty="0" smtClean="0">
                <a:latin typeface="Bookman Old Style" panose="02050604050505020204" pitchFamily="18" charset="0"/>
              </a:rPr>
              <a:t>DELF A1-B2</a:t>
            </a:r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4415"/>
            <a:ext cx="7772400" cy="87430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6029" y="119121"/>
            <a:ext cx="7538459" cy="5758151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>
              <a:spcAft>
                <a:spcPts val="1000"/>
              </a:spcAft>
            </a:pP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Меня зовут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Бабулина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Юлия, в этом году я заканчиваю 11 класс. Уже пять лет я изучаю французский язык и являюсь членом клуба "Франкофил", руководитель которого - наша учительница по французскому языку Муратова Оксана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Рифовна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l">
              <a:spcAft>
                <a:spcPts val="1000"/>
              </a:spcAft>
            </a:pP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С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первого года обучения она помогает ребятам готовиться к экзаменам DELF на уровень знания языка. Эти экзамены проводятся Французским Институтом, определяют знания и уровень владения языком, а дипломы выдаются Министерством образования Франции и признаются по всему миру. </a:t>
            </a:r>
            <a:b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Сам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экзамен делится на четыре части -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аудирование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чтение, письмо и говорение. За каждую из частей в дается по 25 баллов, то есть в сумме можно набрать 100. Для успешной сдачи экзамена необходимо набрать 50 баллов, что не так уж и просто, как может показаться в начале. </a:t>
            </a:r>
            <a:b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Так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в восьмом классе я в первый раз сдавала этот экзамен на уровень А1 и получила очень высокий балл, что мотивировало меня двигаться дальше. В девятом я получила уровень А2. В десятом еще более высокий, B1. И наконец, в этом году я смогла сдать экзамен на уровень B2. На самом деле, я до последнего момента не была уверена в том, что смогу переступить порог, необходимый для получения диплома, так как из-за приближающихся ЕГЭ и подготовительных курсов в ВУЗы у меня оставалось мало времени и сил. </a:t>
            </a:r>
            <a:b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Однако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несмотря на это, благодаря занятиям с Оксаной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Рифовной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усиленной работе мне это удалось, и уже в конце мая я смогла найти свое имя в списках успешно сдавших экзамен. </a:t>
            </a:r>
            <a:b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И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пусть я не собираюсь поступать в лингвистический ВУЗ, я верю, что знание этого языка поможет мне в будущем, как и в профессиональной и учебной деятельности, так и в моих увлечениях и поездках. </a:t>
            </a:r>
            <a:b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Я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хотела бы поблагодарить Оксану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Рифовну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 ее труд, за то, что она прививает своим ученикам интерес к французскому языку, старается им помочь в освоении этого нелегкого предмета. Я надеюсь, ребята и дальше будут радовать ее своими успехами и достижениями</a:t>
            </a:r>
            <a:r>
              <a:rPr lang="ru-RU" sz="1200" dirty="0">
                <a:solidFill>
                  <a:srgbClr val="8CAF3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4747"/>
          <a:stretch/>
        </p:blipFill>
        <p:spPr bwMode="auto">
          <a:xfrm>
            <a:off x="0" y="2586675"/>
            <a:ext cx="1426029" cy="1401597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23259"/>
            <a:ext cx="1728192" cy="178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7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149522"/>
            <a:ext cx="7772400" cy="87430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1301" y="4149080"/>
            <a:ext cx="6400800" cy="1752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Обладатели сертификатов </a:t>
            </a:r>
            <a:r>
              <a:rPr lang="en-US" sz="20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DELF </a:t>
            </a:r>
            <a:r>
              <a:rPr lang="ru-RU" sz="20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уровень </a:t>
            </a:r>
            <a:r>
              <a:rPr lang="en-US" sz="20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A2</a:t>
            </a:r>
            <a:endParaRPr lang="ru-RU" sz="2000" b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Кугук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Екатерина 9а</a:t>
            </a:r>
            <a:endParaRPr lang="ru-RU" sz="2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ru-RU" sz="20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Свистунова</a:t>
            </a: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Мария 7в</a:t>
            </a:r>
          </a:p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Крылов Николай 7в</a:t>
            </a:r>
          </a:p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Ермолаев Дмитрий 7в</a:t>
            </a:r>
          </a:p>
          <a:p>
            <a:pPr algn="l"/>
            <a:r>
              <a:rPr lang="ru-RU" sz="20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Ганичкин</a:t>
            </a: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Григорий 7в</a:t>
            </a:r>
            <a:endParaRPr lang="ru-RU" sz="2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4747"/>
          <a:stretch/>
        </p:blipFill>
        <p:spPr bwMode="auto">
          <a:xfrm>
            <a:off x="0" y="2586675"/>
            <a:ext cx="1426029" cy="1401597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ШМО 2014-2018\ШМО\2017-2018\к отчету 17-18\фото к отчетам\IMG_02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4006832" cy="300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про клуб и мою работу\отчет франкофил 17-18\аттестат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001" y="614062"/>
            <a:ext cx="2086629" cy="28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2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206"/>
            <a:ext cx="7772400" cy="87430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76672"/>
            <a:ext cx="6400800" cy="5832648"/>
          </a:xfr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Уникальная возможность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У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 в лицее есть уникальная возможность- подготовиться к сдаче экзамена по французскому языку 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DELF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 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DELF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это международный диплом на подтверждение знания французского языка.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Наша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группа небольшая,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занимались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 один раз в неделю после уроков. Уже с самого начала учебного года мы начинаем активно готовиться к экзамену: пишем много писем, слушаем французскую речь, читаем, а также говорим на разные темы.  Сам экзамен достаточно сложный, он состоит из четырех частей: </a:t>
            </a:r>
            <a:r>
              <a:rPr lang="ru-RU" sz="16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аудирование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чтение, письмо и говорение, так что надо заниматься не только на уроках в лицее, но и самостоятельно дома.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В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прошлом году мы успешно сдали уровень А1, а совсем недавно мы сдавали экзамен на уровень А2. Надеюсь, что все прошло удачно. В планах сдать следующий уровень В1, который позволит свободно владеть французским языком и откроет новые горизонты.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Изучать французский язык интересно и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увлекательно!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Свистунова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Мария 7в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4747"/>
          <a:stretch/>
        </p:blipFill>
        <p:spPr bwMode="auto">
          <a:xfrm>
            <a:off x="0" y="2586675"/>
            <a:ext cx="1426029" cy="1401597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про клуб и мою работу\отчет франкофил 17-18\Менестрель 18\IMG_02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t="23648" r="55897" b="28212"/>
          <a:stretch/>
        </p:blipFill>
        <p:spPr bwMode="auto">
          <a:xfrm rot="5400000">
            <a:off x="287316" y="156427"/>
            <a:ext cx="1224137" cy="12885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3155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4415"/>
            <a:ext cx="7772400" cy="87430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834074"/>
            <a:ext cx="7200800" cy="442372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     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Приглашаем всех, кто хочет выучить французский язык в</a:t>
            </a:r>
          </a:p>
          <a:p>
            <a:pPr algn="l"/>
            <a: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    Клуб «Франкофил».</a:t>
            </a:r>
          </a:p>
          <a:p>
            <a:pPr algn="l"/>
            <a: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   Каждому найдется направление по его интересам.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    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До встречи в 2018-2019      учебном году! </a:t>
            </a:r>
          </a:p>
          <a:p>
            <a:endParaRPr lang="ru-RU" sz="28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4747"/>
          <a:stretch/>
        </p:blipFill>
        <p:spPr bwMode="auto">
          <a:xfrm>
            <a:off x="0" y="2586675"/>
            <a:ext cx="1426029" cy="1401597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4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404664"/>
            <a:ext cx="5832648" cy="50405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altLang="ru-RU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ru-RU" altLang="ru-RU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Направление </a:t>
            </a:r>
            <a:br>
              <a:rPr lang="ru-RU" altLang="ru-RU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ru-RU" altLang="ru-RU" sz="36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« </a:t>
            </a:r>
            <a:r>
              <a:rPr lang="ru-RU" altLang="ru-RU" sz="3600" b="1" dirty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Юный исследователь» </a:t>
            </a:r>
            <a:r>
              <a:rPr lang="ru-RU" alt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alt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1549858"/>
            <a:ext cx="6400800" cy="3247293"/>
          </a:xfrm>
        </p:spPr>
        <p:txBody>
          <a:bodyPr>
            <a:noAutofit/>
          </a:bodyPr>
          <a:lstStyle/>
          <a:p>
            <a:pPr>
              <a:lnSpc>
                <a:spcPct val="22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Годовой проект по французскому языку выбрали </a:t>
            </a:r>
          </a:p>
          <a:p>
            <a:pPr>
              <a:lnSpc>
                <a:spcPct val="22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Новичкова Анастасия и Данилина Варвара( 5б)</a:t>
            </a:r>
          </a:p>
          <a:p>
            <a:pPr>
              <a:lnSpc>
                <a:spcPct val="22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по теме « Достопримечательности Франции, включенные в список ЮНЕСКО» </a:t>
            </a:r>
            <a:endParaRPr lang="ru-RU" sz="1800" b="1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4747"/>
          <a:stretch/>
        </p:blipFill>
        <p:spPr bwMode="auto">
          <a:xfrm>
            <a:off x="0" y="2586675"/>
            <a:ext cx="1426029" cy="1401597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16632"/>
            <a:ext cx="7344816" cy="874305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ru-RU" altLang="ru-RU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Направление  </a:t>
            </a:r>
            <a:r>
              <a:rPr lang="ru-RU" altLang="ru-RU" sz="36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«Интеллектуал</a:t>
            </a:r>
            <a:r>
              <a:rPr lang="ru-RU" altLang="ru-RU" sz="3600" b="1" dirty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»</a:t>
            </a:r>
            <a:br>
              <a:rPr lang="ru-RU" altLang="ru-RU" sz="3600" b="1" dirty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834075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Крылов Николай 7 «В»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4747"/>
          <a:stretch/>
        </p:blipFill>
        <p:spPr bwMode="auto">
          <a:xfrm>
            <a:off x="0" y="2586675"/>
            <a:ext cx="1426029" cy="1401597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ownloads\f3f42ed66e524c2ca46b29649b7a0cd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21" y="1484784"/>
            <a:ext cx="3096344" cy="4380194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2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16633"/>
            <a:ext cx="6372200" cy="72008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ru-RU" altLang="ru-RU" sz="36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«</a:t>
            </a:r>
            <a:r>
              <a:rPr lang="ru-RU" altLang="ru-RU" sz="3600" b="1" dirty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Литературная гостиная» </a:t>
            </a:r>
            <a:r>
              <a:rPr lang="ru-RU" alt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alt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5079" y="786836"/>
            <a:ext cx="6428921" cy="1129996"/>
          </a:xfrm>
        </p:spPr>
        <p:txBody>
          <a:bodyPr>
            <a:noAutofit/>
          </a:bodyPr>
          <a:lstStyle/>
          <a:p>
            <a:pPr algn="l"/>
            <a:r>
              <a:rPr lang="ru-RU" sz="2000" b="1" i="1" kern="100" dirty="0" smtClean="0">
                <a:solidFill>
                  <a:srgbClr val="C00000"/>
                </a:solidFill>
                <a:latin typeface="Bookman Old Style" panose="02050604050505020204" pitchFamily="18" charset="0"/>
                <a:ea typeface="Arial Unicode MS"/>
                <a:cs typeface="+mj-cs"/>
              </a:rPr>
              <a:t>19.12.2017   Открытое </a:t>
            </a:r>
            <a:r>
              <a:rPr lang="ru-RU" sz="2000" b="1" i="1" kern="100" dirty="0">
                <a:solidFill>
                  <a:srgbClr val="C00000"/>
                </a:solidFill>
                <a:latin typeface="Bookman Old Style" panose="02050604050505020204" pitchFamily="18" charset="0"/>
                <a:ea typeface="Arial Unicode MS"/>
                <a:cs typeface="+mj-cs"/>
              </a:rPr>
              <a:t>мероприятие</a:t>
            </a:r>
            <a:r>
              <a:rPr lang="ru-RU" sz="2000" i="1" kern="100" dirty="0">
                <a:solidFill>
                  <a:srgbClr val="C00000"/>
                </a:solidFill>
                <a:latin typeface="Bookman Old Style" panose="02050604050505020204" pitchFamily="18" charset="0"/>
                <a:ea typeface="Arial Unicode MS"/>
                <a:cs typeface="+mj-cs"/>
              </a:rPr>
              <a:t> </a:t>
            </a:r>
            <a:br>
              <a:rPr lang="ru-RU" sz="2000" i="1" kern="100" dirty="0">
                <a:solidFill>
                  <a:srgbClr val="C00000"/>
                </a:solidFill>
                <a:latin typeface="Bookman Old Style" panose="02050604050505020204" pitchFamily="18" charset="0"/>
                <a:ea typeface="Arial Unicode MS"/>
                <a:cs typeface="+mj-cs"/>
              </a:rPr>
            </a:br>
            <a:r>
              <a:rPr lang="ru-RU" sz="2000" i="1" kern="100" dirty="0" smtClean="0">
                <a:solidFill>
                  <a:srgbClr val="C00000"/>
                </a:solidFill>
                <a:latin typeface="Bookman Old Style" panose="02050604050505020204" pitchFamily="18" charset="0"/>
                <a:ea typeface="Arial Unicode MS"/>
                <a:cs typeface="+mj-cs"/>
              </a:rPr>
              <a:t>         </a:t>
            </a:r>
            <a:r>
              <a:rPr lang="ru-RU" sz="2000" i="1" kern="100" dirty="0" smtClean="0">
                <a:solidFill>
                  <a:prstClr val="black"/>
                </a:solidFill>
                <a:latin typeface="Bookman Old Style" panose="02050604050505020204" pitchFamily="18" charset="0"/>
                <a:ea typeface="Arial Unicode MS"/>
                <a:cs typeface="+mj-cs"/>
              </a:rPr>
              <a:t>для </a:t>
            </a:r>
            <a:r>
              <a:rPr lang="ru-RU" sz="2000" i="1" kern="100" dirty="0">
                <a:solidFill>
                  <a:prstClr val="black"/>
                </a:solidFill>
                <a:latin typeface="Bookman Old Style" panose="02050604050505020204" pitchFamily="18" charset="0"/>
                <a:ea typeface="Arial Unicode MS"/>
                <a:cs typeface="+mj-cs"/>
              </a:rPr>
              <a:t>родителей 8-х классов </a:t>
            </a:r>
            <a:r>
              <a:rPr lang="ru-RU" sz="2000" i="1" kern="100" dirty="0">
                <a:solidFill>
                  <a:srgbClr val="C00000"/>
                </a:solidFill>
                <a:latin typeface="Bookman Old Style" panose="02050604050505020204" pitchFamily="18" charset="0"/>
                <a:ea typeface="Arial Unicode MS"/>
                <a:cs typeface="+mj-cs"/>
              </a:rPr>
              <a:t/>
            </a:r>
            <a:br>
              <a:rPr lang="ru-RU" sz="2000" i="1" kern="100" dirty="0">
                <a:solidFill>
                  <a:srgbClr val="C00000"/>
                </a:solidFill>
                <a:latin typeface="Bookman Old Style" panose="02050604050505020204" pitchFamily="18" charset="0"/>
                <a:ea typeface="Arial Unicode MS"/>
                <a:cs typeface="+mj-cs"/>
              </a:rPr>
            </a:br>
            <a:r>
              <a:rPr lang="ru-RU" sz="2000" i="1" kern="100" dirty="0" smtClean="0">
                <a:solidFill>
                  <a:srgbClr val="C00000"/>
                </a:solidFill>
                <a:latin typeface="Bookman Old Style" panose="02050604050505020204" pitchFamily="18" charset="0"/>
                <a:ea typeface="Arial Unicode MS"/>
                <a:cs typeface="+mj-cs"/>
              </a:rPr>
              <a:t>«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+mj-cs"/>
              </a:rPr>
              <a:t>Новогоднее </a:t>
            </a:r>
            <a:r>
              <a:rPr lang="ru-RU" sz="20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+mj-cs"/>
              </a:rPr>
              <a:t>путешествие в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+mj-cs"/>
              </a:rPr>
              <a:t>Париж»</a:t>
            </a:r>
            <a:endParaRPr lang="ru-RU" sz="2000" i="1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4747"/>
          <a:stretch/>
        </p:blipFill>
        <p:spPr bwMode="auto">
          <a:xfrm>
            <a:off x="0" y="2586675"/>
            <a:ext cx="1426029" cy="1401597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2627313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9" y="19405"/>
            <a:ext cx="257810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83384"/>
            <a:ext cx="2731304" cy="300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9" y="4052345"/>
            <a:ext cx="259715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6910536" cy="51125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Под Новый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у нас состоялся творческий вечер посвященный культуре и достопримечательностям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Парижа.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мероприятие проводилось среди учеников 8 классов.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Все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были заинтересованы в его проведении, так как это одна из самых интересных и красочных стран мира, с богатой историей и красивым языком. Каждый из участников очень ответственно готовился к своему выступлению.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назначенный час,  участники и гости праздника, собрались в актовом зале нашего лицея. Ведущей была учительница по французскому языку - Муратова Оксана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Рифовна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помогала нам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всех номеров.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Гостям-родителям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представлена возможность услышать стихи и  песни на французском языке, а также услышать рассказы про достопримечательности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Парижа.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праздника, мы поздравили наших гостей с наступающим новым годом и пожелали им здоровья, счастья и удачи в наступающем году на французском языке.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кажется, таких праздников должно быть больше, так как они сплачивают коллектив, и дают возможность каждому ученику проявить себя и свои способности, а родителям посмотреть, чего добились их дети в познаниях языка за годы обучения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лицее»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Илья Осипов 8 б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4747"/>
          <a:stretch/>
        </p:blipFill>
        <p:spPr bwMode="auto">
          <a:xfrm>
            <a:off x="0" y="2586675"/>
            <a:ext cx="1426029" cy="1401597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1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6632"/>
            <a:ext cx="7772400" cy="87430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8640"/>
            <a:ext cx="7336904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16.03.2018 Литературная гостиная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« </a:t>
            </a:r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Сцены дворянской жизни» 9-ые классы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4747"/>
          <a:stretch/>
        </p:blipFill>
        <p:spPr bwMode="auto">
          <a:xfrm>
            <a:off x="0" y="2586675"/>
            <a:ext cx="1426029" cy="1401597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про клуб и мою работу\отчет франкофил 17-18\сцена дворянской жизни 15 марта18\XDQY72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2586675"/>
            <a:ext cx="2211710" cy="2948947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про клуб и мою работу\отчет франкофил 17-18\сцена дворянской жизни 15 марта18\42cde53b-ec5b-4494-9043-55c5763cd52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8" t="16592" b="29085"/>
          <a:stretch/>
        </p:blipFill>
        <p:spPr bwMode="auto">
          <a:xfrm>
            <a:off x="6516216" y="1302161"/>
            <a:ext cx="2413738" cy="2177143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про клуб и мою работу\отчет франкофил 17-18\сцена дворянской жизни 15 марта18\547875e5-292c-46ed-9981-f0b992aaba3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3" t="20979" r="1" b="42731"/>
          <a:stretch/>
        </p:blipFill>
        <p:spPr bwMode="auto">
          <a:xfrm>
            <a:off x="6413294" y="3789040"/>
            <a:ext cx="2493875" cy="160108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про клуб и мою работу\отчет франкофил 17-18\сцена дворянской жизни 15 марта18\RCYN7969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9" t="31414" r="25980"/>
          <a:stretch/>
        </p:blipFill>
        <p:spPr bwMode="auto">
          <a:xfrm>
            <a:off x="1907704" y="2601685"/>
            <a:ext cx="1303175" cy="3446354"/>
          </a:xfrm>
          <a:prstGeom prst="rect">
            <a:avLst/>
          </a:prstGeom>
          <a:ln w="952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6145" y="1190402"/>
            <a:ext cx="55755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Bookman Old Style" panose="02050604050505020204" pitchFamily="18" charset="0"/>
              </a:rPr>
              <a:t>Исполнение на французском языке: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Письмо Татьяны к Онегину.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Письмо Онегина к Татьяне.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Романс на стихи А.С. Пушкина « Стансы</a:t>
            </a:r>
            <a:r>
              <a:rPr lang="ru-RU" i="1" dirty="0" smtClean="0">
                <a:latin typeface="Bookman Old Style" panose="02050604050505020204" pitchFamily="18" charset="0"/>
              </a:rPr>
              <a:t>»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1348" y="6048039"/>
            <a:ext cx="3892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Ковалев Виталий-</a:t>
            </a:r>
            <a:r>
              <a:rPr lang="ru-RU" sz="1600" b="1" dirty="0" err="1" smtClean="0">
                <a:latin typeface="Bookman Old Style" panose="02050604050505020204" pitchFamily="18" charset="0"/>
              </a:rPr>
              <a:t>Е.Онегин</a:t>
            </a:r>
            <a:endParaRPr lang="ru-RU" sz="1600" b="1" dirty="0" smtClean="0">
              <a:latin typeface="Bookman Old Style" panose="02050604050505020204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Егорова Ирина – </a:t>
            </a:r>
            <a:r>
              <a:rPr lang="ru-RU" sz="1600" b="1" dirty="0" smtClean="0">
                <a:latin typeface="Bookman Old Style" panose="02050604050505020204" pitchFamily="18" charset="0"/>
              </a:rPr>
              <a:t>Татьяна Ларина</a:t>
            </a:r>
            <a:endParaRPr lang="ru-RU" sz="1600" b="1" dirty="0"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4115" y="5535622"/>
            <a:ext cx="4355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Bookman Old Style" panose="02050604050505020204" pitchFamily="18" charset="0"/>
              </a:rPr>
              <a:t>Романс исполняли</a:t>
            </a:r>
            <a:r>
              <a:rPr lang="ru-RU" sz="1600" dirty="0" smtClean="0">
                <a:latin typeface="Bookman Old Style" panose="02050604050505020204" pitchFamily="18" charset="0"/>
              </a:rPr>
              <a:t>: </a:t>
            </a:r>
            <a:r>
              <a:rPr lang="ru-RU" sz="1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Рейман </a:t>
            </a:r>
            <a:r>
              <a:rPr lang="ru-RU" sz="16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Кристина,Рогов</a:t>
            </a:r>
            <a:r>
              <a:rPr lang="ru-RU" sz="1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Арсений, </a:t>
            </a:r>
          </a:p>
          <a:p>
            <a:r>
              <a:rPr lang="ru-RU" sz="16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Домолютченкова</a:t>
            </a:r>
            <a:r>
              <a:rPr lang="ru-RU" sz="1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Кира,Коваленко</a:t>
            </a:r>
            <a:r>
              <a:rPr lang="ru-RU" sz="1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Никита</a:t>
            </a:r>
            <a:endParaRPr lang="ru-RU" sz="1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4415"/>
            <a:ext cx="7772400" cy="87430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116632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О гостиной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4747"/>
          <a:stretch/>
        </p:blipFill>
        <p:spPr bwMode="auto">
          <a:xfrm>
            <a:off x="0" y="2586675"/>
            <a:ext cx="1426029" cy="1401597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1011465"/>
            <a:ext cx="5616624" cy="5296835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«Литературная </a:t>
            </a:r>
            <a:r>
              <a:rPr lang="ru-RU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гостиная – ежегодное выступление, посвящённое какому-либо писателю, произведению или даже целой литературной эпохе. В этом году параллель 9 классов, под руководством Муратовой Оксаны </a:t>
            </a:r>
            <a:r>
              <a:rPr lang="ru-RU" b="1" i="1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Рифовны</a:t>
            </a:r>
            <a:r>
              <a:rPr lang="ru-RU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и Ли Юлии Алексеевны, ставили отрывки из произведений А. С. Пушкина «Евгений Онегин» и А. С. Грибоедова «Горе от ума». Наше выступление было наполнено обилием интересных сцен, танцев, лирических отступлений, интересной сюжетной линией и красотой костюмов, которые погружали зрителей во времена 19 века</a:t>
            </a:r>
            <a:r>
              <a:rPr lang="ru-RU" b="1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.»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                                                 Кристина Рейман,9в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0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4415"/>
            <a:ext cx="7772400" cy="87430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alt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5129" y="137794"/>
            <a:ext cx="5112568" cy="12241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altLang="ru-RU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Направление</a:t>
            </a:r>
          </a:p>
          <a:p>
            <a:pPr lvl="0">
              <a:spcBef>
                <a:spcPts val="0"/>
              </a:spcBef>
            </a:pPr>
            <a:r>
              <a:rPr lang="ru-RU" altLang="ru-RU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«Театральное»</a:t>
            </a:r>
            <a:endParaRPr lang="ru-RU" altLang="ru-RU" sz="36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sz="36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admin\Desktop\про клуб и мою работу\эмблема клуба Франкофи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14747"/>
          <a:stretch/>
        </p:blipFill>
        <p:spPr bwMode="auto">
          <a:xfrm>
            <a:off x="0" y="2586675"/>
            <a:ext cx="1426029" cy="1401597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4" t="8065" r="33778" b="6542"/>
          <a:stretch/>
        </p:blipFill>
        <p:spPr bwMode="auto">
          <a:xfrm>
            <a:off x="1691680" y="2420888"/>
            <a:ext cx="2683749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5" t="9848" r="33557" b="4539"/>
          <a:stretch/>
        </p:blipFill>
        <p:spPr bwMode="auto">
          <a:xfrm>
            <a:off x="6444208" y="116632"/>
            <a:ext cx="2387285" cy="342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3" y="2586675"/>
            <a:ext cx="26757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В этом году, по традиции,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осенью,</a:t>
            </a:r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20 октября,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группа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учащихся и родителей лицеистов ходила на концерт хора им. Жоржа </a:t>
            </a:r>
          </a:p>
          <a:p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Брассенса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7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то отчет клуб Франкофил 2017-201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фото отчет клуб Франкофил 2017-2018</Template>
  <TotalTime>219</TotalTime>
  <Words>1437</Words>
  <Application>Microsoft Office PowerPoint</Application>
  <PresentationFormat>Экран (4:3)</PresentationFormat>
  <Paragraphs>201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фото отчет клуб Франкофил 2017-2018</vt:lpstr>
      <vt:lpstr>Фото отчёт о работе клуба любителей французского языка  «Франкофил» </vt:lpstr>
      <vt:lpstr>Направления работы  по секциям : </vt:lpstr>
      <vt:lpstr> Направление  « Юный исследователь»  </vt:lpstr>
      <vt:lpstr> Направление  «Интеллектуал» </vt:lpstr>
      <vt:lpstr> «Литературная гостиная»  </vt:lpstr>
      <vt:lpstr>« Под Новый год, у нас состоялся творческий вечер посвященный культуре и достопримечательностям Парижа. Это мероприятие проводилось среди учеников 8 классов.       Все ребята были заинтересованы в его проведении, так как это одна из самых интересных и красочных стран мира, с богатой историей и красивым языком. Каждый из участников очень ответственно готовился к своему выступлению.        В назначенный час,  участники и гости праздника, собрались в актовом зале нашего лицея. Ведущей была учительница по французскому языку - Муратова Оксана Рифовна, которая помогала нам  в подготовке всех номеров. Гостям-родителям была представлена возможность услышать стихи и  песни на французском языке, а также услышать рассказы про достопримечательности Парижа.        В конце праздника, мы поздравили наших гостей с наступающим новым годом и пожелали им здоровья, счастья и удачи в наступающем году на французском языке.         Мне кажется, таких праздников должно быть больше, так как они сплачивают коллектив, и дают возможность каждому ученику проявить себя и свои способности, а родителям посмотреть, чего добились их дети в познаниях языка за годы обучения в лицее»                                                                                                      Илья Осипов 8 б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Направление «Сдаем DELF junoir»</vt:lpstr>
      <vt:lpstr> </vt:lpstr>
      <vt:lpstr> </vt:lpstr>
      <vt:lpstr> </vt:lpstr>
      <vt:lpstr> </vt:lpstr>
      <vt:lpstr>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 отчёт о работе клуба любителей французского языка  «Франкофил»</dc:title>
  <dc:creator>Windows User</dc:creator>
  <cp:lastModifiedBy>Windows User</cp:lastModifiedBy>
  <cp:revision>25</cp:revision>
  <dcterms:created xsi:type="dcterms:W3CDTF">2018-06-10T16:57:38Z</dcterms:created>
  <dcterms:modified xsi:type="dcterms:W3CDTF">2018-06-10T21:24:48Z</dcterms:modified>
</cp:coreProperties>
</file>