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AD8"/>
    <a:srgbClr val="F010C0"/>
    <a:srgbClr val="C00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9" autoAdjust="0"/>
    <p:restoredTop sz="94569" autoAdjust="0"/>
  </p:normalViewPr>
  <p:slideViewPr>
    <p:cSldViewPr>
      <p:cViewPr>
        <p:scale>
          <a:sx n="77" d="100"/>
          <a:sy n="77" d="100"/>
        </p:scale>
        <p:origin x="-113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EEDF1-C549-4A6E-A3A7-17675BE4DE8C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FF5EF-93FC-4FD7-A5D1-31D799A5B3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177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FF5EF-93FC-4FD7-A5D1-31D799A5B3F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5292080" cy="1728192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C00000"/>
                </a:solidFill>
              </a:defRPr>
            </a:lvl1pPr>
            <a:lvl2pPr>
              <a:defRPr>
                <a:solidFill>
                  <a:srgbClr val="C00000"/>
                </a:solidFill>
              </a:defRPr>
            </a:lvl2pPr>
            <a:lvl3pPr>
              <a:defRPr>
                <a:solidFill>
                  <a:srgbClr val="C00000"/>
                </a:solidFill>
              </a:defRPr>
            </a:lvl3pPr>
            <a:lvl4pPr>
              <a:defRPr>
                <a:solidFill>
                  <a:srgbClr val="C00000"/>
                </a:solidFill>
              </a:defRPr>
            </a:lvl4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979712" y="802940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999381"/>
            <a:ext cx="4248472" cy="4525963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  <a:lvl2pPr>
              <a:defRPr sz="2400">
                <a:solidFill>
                  <a:srgbClr val="C00000"/>
                </a:solidFill>
              </a:defRPr>
            </a:lvl2pPr>
            <a:lvl3pPr>
              <a:defRPr sz="2000">
                <a:solidFill>
                  <a:srgbClr val="C00000"/>
                </a:solidFill>
              </a:defRPr>
            </a:lvl3pPr>
            <a:lvl4pPr>
              <a:defRPr sz="1800">
                <a:solidFill>
                  <a:srgbClr val="C00000"/>
                </a:solidFill>
              </a:defRPr>
            </a:lvl4pPr>
            <a:lvl5pPr>
              <a:defRPr sz="1800">
                <a:solidFill>
                  <a:srgbClr val="C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748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92514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>
                <a:solidFill>
                  <a:srgbClr val="C00000"/>
                </a:solidFill>
              </a:defRPr>
            </a:lvl1pPr>
            <a:lvl2pPr>
              <a:defRPr sz="2000">
                <a:solidFill>
                  <a:srgbClr val="C00000"/>
                </a:solidFill>
              </a:defRPr>
            </a:lvl2pPr>
            <a:lvl3pPr>
              <a:defRPr sz="1800">
                <a:solidFill>
                  <a:srgbClr val="C00000"/>
                </a:solidFill>
              </a:defRPr>
            </a:lvl3pPr>
            <a:lvl4pPr>
              <a:defRPr sz="1600">
                <a:solidFill>
                  <a:srgbClr val="C00000"/>
                </a:solidFill>
              </a:defRPr>
            </a:lvl4pPr>
            <a:lvl5pPr>
              <a:defRPr sz="1600">
                <a:solidFill>
                  <a:srgbClr val="C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  <a:lvl2pPr>
              <a:defRPr sz="2800">
                <a:solidFill>
                  <a:srgbClr val="C00000"/>
                </a:solidFill>
              </a:defRPr>
            </a:lvl2pPr>
            <a:lvl3pPr>
              <a:defRPr sz="2400">
                <a:solidFill>
                  <a:srgbClr val="C00000"/>
                </a:solidFill>
              </a:defRPr>
            </a:lvl3pPr>
            <a:lvl4pPr>
              <a:defRPr sz="2000">
                <a:solidFill>
                  <a:srgbClr val="C00000"/>
                </a:solidFill>
              </a:defRPr>
            </a:lvl4pPr>
            <a:lvl5pPr>
              <a:defRPr sz="2000">
                <a:solidFill>
                  <a:srgbClr val="C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C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75266"/>
            <a:ext cx="7092280" cy="11508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276872"/>
            <a:ext cx="72362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C00000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C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00000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C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C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sgyy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ncew9b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obr.ru/npd-doc?npmid=97&amp;npid=489548&amp;anchor=dfassgyyfm" TargetMode="External"/><Relationship Id="rId2" Type="http://schemas.openxmlformats.org/officeDocument/2006/relationships/hyperlink" Target="https://e.rukobr.ru/npd-doc?npmid=97&amp;npid=489548&amp;anchor=dfas0xqf3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obr.ru/npd-doc?npmid=97&amp;npid=489548&amp;anchor=dfasqoxtco" TargetMode="External"/><Relationship Id="rId2" Type="http://schemas.openxmlformats.org/officeDocument/2006/relationships/hyperlink" Target="https://e.rukobr.ru/npd-doc?npmid=97&amp;npid=489548&amp;anchor=dfasrvkug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a3swo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95wg7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miyh33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obr.ru/npd-doc?npmid=97&amp;npid=489548&amp;anchor=dfasokzkx9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dqez4z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r7u3v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rant.ru/products/ipo/prime/doc/400807193/" TargetMode="External"/><Relationship Id="rId2" Type="http://schemas.openxmlformats.org/officeDocument/2006/relationships/hyperlink" Target="https://base.garant.ru/197127/53f89421bbdaf741eb2d1ecc4ddb4c33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se.garant.ru/70188902/8ef641d3b80ff01d34be16ce9bafc6e0/" TargetMode="External"/><Relationship Id="rId5" Type="http://schemas.openxmlformats.org/officeDocument/2006/relationships/hyperlink" Target="https://www.garant.ru/products/ipo/prime/doc/401333920/" TargetMode="External"/><Relationship Id="rId4" Type="http://schemas.openxmlformats.org/officeDocument/2006/relationships/hyperlink" Target="https://base.garant.ru/55170507/53f89421bbdaf741eb2d1ecc4ddb4c33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55s2zb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vst5i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.rukobr.ru/npd-doc?npmid=97&amp;npid=489548&amp;anchor=dfash5wnfp" TargetMode="External"/><Relationship Id="rId2" Type="http://schemas.openxmlformats.org/officeDocument/2006/relationships/hyperlink" Target="https://e.rukobr.ru/npd-doc?npmid=97&amp;npid=489547&amp;anchor=dfasv1omg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sx13g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sgzql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dwo0v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6o7so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sgyyf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.rukobr.ru/npd-doc?npmid=97&amp;npid=489548&amp;anchor=dfassgyyf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990656" cy="5328591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Федеральный государственный образовательный стандарт</a:t>
            </a:r>
            <a:r>
              <a:rPr lang="ru-RU" sz="4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800" b="1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411760" y="2492896"/>
            <a:ext cx="4248472" cy="244827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9304" y="764704"/>
            <a:ext cx="6264696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C99"/>
                </a:solidFill>
              </a:rPr>
              <a:t>Объем часов аудиторной нагрузки</a:t>
            </a:r>
            <a:endParaRPr lang="ru-RU" dirty="0">
              <a:solidFill>
                <a:srgbClr val="C00C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4499992" cy="1512168"/>
          </a:xfr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Было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ФГОС ООО: 5267 – минимум,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6020 – максимум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221088"/>
            <a:ext cx="5256584" cy="1261884"/>
          </a:xfrm>
          <a:prstGeom prst="rect">
            <a:avLst/>
          </a:prstGeom>
          <a:solidFill>
            <a:schemeClr val="bg1"/>
          </a:solidFill>
          <a:ln w="28575">
            <a:solidFill>
              <a:srgbClr val="C00C99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C00C99"/>
                </a:solidFill>
              </a:rPr>
              <a:t>Стало</a:t>
            </a:r>
          </a:p>
          <a:p>
            <a:r>
              <a:rPr lang="ru-RU" sz="2400" dirty="0" smtClean="0"/>
              <a:t>ФГОС ООО: 5058 – минимум, </a:t>
            </a:r>
          </a:p>
          <a:p>
            <a:r>
              <a:rPr lang="ru-RU" sz="2400" dirty="0" smtClean="0"/>
              <a:t>5549 – максимум (</a:t>
            </a:r>
            <a:r>
              <a:rPr lang="ru-RU" sz="2400" b="1" u="sng" dirty="0" smtClean="0">
                <a:hlinkClick r:id="rId2"/>
              </a:rPr>
              <a:t>п. 33.1</a:t>
            </a:r>
            <a:r>
              <a:rPr lang="ru-RU" sz="2400" dirty="0" smtClean="0"/>
              <a:t> ФГОС ООО)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1600" y="4797152"/>
            <a:ext cx="3312368" cy="144016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564904"/>
            <a:ext cx="2232248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7092280" cy="115089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Требования к структуре содержательного раздела ООП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916832"/>
            <a:ext cx="4464496" cy="1728192"/>
          </a:xfr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/>
              <a:t>Было</a:t>
            </a:r>
            <a:endParaRPr lang="ru-RU" b="1" dirty="0" smtClean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</a:t>
            </a:r>
            <a:r>
              <a:rPr lang="ru-RU" sz="2900" dirty="0" smtClean="0">
                <a:solidFill>
                  <a:schemeClr val="tx1"/>
                </a:solidFill>
              </a:rPr>
              <a:t>Раздел включал: программу формирования УУД на уровне ООО; программы отдельных учебных предметов, курсов; рабочую программу воспитания;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4149080"/>
            <a:ext cx="5886400" cy="1846659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Стало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dirty="0" smtClean="0"/>
              <a:t>На уровне ООО вместо программы развития УУД указали программу формирования УУД. Программу коррекционной работы нужно включать, если в школе обучаются дети с ОВЗ. Также добавили рабочие программы учебных модулей (</a:t>
            </a:r>
            <a:r>
              <a:rPr lang="ru-RU" b="1" u="sng" dirty="0" smtClean="0">
                <a:hlinkClick r:id="rId2"/>
              </a:rPr>
              <a:t>п. 32</a:t>
            </a:r>
            <a:r>
              <a:rPr lang="ru-RU" dirty="0" smtClean="0"/>
              <a:t> ФГОС ООО)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2345890">
            <a:off x="5690757" y="1904931"/>
            <a:ext cx="2304256" cy="1656184"/>
          </a:xfrm>
          <a:prstGeom prst="triangle">
            <a:avLst/>
          </a:prstGeom>
          <a:solidFill>
            <a:srgbClr val="F010C0"/>
          </a:solidFill>
          <a:ln>
            <a:solidFill>
              <a:srgbClr val="F01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010C0"/>
              </a:solidFill>
            </a:endParaRPr>
          </a:p>
        </p:txBody>
      </p:sp>
      <p:sp>
        <p:nvSpPr>
          <p:cNvPr id="5" name="Равнобедренный треугольник 4"/>
          <p:cNvSpPr/>
          <p:nvPr/>
        </p:nvSpPr>
        <p:spPr>
          <a:xfrm rot="2001633">
            <a:off x="337005" y="3422327"/>
            <a:ext cx="3528392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20688"/>
            <a:ext cx="7092280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Особенности обучения детей с ОВЗ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5040560" cy="864096"/>
          </a:xfr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</a:rPr>
              <a:t>Было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Применяли ФГОС ООО или ФГОС ООО ОВЗ</a:t>
            </a:r>
            <a:r>
              <a:rPr lang="ru-RU" sz="1800" dirty="0" smtClean="0"/>
              <a:t> 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996952"/>
            <a:ext cx="7038528" cy="3508653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Стало</a:t>
            </a:r>
          </a:p>
          <a:p>
            <a:r>
              <a:rPr lang="ru-RU" dirty="0" smtClean="0"/>
              <a:t>Адаптированные программы на уровне ООО необходимо разрабатывать на основе ФГОС ООО (</a:t>
            </a:r>
            <a:r>
              <a:rPr lang="ru-RU" b="1" u="sng" dirty="0" smtClean="0">
                <a:hlinkClick r:id="rId2"/>
              </a:rPr>
              <a:t>п. 12</a:t>
            </a:r>
            <a:r>
              <a:rPr lang="ru-RU" dirty="0" smtClean="0"/>
              <a:t> ФГОС ООО). Предусмотрели вариации предметов. Например, для глухих и слабослышащих можно не включать в программу музыку. для всех детей с ОВЗ вместо физкультуры надо предусмотреть адаптивную физкультуру. Можно изменить срок и продолжительность изучения иностранного языка для глухих, слабослышащих учеников, детей с тяжелыми нарушениями речи и нарушениями опорно-двигательного аппарата. Если увеличиваете срок освоения адаптированной программы до шести лет на уровне ООО, то объем аудиторных часов не может быть менее 6018 (</a:t>
            </a:r>
            <a:r>
              <a:rPr lang="ru-RU" b="1" u="sng" dirty="0" smtClean="0">
                <a:hlinkClick r:id="rId3"/>
              </a:rPr>
              <a:t>п. 33.1</a:t>
            </a:r>
            <a:r>
              <a:rPr lang="ru-RU" dirty="0" smtClean="0"/>
              <a:t> ФГОС ООО)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20974853">
            <a:off x="7118497" y="1755444"/>
            <a:ext cx="1512168" cy="1224136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9353519">
            <a:off x="1452986" y="2144522"/>
            <a:ext cx="2160240" cy="1368152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7092280" cy="115089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Использование электронных средств обучения, дистанционных технологий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996952"/>
            <a:ext cx="6372200" cy="2880320"/>
          </a:xfrm>
          <a:solidFill>
            <a:schemeClr val="bg1"/>
          </a:solidFill>
          <a:ln w="28575"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Стало</a:t>
            </a:r>
            <a:endParaRPr lang="ru-RU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indent="17463">
              <a:buNone/>
            </a:pPr>
            <a:r>
              <a:rPr lang="ru-RU" dirty="0" smtClean="0">
                <a:solidFill>
                  <a:schemeClr val="tx1"/>
                </a:solidFill>
              </a:rPr>
              <a:t>Зафиксировали право школы применять различные образовательные технологии. Например, электронное обучение и дистанционные образовательные технологии ( 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п. 19</a:t>
            </a:r>
            <a:r>
              <a:rPr lang="ru-RU" dirty="0" smtClean="0">
                <a:solidFill>
                  <a:schemeClr val="tx1"/>
                </a:solidFill>
              </a:rPr>
              <a:t> ФГОС ООО). Если школьники учатся с использованием дистанционных технологий, их нужно обеспечить индивидуальным авторизованным доступом ко всем ресурсам. Причем доступ должен быть как на территории школы, так и за ее пределами ( </a:t>
            </a:r>
            <a:r>
              <a:rPr lang="ru-RU" b="1" dirty="0" smtClean="0">
                <a:solidFill>
                  <a:schemeClr val="tx1"/>
                </a:solidFill>
                <a:hlinkClick r:id="rId3"/>
              </a:rPr>
              <a:t>п. 35.4</a:t>
            </a:r>
            <a:r>
              <a:rPr lang="ru-RU" dirty="0" smtClean="0">
                <a:solidFill>
                  <a:schemeClr val="tx1"/>
                </a:solidFill>
              </a:rPr>
              <a:t> ФГОС ООО)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3968" y="1988840"/>
            <a:ext cx="3790910" cy="738664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Было</a:t>
            </a:r>
          </a:p>
          <a:p>
            <a:r>
              <a:rPr lang="ru-RU" dirty="0" smtClean="0"/>
              <a:t>Настолько подробных норм не было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16200000">
            <a:off x="2735796" y="1736812"/>
            <a:ext cx="1872208" cy="1800200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4521377">
            <a:off x="951585" y="5237882"/>
            <a:ext cx="1872208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692696"/>
            <a:ext cx="7092280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Деление учеников на группы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284984"/>
            <a:ext cx="5796136" cy="2520280"/>
          </a:xfr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indent="-79375"/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4500" b="1" dirty="0" smtClean="0">
                <a:solidFill>
                  <a:schemeClr val="accent4">
                    <a:lumMod val="75000"/>
                  </a:schemeClr>
                </a:solidFill>
              </a:rPr>
              <a:t>Стало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indent="-79375">
              <a:buNone/>
            </a:pPr>
            <a:r>
              <a:rPr lang="ru-RU" dirty="0" smtClean="0">
                <a:solidFill>
                  <a:schemeClr val="tx1"/>
                </a:solidFill>
              </a:rPr>
              <a:t>Зафиксировали, что образовательную деятельность можно организовать при помощи деления на группы. при этом учебный процесс в группах можно строить по-разному: с учетом успеваемости, образовательных потребностей и интересов, целей (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п. 20</a:t>
            </a:r>
            <a:r>
              <a:rPr lang="ru-RU" dirty="0" smtClean="0">
                <a:solidFill>
                  <a:schemeClr val="tx1"/>
                </a:solidFill>
              </a:rPr>
              <a:t> ФГОС ООО)</a:t>
            </a:r>
          </a:p>
          <a:p>
            <a:pPr indent="-79375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2060848"/>
            <a:ext cx="4572000" cy="101566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Было</a:t>
            </a:r>
          </a:p>
          <a:p>
            <a:r>
              <a:rPr lang="ru-RU" dirty="0" smtClean="0"/>
              <a:t>Прямого регулирования не было, лишь упоминали о групповых формах работы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516216" y="2276872"/>
            <a:ext cx="2016224" cy="57606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445224"/>
            <a:ext cx="3600400" cy="79208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836712"/>
            <a:ext cx="7092280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Требования к программе формирования УУД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501008"/>
            <a:ext cx="5616624" cy="2376264"/>
          </a:xfrm>
          <a:solidFill>
            <a:schemeClr val="bg1"/>
          </a:solidFill>
          <a:ln w="28575">
            <a:solidFill>
              <a:srgbClr val="C00C99"/>
            </a:solidFill>
          </a:ln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Стало   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  Для ООО прописали, что теперь нужно формировать у учеников знания и навыки в области финансовой грамотности и устойчивого развития общества (</a:t>
            </a:r>
            <a:r>
              <a:rPr lang="ru-RU" sz="2400" b="1" dirty="0" smtClean="0">
                <a:solidFill>
                  <a:schemeClr val="tx1"/>
                </a:solidFill>
                <a:hlinkClick r:id="rId2"/>
              </a:rPr>
              <a:t>п. 32.2</a:t>
            </a:r>
            <a:r>
              <a:rPr lang="ru-RU" sz="2400" dirty="0" smtClean="0">
                <a:solidFill>
                  <a:schemeClr val="tx1"/>
                </a:solidFill>
              </a:rPr>
              <a:t> ФГОС ООО)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8024" y="2492896"/>
            <a:ext cx="3483646" cy="738664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Было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dirty="0" smtClean="0"/>
              <a:t>Требований и норм было больше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19014898">
            <a:off x="7213128" y="1302031"/>
            <a:ext cx="1691680" cy="136815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6742884">
            <a:off x="1168348" y="5677360"/>
            <a:ext cx="1800200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48680"/>
            <a:ext cx="7092280" cy="115089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C99"/>
                </a:solidFill>
              </a:rPr>
              <a:t>Рабочая программа воспитания</a:t>
            </a:r>
            <a:endParaRPr lang="ru-RU" sz="3600" dirty="0">
              <a:solidFill>
                <a:srgbClr val="C00C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140968"/>
            <a:ext cx="6660232" cy="2880320"/>
          </a:xfrm>
          <a:solidFill>
            <a:schemeClr val="bg1"/>
          </a:solidFill>
          <a:ln w="28575">
            <a:solidFill>
              <a:srgbClr val="C00C99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C00C99"/>
                </a:solidFill>
              </a:rPr>
              <a:t>Стало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     Для ООО модульная структура стала возможной, а не обязательной. Но для этого уровня образования добавили обязательные требования к рабочей программе воспитания. Так, она должна обеспечивать целостность образовательной среды, самореализацию и практическую подготовку учеников, учет социальных потребностей семей (</a:t>
            </a:r>
            <a:r>
              <a:rPr lang="ru-RU" sz="2800" b="1" dirty="0" smtClean="0">
                <a:solidFill>
                  <a:schemeClr val="tx1"/>
                </a:solidFill>
                <a:hlinkClick r:id="rId2"/>
              </a:rPr>
              <a:t>п. 32.3</a:t>
            </a:r>
            <a:r>
              <a:rPr lang="ru-RU" sz="2800" dirty="0" smtClean="0">
                <a:solidFill>
                  <a:schemeClr val="tx1"/>
                </a:solidFill>
              </a:rPr>
              <a:t> ФГОС ООО)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1844824"/>
            <a:ext cx="6480720" cy="1138773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Было</a:t>
            </a:r>
          </a:p>
          <a:p>
            <a:r>
              <a:rPr lang="ru-RU" sz="2200" dirty="0" smtClean="0"/>
              <a:t>Для рабочей программы воспитания ООО было меньше требований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19505997">
            <a:off x="5346765" y="2727889"/>
            <a:ext cx="1800200" cy="1512168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876749">
            <a:off x="721577" y="3082815"/>
            <a:ext cx="1944216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Информационно-образовательная среда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4499992" cy="1440160"/>
          </a:xfrm>
          <a:solidFill>
            <a:schemeClr val="bg1"/>
          </a:solidFill>
          <a:ln w="28575">
            <a:solidFill>
              <a:srgbClr val="C00C99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4400" b="1" dirty="0" smtClean="0">
                <a:solidFill>
                  <a:srgbClr val="C00C99"/>
                </a:solidFill>
              </a:rPr>
              <a:t>Было</a:t>
            </a:r>
            <a:endParaRPr lang="ru-RU" b="1" dirty="0" smtClean="0">
              <a:solidFill>
                <a:srgbClr val="C00C9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Для учеников в школьной библиотеке надо было организовать доступ к информационным </a:t>
            </a:r>
            <a:r>
              <a:rPr lang="ru-RU" dirty="0" err="1" smtClean="0">
                <a:solidFill>
                  <a:schemeClr val="tx1"/>
                </a:solidFill>
              </a:rPr>
              <a:t>интернет-ресурсам</a:t>
            </a:r>
            <a:r>
              <a:rPr lang="ru-RU" dirty="0" smtClean="0">
                <a:solidFill>
                  <a:schemeClr val="tx1"/>
                </a:solidFill>
              </a:rPr>
              <a:t>, коллекциям </a:t>
            </a:r>
            <a:r>
              <a:rPr lang="ru-RU" dirty="0" err="1" smtClean="0">
                <a:solidFill>
                  <a:schemeClr val="tx1"/>
                </a:solidFill>
              </a:rPr>
              <a:t>медиаресурсов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4005064"/>
            <a:ext cx="4572000" cy="1846659"/>
          </a:xfrm>
          <a:prstGeom prst="rect">
            <a:avLst/>
          </a:prstGeom>
          <a:solidFill>
            <a:schemeClr val="bg1"/>
          </a:solidFill>
          <a:ln w="28575">
            <a:solidFill>
              <a:srgbClr val="0070C0"/>
            </a:solidFill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0070C0"/>
                </a:solidFill>
              </a:rPr>
              <a:t>Стало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Зафиксировали, что доступ к информационно-образовательной среде должен быть у каждого ученика и родителя или законного представителя в течение всего периода обучения (</a:t>
            </a:r>
            <a:r>
              <a:rPr lang="ru-RU" b="1" u="sng" dirty="0" smtClean="0">
                <a:hlinkClick r:id="rId3"/>
              </a:rPr>
              <a:t>п. 35.3</a:t>
            </a:r>
            <a:r>
              <a:rPr lang="ru-RU" dirty="0" smtClean="0"/>
              <a:t> ФГОС ООО)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7824" y="2636912"/>
            <a:ext cx="352839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332656"/>
            <a:ext cx="7092280" cy="1150897"/>
          </a:xfrm>
        </p:spPr>
        <p:txBody>
          <a:bodyPr/>
          <a:lstStyle/>
          <a:p>
            <a:r>
              <a:rPr lang="ru-RU" b="1" dirty="0" smtClean="0"/>
              <a:t>Оснащение кабинетов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700808"/>
            <a:ext cx="4427984" cy="1728192"/>
          </a:xfr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>
                <a:solidFill>
                  <a:srgbClr val="0070C0"/>
                </a:solidFill>
              </a:rPr>
              <a:t>Было</a:t>
            </a:r>
            <a:endParaRPr lang="ru-RU" sz="30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Были общие требования к оснащению кабинетов. Так, в школе должны быть лингафонные кабинеты и помещения для проектной деятельности, занятий музыкой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717032"/>
            <a:ext cx="4824536" cy="250837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C00000"/>
                </a:solidFill>
              </a:rPr>
              <a:t>Стало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1900" dirty="0" smtClean="0"/>
              <a:t>Новые ФГОС ООО устанавливают требования к оснащению кабинетов по отдельным предметным областям. В частности, кабинеты </a:t>
            </a:r>
            <a:r>
              <a:rPr lang="ru-RU" sz="1900" dirty="0" err="1" smtClean="0"/>
              <a:t>естественно-научного</a:t>
            </a:r>
            <a:r>
              <a:rPr lang="ru-RU" sz="1900" dirty="0" smtClean="0"/>
              <a:t> цикла нужно оборудовать комплектами специального лабораторного оборудования (</a:t>
            </a:r>
            <a:r>
              <a:rPr lang="ru-RU" sz="1900" b="1" u="sng" dirty="0" smtClean="0">
                <a:hlinkClick r:id="rId2"/>
              </a:rPr>
              <a:t>п. 36.3</a:t>
            </a:r>
            <a:r>
              <a:rPr lang="ru-RU" sz="1900" dirty="0" smtClean="0"/>
              <a:t> ФГОС ООО)</a:t>
            </a:r>
            <a:endParaRPr lang="ru-RU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1015928">
            <a:off x="5220072" y="2204864"/>
            <a:ext cx="1872208" cy="1080120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9924629">
            <a:off x="958458" y="4478272"/>
            <a:ext cx="1728192" cy="1296144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836712"/>
            <a:ext cx="7092280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Обеспечение учебниками и учебными пособиями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04864"/>
            <a:ext cx="5112568" cy="1440160"/>
          </a:xfr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600" b="1" dirty="0" smtClean="0"/>
              <a:t>Было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      Школа обязана обеспечить каждого ученика как минимум одним экземпляром учебников и учебных пособий – в печатном или электронном виде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23728" y="4005064"/>
            <a:ext cx="5076056" cy="227754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Стало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1900" dirty="0" smtClean="0"/>
              <a:t>Школа обязана обеспечить каждого ученика минимум одним экземпляром учебных пособий в печатном виде, дополнительно можно предоставить электронную версию. Учебники можно предоставить в печатной или в электронной форме (</a:t>
            </a:r>
            <a:r>
              <a:rPr lang="ru-RU" sz="1900" b="1" u="sng" dirty="0" smtClean="0">
                <a:hlinkClick r:id="rId2"/>
              </a:rPr>
              <a:t>п. 37.3</a:t>
            </a:r>
            <a:r>
              <a:rPr lang="ru-RU" sz="1900" dirty="0" smtClean="0"/>
              <a:t> ФГОС ООО)</a:t>
            </a:r>
            <a:endParaRPr lang="ru-RU" sz="19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5089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 общего образования</a:t>
            </a:r>
            <a:endParaRPr lang="ru-RU" sz="40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F767B8AE-79E6-41E3-A6AD-A4B7FE59E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73856"/>
              </p:ext>
            </p:extLst>
          </p:nvPr>
        </p:nvGraphicFramePr>
        <p:xfrm>
          <a:off x="323529" y="1772816"/>
          <a:ext cx="8568951" cy="4537172"/>
        </p:xfrm>
        <a:graphic>
          <a:graphicData uri="http://schemas.openxmlformats.org/drawingml/2006/table">
            <a:tbl>
              <a:tblPr/>
              <a:tblGrid>
                <a:gridCol w="2378459">
                  <a:extLst>
                    <a:ext uri="{9D8B030D-6E8A-4147-A177-3AD203B41FA5}">
                      <a16:colId xmlns:a16="http://schemas.microsoft.com/office/drawing/2014/main" xmlns="" val="3066270008"/>
                    </a:ext>
                  </a:extLst>
                </a:gridCol>
                <a:gridCol w="3163526">
                  <a:extLst>
                    <a:ext uri="{9D8B030D-6E8A-4147-A177-3AD203B41FA5}">
                      <a16:colId xmlns:a16="http://schemas.microsoft.com/office/drawing/2014/main" xmlns="" val="3460671533"/>
                    </a:ext>
                  </a:extLst>
                </a:gridCol>
                <a:gridCol w="3026966">
                  <a:extLst>
                    <a:ext uri="{9D8B030D-6E8A-4147-A177-3AD203B41FA5}">
                      <a16:colId xmlns:a16="http://schemas.microsoft.com/office/drawing/2014/main" xmlns="" val="2260908901"/>
                    </a:ext>
                  </a:extLst>
                </a:gridCol>
              </a:tblGrid>
              <a:tr h="610912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effectLst/>
                        </a:rPr>
                        <a:t>Уровни общего образования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effectLst/>
                        </a:rPr>
                        <a:t>Нормативный правовой акт, утвердивший стандарт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600" dirty="0">
                        <a:effectLst/>
                      </a:endParaRP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32286299"/>
                  </a:ext>
                </a:extLst>
              </a:tr>
              <a:tr h="610912">
                <a:tc vMerge="1">
                  <a:txBody>
                    <a:bodyPr/>
                    <a:lstStyle/>
                    <a:p>
                      <a:pPr algn="l" fontAlgn="t"/>
                      <a:endParaRPr lang="ru-RU" sz="1600" dirty="0">
                        <a:effectLst/>
                      </a:endParaRP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effectLst/>
                        </a:rPr>
                        <a:t>Действующие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dirty="0">
                          <a:effectLst/>
                        </a:rPr>
                        <a:t>Новые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9302985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Дошкольное образование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Приказ Минобрнауки России от 17.10.2013 N 1155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8322766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Начальное общее образование (1 - 4 </a:t>
                      </a:r>
                      <a:r>
                        <a:rPr lang="ru-RU" sz="1600" dirty="0" err="1">
                          <a:effectLst/>
                        </a:rPr>
                        <a:t>кл</a:t>
                      </a:r>
                      <a:r>
                        <a:rPr lang="ru-RU" sz="1600" dirty="0">
                          <a:effectLst/>
                        </a:rPr>
                        <a:t>.)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Приказом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 Минобрнауки России от 06.10.2009 N 373 </a:t>
                      </a:r>
                    </a:p>
                    <a:p>
                      <a:pPr algn="l" fontAlgn="t"/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(прием на обучение прекращается 01.09.2022)</a:t>
                      </a:r>
                    </a:p>
                    <a:p>
                      <a:pPr algn="l" fontAlgn="t"/>
                      <a:r>
                        <a:rPr lang="ru-RU" sz="1000" i="1" u="none" dirty="0">
                          <a:solidFill>
                            <a:schemeClr val="tx1"/>
                          </a:solidFill>
                          <a:effectLst/>
                        </a:rPr>
                        <a:t>Май 2025 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Приказ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u="none" dirty="0" err="1">
                          <a:solidFill>
                            <a:schemeClr val="tx1"/>
                          </a:solidFill>
                          <a:effectLst/>
                        </a:rPr>
                        <a:t>Минпросвещения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 России от 31.05.2021 N 286 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39695805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dirty="0">
                          <a:effectLst/>
                        </a:rPr>
                        <a:t>Основное общее образование (5 - 9 </a:t>
                      </a:r>
                      <a:r>
                        <a:rPr lang="ru-RU" sz="1600" dirty="0" err="1">
                          <a:effectLst/>
                        </a:rPr>
                        <a:t>кл</a:t>
                      </a:r>
                      <a:r>
                        <a:rPr lang="ru-RU" sz="1600" dirty="0">
                          <a:effectLst/>
                        </a:rPr>
                        <a:t>.)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Приказом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 Минобрнауки России от 17.12.2010 N 1897  (прием на обучение прекращается 01.09.2022)</a:t>
                      </a:r>
                    </a:p>
                    <a:p>
                      <a:pPr algn="l" fontAlgn="t"/>
                      <a:r>
                        <a:rPr lang="ru-RU" sz="1000" i="1" u="none" dirty="0">
                          <a:solidFill>
                            <a:schemeClr val="tx1"/>
                          </a:solidFill>
                          <a:effectLst/>
                        </a:rPr>
                        <a:t>Май 2026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Приказ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ru-RU" sz="1600" u="none" dirty="0" err="1">
                          <a:solidFill>
                            <a:schemeClr val="tx1"/>
                          </a:solidFill>
                          <a:effectLst/>
                        </a:rPr>
                        <a:t>Минпросвещения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 России от 31.05.2021 N 287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7112658"/>
                  </a:ext>
                </a:extLst>
              </a:tr>
              <a:tr h="61091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>
                          <a:effectLst/>
                        </a:rPr>
                        <a:t>Среднее общее образование (10 - 11 кл.)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Приказ</a:t>
                      </a:r>
                      <a:r>
                        <a:rPr lang="ru-RU" sz="1600" u="none" dirty="0">
                          <a:solidFill>
                            <a:schemeClr val="tx1"/>
                          </a:solidFill>
                          <a:effectLst/>
                        </a:rPr>
                        <a:t> Минобрнауки России от 17.05.2012 N 413</a:t>
                      </a: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6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3641" marR="13641" marT="20461" marB="20461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200979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31840" y="2420888"/>
            <a:ext cx="3528392" cy="144016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92696"/>
            <a:ext cx="7236296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Психолого-педагогические условия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068960"/>
            <a:ext cx="5112568" cy="2808312"/>
          </a:xfrm>
          <a:solidFill>
            <a:schemeClr val="bg1"/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Стало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В новых ФГОС акцентировали внимание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на социально-психологической адаптации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к условиям школы. Также расписали порядок,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по которому следует проводить </a:t>
            </a:r>
            <a:r>
              <a:rPr lang="ru-RU" sz="2000" dirty="0" err="1" smtClean="0">
                <a:solidFill>
                  <a:schemeClr val="tx1"/>
                </a:solidFill>
              </a:rPr>
              <a:t>психолого</a:t>
            </a:r>
            <a:r>
              <a:rPr lang="ru-RU" sz="2000" dirty="0" smtClean="0">
                <a:solidFill>
                  <a:schemeClr val="tx1"/>
                </a:solidFill>
              </a:rPr>
              <a:t>-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педагогическое сопровождение участников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образовательных отношений ( </a:t>
            </a:r>
            <a:r>
              <a:rPr lang="ru-RU" sz="2000" b="1" dirty="0" smtClean="0">
                <a:solidFill>
                  <a:schemeClr val="tx1"/>
                </a:solidFill>
                <a:hlinkClick r:id="rId2"/>
              </a:rPr>
              <a:t>п. 38</a:t>
            </a:r>
            <a:r>
              <a:rPr lang="ru-RU" sz="2000" dirty="0" smtClean="0">
                <a:solidFill>
                  <a:schemeClr val="tx1"/>
                </a:solidFill>
              </a:rPr>
              <a:t> ФГОС ООО)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64088" y="2132856"/>
            <a:ext cx="3050066" cy="76944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Было</a:t>
            </a:r>
            <a:endParaRPr lang="ru-RU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000" dirty="0" smtClean="0"/>
              <a:t>Требований было меньше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76256" y="2348880"/>
            <a:ext cx="2051720" cy="93610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4149080"/>
            <a:ext cx="338437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7092280" cy="1150897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</a:rPr>
              <a:t>Повышение квалификации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212976"/>
            <a:ext cx="6048672" cy="2808312"/>
          </a:xfr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Стало</a:t>
            </a:r>
            <a:endParaRPr lang="ru-RU" sz="2000" b="1" dirty="0" smtClean="0">
              <a:solidFill>
                <a:srgbClr val="7030A0"/>
              </a:solidFill>
            </a:endParaRPr>
          </a:p>
          <a:p>
            <a:pPr indent="20638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Исключили норму, по которой педагоги должны повышать квалификацию не реже, чем раз в три года. В Законе об образовании по-прежнему закреплено, что педагог вправе проходить дополнительное профессиональное образование раз в три года и обязан систематически повышать квалификацию. Но теперь нет указания, как часто он должен это делать ( </a:t>
            </a:r>
            <a:r>
              <a:rPr lang="ru-RU" sz="2000" b="1" dirty="0" smtClean="0">
                <a:solidFill>
                  <a:schemeClr val="tx1"/>
                </a:solidFill>
                <a:hlinkClick r:id="rId2"/>
              </a:rPr>
              <a:t>п. 39.2</a:t>
            </a:r>
            <a:r>
              <a:rPr lang="ru-RU" sz="2000" dirty="0" smtClean="0">
                <a:solidFill>
                  <a:schemeClr val="tx1"/>
                </a:solidFill>
              </a:rPr>
              <a:t> ФГОС ООО)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628800"/>
            <a:ext cx="4572000" cy="138499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Было</a:t>
            </a:r>
          </a:p>
          <a:p>
            <a:r>
              <a:rPr lang="ru-RU" sz="2000" dirty="0" smtClean="0"/>
              <a:t>Во ФГОС было требование, по которому педагоги должны были повышать квалификацию минимум раз в три года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03648" y="2132856"/>
            <a:ext cx="4392488" cy="2088232"/>
          </a:xfrm>
          <a:prstGeom prst="rect">
            <a:avLst/>
          </a:prstGeom>
          <a:solidFill>
            <a:srgbClr val="F66AD8"/>
          </a:solidFill>
          <a:ln>
            <a:solidFill>
              <a:srgbClr val="F66A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6804248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Вариативность содержания программ ООО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4392488" cy="15121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Было</a:t>
            </a:r>
            <a:endParaRPr lang="ru-RU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22225">
              <a:buNone/>
            </a:pPr>
            <a:r>
              <a:rPr lang="ru-RU" sz="1900" dirty="0" smtClean="0">
                <a:solidFill>
                  <a:schemeClr val="tx1"/>
                </a:solidFill>
              </a:rPr>
              <a:t>Требований к способам, с помощью которых надо обеспечивать вариативность программ, не было</a:t>
            </a:r>
            <a:endParaRPr lang="ru-RU" sz="19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3010793"/>
            <a:ext cx="6713512" cy="3570208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r">
              <a:buFont typeface="Arial" pitchFamily="34" charset="0"/>
              <a:buChar char="•"/>
            </a:pPr>
            <a:r>
              <a:rPr lang="ru-RU" sz="2800" b="1" dirty="0" smtClean="0">
                <a:solidFill>
                  <a:srgbClr val="7030A0"/>
                </a:solidFill>
              </a:rPr>
              <a:t>Стало</a:t>
            </a:r>
            <a:endParaRPr lang="ru-RU" b="1" dirty="0" smtClean="0">
              <a:solidFill>
                <a:srgbClr val="7030A0"/>
              </a:solidFill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Во </a:t>
            </a:r>
            <a:r>
              <a:rPr lang="ru-RU" b="1" dirty="0" smtClean="0"/>
              <a:t>ФГОС ООО</a:t>
            </a:r>
            <a:r>
              <a:rPr lang="ru-RU" dirty="0" smtClean="0">
                <a:solidFill>
                  <a:prstClr val="black"/>
                </a:solidFill>
              </a:rPr>
              <a:t> закрепили, что школа может формировать программы разного уровня и направленности с учетом образовательных потребностей и способностей школьников. </a:t>
            </a:r>
          </a:p>
          <a:p>
            <a:pPr lvl="0"/>
            <a:r>
              <a:rPr lang="ru-RU" u="sng" dirty="0" smtClean="0">
                <a:solidFill>
                  <a:prstClr val="black"/>
                </a:solidFill>
              </a:rPr>
              <a:t>Способы: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solidFill>
                  <a:prstClr val="black"/>
                </a:solidFill>
              </a:rPr>
              <a:t>в структуре программ  ООО можно предусмотреть учебные предметы, учебные курсы и учебные модули. 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solidFill>
                  <a:prstClr val="black"/>
                </a:solidFill>
              </a:rPr>
              <a:t>школа вправе разработать и реализовать программы углубленного изучения отдельных предметов. </a:t>
            </a:r>
          </a:p>
          <a:p>
            <a:pPr marL="342900" lvl="0" indent="-342900">
              <a:buAutoNum type="arabicParenR"/>
            </a:pPr>
            <a:r>
              <a:rPr lang="ru-RU" dirty="0" smtClean="0">
                <a:solidFill>
                  <a:prstClr val="black"/>
                </a:solidFill>
              </a:rPr>
              <a:t>можно разработать и реализовать индивидуальный учебный план в соответствии с образовательными потребностями и интересами учеников (</a:t>
            </a:r>
            <a:r>
              <a:rPr lang="ru-RU" b="1" u="sng" dirty="0" smtClean="0">
                <a:solidFill>
                  <a:prstClr val="black"/>
                </a:solidFill>
                <a:hlinkClick r:id="rId2"/>
              </a:rPr>
              <a:t>п. 6</a:t>
            </a:r>
            <a:r>
              <a:rPr lang="ru-RU" dirty="0" smtClean="0">
                <a:solidFill>
                  <a:prstClr val="black"/>
                </a:solidFill>
              </a:rPr>
              <a:t> ФГОС НОО, </a:t>
            </a:r>
            <a:r>
              <a:rPr lang="ru-RU" b="1" u="sng" dirty="0" smtClean="0">
                <a:solidFill>
                  <a:prstClr val="black"/>
                </a:solidFill>
                <a:hlinkClick r:id="rId3"/>
              </a:rPr>
              <a:t>п. 5</a:t>
            </a:r>
            <a:r>
              <a:rPr lang="ru-RU" dirty="0" smtClean="0">
                <a:solidFill>
                  <a:prstClr val="black"/>
                </a:solidFill>
              </a:rPr>
              <a:t> ФГОС ООО)</a:t>
            </a:r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4941168"/>
            <a:ext cx="2952328" cy="136815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132856"/>
            <a:ext cx="4248472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6084168" cy="115089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Требования к результатам освоения программы</a:t>
            </a: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08920"/>
            <a:ext cx="6336704" cy="3240360"/>
          </a:xfr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Стало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indent="22225">
              <a:buNone/>
            </a:pPr>
            <a:r>
              <a:rPr lang="ru-RU" dirty="0" smtClean="0">
                <a:solidFill>
                  <a:schemeClr val="tx1"/>
                </a:solidFill>
              </a:rPr>
              <a:t>Требования к результатам освоения программы уточнили и расширили по всем видам результатов – личностным, </a:t>
            </a:r>
            <a:r>
              <a:rPr lang="ru-RU" dirty="0" err="1" smtClean="0">
                <a:solidFill>
                  <a:schemeClr val="tx1"/>
                </a:solidFill>
              </a:rPr>
              <a:t>метапредметным</a:t>
            </a:r>
            <a:r>
              <a:rPr lang="ru-RU" dirty="0" smtClean="0">
                <a:solidFill>
                  <a:schemeClr val="tx1"/>
                </a:solidFill>
              </a:rPr>
              <a:t>, предметным. Также добавили результаты по каждому модулю основ религиозной культуры и светской этики. На уровне ООО установили требования к предметным результатам при углубленном изучении некоторых дисциплин ( 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п. 8</a:t>
            </a:r>
            <a:r>
              <a:rPr lang="ru-RU" dirty="0" smtClean="0">
                <a:solidFill>
                  <a:schemeClr val="tx1"/>
                </a:solidFill>
              </a:rPr>
              <a:t> ФГОС ООО)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700808"/>
            <a:ext cx="4104456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7030A0"/>
                </a:solidFill>
              </a:rPr>
              <a:t>Было</a:t>
            </a:r>
          </a:p>
          <a:p>
            <a:r>
              <a:rPr lang="ru-RU" sz="2400" dirty="0" smtClean="0"/>
              <a:t>Требований было меньше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flipV="1">
            <a:off x="7380312" y="1268760"/>
            <a:ext cx="1475656" cy="1296144"/>
          </a:xfrm>
          <a:prstGeom prst="triangle">
            <a:avLst>
              <a:gd name="adj" fmla="val 0"/>
            </a:avLst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742463">
            <a:off x="2466657" y="4190012"/>
            <a:ext cx="2952328" cy="158417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04664"/>
            <a:ext cx="6300192" cy="115089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Требования к пояснительной записке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040" y="1700808"/>
            <a:ext cx="3960440" cy="115212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</a:rPr>
              <a:t>Было</a:t>
            </a:r>
          </a:p>
          <a:p>
            <a:pPr indent="22225"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Содержание пояснительной записки было разным для ООО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96952"/>
            <a:ext cx="6192688" cy="2062103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Стало</a:t>
            </a:r>
          </a:p>
          <a:p>
            <a:r>
              <a:rPr lang="ru-RU" sz="2000" dirty="0" smtClean="0"/>
              <a:t> На уровне ООО понадобится добавить </a:t>
            </a:r>
            <a:r>
              <a:rPr lang="ru-RU" sz="2000" b="1" i="1" dirty="0" smtClean="0"/>
              <a:t>общую характеристику программы</a:t>
            </a:r>
            <a:r>
              <a:rPr lang="ru-RU" sz="2000" dirty="0" smtClean="0"/>
              <a:t>. Еще для ООО нужно описать механизмы реализации программы. это касается и индивидуальных учебных планов (</a:t>
            </a:r>
            <a:r>
              <a:rPr lang="ru-RU" sz="2000" b="1" u="sng" dirty="0" smtClean="0">
                <a:hlinkClick r:id="rId2"/>
              </a:rPr>
              <a:t>п. 31.1</a:t>
            </a:r>
            <a:r>
              <a:rPr lang="ru-RU" sz="2000" dirty="0" smtClean="0"/>
              <a:t> ФГОС ООО)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8810969">
            <a:off x="-94388" y="2386744"/>
            <a:ext cx="3384376" cy="2088232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2658329">
            <a:off x="4892092" y="1361719"/>
            <a:ext cx="3384376" cy="20882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0"/>
            <a:ext cx="5940152" cy="115089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</a:rPr>
              <a:t>Требования к рабочим программам</a:t>
            </a:r>
            <a:endParaRPr lang="ru-RU" sz="3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3140968"/>
            <a:ext cx="6984776" cy="345638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Стало</a:t>
            </a:r>
            <a:endParaRPr lang="ru-RU" sz="3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indent="22225">
              <a:buNone/>
            </a:pPr>
            <a:r>
              <a:rPr lang="ru-RU" dirty="0" smtClean="0">
                <a:solidFill>
                  <a:schemeClr val="tx1"/>
                </a:solidFill>
              </a:rPr>
              <a:t>Рабочие программы учебных предметов, курсов и модулей необходимо формировать с </a:t>
            </a:r>
            <a:r>
              <a:rPr lang="ru-RU" b="1" i="1" dirty="0" smtClean="0">
                <a:solidFill>
                  <a:schemeClr val="tx1"/>
                </a:solidFill>
              </a:rPr>
              <a:t>учетом рабочей программы воспитания</a:t>
            </a:r>
            <a:r>
              <a:rPr lang="ru-RU" dirty="0" smtClean="0">
                <a:solidFill>
                  <a:schemeClr val="tx1"/>
                </a:solidFill>
              </a:rPr>
              <a:t>. В тематическом планировании нужно указать, что по каждой теме возможно использовать </a:t>
            </a:r>
            <a:r>
              <a:rPr lang="ru-RU" b="1" i="1" dirty="0" smtClean="0">
                <a:solidFill>
                  <a:schemeClr val="tx1"/>
                </a:solidFill>
              </a:rPr>
              <a:t>электронные образовательные ресурсы</a:t>
            </a:r>
            <a:r>
              <a:rPr lang="ru-RU" dirty="0" smtClean="0">
                <a:solidFill>
                  <a:schemeClr val="tx1"/>
                </a:solidFill>
              </a:rPr>
              <a:t>. Требования к рабочим программам теперь едины, и нет отдельных норм для рабочих программ внеурочной деятельности. Но в описании к учебным курсам такой деятельности обязательно нужно указать форму проведения занятия ( </a:t>
            </a:r>
            <a:r>
              <a:rPr lang="ru-RU" b="1" dirty="0" smtClean="0">
                <a:solidFill>
                  <a:schemeClr val="tx1"/>
                </a:solidFill>
                <a:hlinkClick r:id="rId2"/>
              </a:rPr>
              <a:t>п. 32.1</a:t>
            </a:r>
            <a:r>
              <a:rPr lang="ru-RU" dirty="0" smtClean="0">
                <a:solidFill>
                  <a:schemeClr val="tx1"/>
                </a:solidFill>
              </a:rPr>
              <a:t> ФГОС ООО)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124744"/>
            <a:ext cx="6084168" cy="193899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Было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Не было требований: к тематическому планированию курса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внеурочки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 учетом рабочей программы воспитания; тематическому планированию рабочих программ с учетом возможности использования электронных образовательных ресурсов и цифровых образовательных платформ по каждой теме; формам проведения внеурочных занятий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627784" y="1628800"/>
            <a:ext cx="2952328" cy="1656184"/>
          </a:xfrm>
          <a:prstGeom prst="rect">
            <a:avLst/>
          </a:prstGeom>
          <a:solidFill>
            <a:srgbClr val="F66AD8"/>
          </a:solidFill>
          <a:ln>
            <a:solidFill>
              <a:srgbClr val="F66A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3933056"/>
            <a:ext cx="2952328" cy="165618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844824"/>
            <a:ext cx="4392488" cy="1656184"/>
          </a:xfrm>
          <a:ln>
            <a:solidFill>
              <a:srgbClr val="C00C99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sz="4400" b="1" dirty="0" smtClean="0">
                <a:solidFill>
                  <a:srgbClr val="C00C99"/>
                </a:solidFill>
              </a:rPr>
              <a:t>Было</a:t>
            </a:r>
            <a:endParaRPr lang="en-US" sz="4400" b="1" dirty="0" smtClean="0">
              <a:solidFill>
                <a:srgbClr val="C00C99"/>
              </a:solidFill>
            </a:endParaRPr>
          </a:p>
          <a:p>
            <a:pPr indent="22225">
              <a:buNone/>
            </a:pPr>
            <a:r>
              <a:rPr lang="ru-RU" sz="4200" dirty="0" smtClean="0">
                <a:solidFill>
                  <a:schemeClr val="tx1"/>
                </a:solidFill>
              </a:rPr>
              <a:t>Ранее календарный план воспитательной работы только упоминался в федеральных государственных образовательных стандартах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404664"/>
            <a:ext cx="7092280" cy="115089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Содержание календарного плана воспитательной работы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3645024"/>
            <a:ext cx="5544616" cy="1692771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70C0"/>
                </a:solidFill>
              </a:rPr>
              <a:t>Стало</a:t>
            </a:r>
          </a:p>
          <a:p>
            <a:r>
              <a:rPr lang="ru-RU" sz="2000" dirty="0" smtClean="0"/>
              <a:t>Указали, что в план нужно включать не только те мероприятия, которые организует и проводит школа, но и те, в которых она просто участвует (</a:t>
            </a:r>
            <a:r>
              <a:rPr lang="ru-RU" sz="2000" b="1" u="sng" dirty="0" smtClean="0">
                <a:hlinkClick r:id="rId2"/>
              </a:rPr>
              <a:t>п. 33</a:t>
            </a:r>
            <a:r>
              <a:rPr lang="ru-RU" sz="2000" dirty="0" smtClean="0"/>
              <a:t> ФГОС ООО)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6552728" cy="115089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Деление по предметным областям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60032" y="1628800"/>
            <a:ext cx="4104456" cy="237626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3800" b="1" dirty="0" smtClean="0">
                <a:solidFill>
                  <a:schemeClr val="accent4">
                    <a:lumMod val="75000"/>
                  </a:schemeClr>
                </a:solidFill>
              </a:rPr>
              <a:t>Стало</a:t>
            </a:r>
          </a:p>
          <a:p>
            <a:pPr indent="22225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В предметной области </a:t>
            </a:r>
            <a:r>
              <a:rPr lang="ru-RU" sz="3600" b="1" i="1" dirty="0" smtClean="0">
                <a:solidFill>
                  <a:schemeClr val="tx1"/>
                </a:solidFill>
              </a:rPr>
              <a:t>«Математика и информатика» </a:t>
            </a:r>
            <a:r>
              <a:rPr lang="ru-RU" sz="3600" dirty="0" smtClean="0">
                <a:solidFill>
                  <a:schemeClr val="tx1"/>
                </a:solidFill>
              </a:rPr>
              <a:t>появился учебный предмет «Математика». В него входят учебные курсы «Алгебра», «Геометрия» и «Вероятность и статистика».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060848"/>
            <a:ext cx="4608512" cy="22467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</a:rPr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Стало</a:t>
            </a:r>
          </a:p>
          <a:p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Также изменили структуру предметной области </a:t>
            </a:r>
            <a:r>
              <a:rPr lang="ru-RU" sz="2000" b="1" i="1" dirty="0" smtClean="0">
                <a:solidFill>
                  <a:prstClr val="black"/>
                </a:solidFill>
                <a:cs typeface="Times New Roman" pitchFamily="18" charset="0"/>
              </a:rPr>
              <a:t>«Общественно-научные предметы»</a:t>
            </a:r>
            <a:r>
              <a:rPr lang="ru-RU" sz="2000" dirty="0" smtClean="0">
                <a:solidFill>
                  <a:prstClr val="black"/>
                </a:solidFill>
                <a:cs typeface="Times New Roman" pitchFamily="18" charset="0"/>
              </a:rPr>
              <a:t>. Теперь учебный предмет «История» включает учебные курсы «История России» и «Всеобщая история». </a:t>
            </a:r>
            <a:endParaRPr lang="ru-RU" sz="12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437112"/>
            <a:ext cx="7344816" cy="2215991"/>
          </a:xfrm>
          <a:prstGeom prst="rect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rgbClr val="7030A0"/>
                </a:solidFill>
              </a:rPr>
              <a:t>Стало</a:t>
            </a:r>
          </a:p>
          <a:p>
            <a:r>
              <a:rPr lang="ru-RU" sz="2000" dirty="0" smtClean="0">
                <a:solidFill>
                  <a:prstClr val="black"/>
                </a:solidFill>
              </a:rPr>
              <a:t>В предметную область «Основы религиозных культур и светской этики» входят учебные модули по основам православной, исламской, буддистской, иудейской культур, религиозных культур народов России, светской этике. Родители могут выбрать любой модуль. Свое решение им понадобится оформить письменно – подготовить заявление  (</a:t>
            </a:r>
            <a:r>
              <a:rPr lang="ru-RU" sz="2000" b="1" dirty="0" smtClean="0">
                <a:solidFill>
                  <a:prstClr val="black"/>
                </a:solidFill>
                <a:hlinkClick r:id="rId2"/>
              </a:rPr>
              <a:t>п. 33.1</a:t>
            </a:r>
            <a:r>
              <a:rPr lang="ru-RU" sz="2000" dirty="0" smtClean="0">
                <a:solidFill>
                  <a:prstClr val="black"/>
                </a:solidFill>
              </a:rPr>
              <a:t> ФГОС ООО). </a:t>
            </a:r>
            <a:endParaRPr lang="ru-RU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авнобедренный треугольник 5"/>
          <p:cNvSpPr/>
          <p:nvPr/>
        </p:nvSpPr>
        <p:spPr>
          <a:xfrm rot="17391703">
            <a:off x="7685711" y="2611918"/>
            <a:ext cx="1368152" cy="1152128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639907">
            <a:off x="882385" y="2359811"/>
            <a:ext cx="2952328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48680"/>
            <a:ext cx="7092280" cy="1150897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Изучение родного и второго иностранного языка на уровне ООО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645024"/>
            <a:ext cx="6012160" cy="2520280"/>
          </a:xfrm>
          <a:solidFill>
            <a:schemeClr val="bg1"/>
          </a:solidFill>
          <a:ln w="28575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Стало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      </a:t>
            </a:r>
            <a:r>
              <a:rPr lang="ru-RU" sz="2000" dirty="0" smtClean="0">
                <a:solidFill>
                  <a:schemeClr val="tx1"/>
                </a:solidFill>
              </a:rPr>
              <a:t>Теперь изучение родного и второго иностранного языка можно организовать, если для этого есть условия в </a:t>
            </a:r>
            <a:r>
              <a:rPr lang="ru-RU" sz="2000" dirty="0" err="1" smtClean="0">
                <a:solidFill>
                  <a:schemeClr val="tx1"/>
                </a:solidFill>
              </a:rPr>
              <a:t>школе,при</a:t>
            </a:r>
            <a:r>
              <a:rPr lang="ru-RU" sz="2000" dirty="0" smtClean="0">
                <a:solidFill>
                  <a:schemeClr val="tx1"/>
                </a:solidFill>
              </a:rPr>
              <a:t> этом также надо получить заявления родителей. Если ранее в школе не получали таких заявлений, нужно будет их собрать (</a:t>
            </a:r>
            <a:r>
              <a:rPr lang="ru-RU" sz="2000" b="1" dirty="0" smtClean="0">
                <a:solidFill>
                  <a:schemeClr val="tx1"/>
                </a:solidFill>
                <a:hlinkClick r:id="rId2"/>
              </a:rPr>
              <a:t>п. 33.1</a:t>
            </a:r>
            <a:r>
              <a:rPr lang="ru-RU" sz="2000" dirty="0" smtClean="0">
                <a:solidFill>
                  <a:schemeClr val="tx1"/>
                </a:solidFill>
              </a:rPr>
              <a:t> ФГОС ООО)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9952" y="1916832"/>
            <a:ext cx="4572000" cy="1446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</a:rPr>
              <a:t>Было</a:t>
            </a:r>
          </a:p>
          <a:p>
            <a:r>
              <a:rPr lang="ru-RU" sz="2000" dirty="0" smtClean="0"/>
              <a:t>Включали в перечень обязательных предметных областей и учебных предметов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nozestvo-cvetnih-treugolnikov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mnozestvo-cvetnih-treugolnikov</Template>
  <TotalTime>176</TotalTime>
  <Words>320</Words>
  <Application>Microsoft Office PowerPoint</Application>
  <PresentationFormat>Экран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mnozestvo-cvetnih-treugolnikov</vt:lpstr>
      <vt:lpstr>Федеральный государственный образовательный стандарт </vt:lpstr>
      <vt:lpstr>ФГОС общего образования</vt:lpstr>
      <vt:lpstr>Вариативность содержания программ ООО</vt:lpstr>
      <vt:lpstr>Требования к результатам освоения программы</vt:lpstr>
      <vt:lpstr>Требования к пояснительной записке</vt:lpstr>
      <vt:lpstr>Требования к рабочим программам</vt:lpstr>
      <vt:lpstr>Содержание календарного плана воспитательной работы</vt:lpstr>
      <vt:lpstr>Деление по предметным областям</vt:lpstr>
      <vt:lpstr>Изучение родного и второго иностранного языка на уровне ООО</vt:lpstr>
      <vt:lpstr>Объем часов аудиторной нагрузки</vt:lpstr>
      <vt:lpstr>Требования к структуре содержательного раздела ООП</vt:lpstr>
      <vt:lpstr>Особенности обучения детей с ОВЗ</vt:lpstr>
      <vt:lpstr>Использование электронных средств обучения, дистанционных технологий</vt:lpstr>
      <vt:lpstr>Деление учеников на группы</vt:lpstr>
      <vt:lpstr>Требования к программе формирования УУД</vt:lpstr>
      <vt:lpstr>Рабочая программа воспитания</vt:lpstr>
      <vt:lpstr>Информационно-образовательная среда</vt:lpstr>
      <vt:lpstr>Оснащение кабинетов</vt:lpstr>
      <vt:lpstr>Обеспечение учебниками и учебными пособиями </vt:lpstr>
      <vt:lpstr>Психолого-педагогические условия</vt:lpstr>
      <vt:lpstr>Повышение квалификации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Федеральные государственные образовательные стандарты </dc:title>
  <dc:creator>Дашуткин</dc:creator>
  <cp:lastModifiedBy>Пользователь Windows</cp:lastModifiedBy>
  <cp:revision>34</cp:revision>
  <dcterms:created xsi:type="dcterms:W3CDTF">2022-04-17T15:10:25Z</dcterms:created>
  <dcterms:modified xsi:type="dcterms:W3CDTF">2022-04-19T11:08:23Z</dcterms:modified>
</cp:coreProperties>
</file>