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D912929-A01A-4142-9428-6D2DA359EEF4}" type="datetimeFigureOut">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206377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912929-A01A-4142-9428-6D2DA359EEF4}" type="datetimeFigureOut">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200844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912929-A01A-4142-9428-6D2DA359EEF4}" type="datetimeFigureOut">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404023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DB4C8F8F-A969-4AD6-BCEA-017817ED52C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962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spTree>
    <p:extLst>
      <p:ext uri="{BB962C8B-B14F-4D97-AF65-F5344CB8AC3E}">
        <p14:creationId xmlns:p14="http://schemas.microsoft.com/office/powerpoint/2010/main" val="403679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92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B073FDF-F59A-476E-893D-AE04BD925205}" type="datetimeFigureOut">
              <a:rPr lang="ru-RU" smtClean="0"/>
              <a:t>21.06.2018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C8F8F-A969-4AD6-BCEA-017817ED52C4}" type="slidenum">
              <a:rPr lang="ru-RU" smtClean="0"/>
              <a:t>‹#›</a:t>
            </a:fld>
            <a:endParaRPr lang="ru-RU"/>
          </a:p>
        </p:txBody>
      </p:sp>
    </p:spTree>
    <p:extLst>
      <p:ext uri="{BB962C8B-B14F-4D97-AF65-F5344CB8AC3E}">
        <p14:creationId xmlns:p14="http://schemas.microsoft.com/office/powerpoint/2010/main" val="3361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B073FDF-F59A-476E-893D-AE04BD925205}" type="datetimeFigureOut">
              <a:rPr lang="ru-RU" smtClean="0"/>
              <a:t>21.06.2018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4C8F8F-A969-4AD6-BCEA-017817ED52C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1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B073FDF-F59A-476E-893D-AE04BD925205}" type="datetimeFigureOut">
              <a:rPr lang="ru-RU" smtClean="0"/>
              <a:t>21.06.2018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4C8F8F-A969-4AD6-BCEA-017817ED52C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34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73FDF-F59A-476E-893D-AE04BD925205}" type="datetimeFigureOut">
              <a:rPr lang="ru-RU" smtClean="0"/>
              <a:t>21.06.2018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4C8F8F-A969-4AD6-BCEA-017817ED52C4}" type="slidenum">
              <a:rPr lang="ru-RU" smtClean="0"/>
              <a:t>‹#›</a:t>
            </a:fld>
            <a:endParaRPr lang="ru-RU"/>
          </a:p>
        </p:txBody>
      </p:sp>
    </p:spTree>
    <p:extLst>
      <p:ext uri="{BB962C8B-B14F-4D97-AF65-F5344CB8AC3E}">
        <p14:creationId xmlns:p14="http://schemas.microsoft.com/office/powerpoint/2010/main" val="289753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B073FDF-F59A-476E-893D-AE04BD925205}" type="datetimeFigureOut">
              <a:rPr lang="ru-RU" smtClean="0"/>
              <a:t>21.06.2018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C8F8F-A969-4AD6-BCEA-017817ED52C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43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D912929-A01A-4142-9428-6D2DA359EEF4}" type="datetimeFigureOut">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146044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B073FDF-F59A-476E-893D-AE04BD925205}" type="datetimeFigureOut">
              <a:rPr lang="ru-RU" smtClean="0"/>
              <a:t>21.06.2018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C8F8F-A969-4AD6-BCEA-017817ED52C4}" type="slidenum">
              <a:rPr lang="ru-RU" smtClean="0"/>
              <a:t>‹#›</a:t>
            </a:fld>
            <a:endParaRPr lang="ru-RU"/>
          </a:p>
        </p:txBody>
      </p:sp>
    </p:spTree>
    <p:extLst>
      <p:ext uri="{BB962C8B-B14F-4D97-AF65-F5344CB8AC3E}">
        <p14:creationId xmlns:p14="http://schemas.microsoft.com/office/powerpoint/2010/main" val="23548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B073FDF-F59A-476E-893D-AE04BD925205}" type="datetimeFigureOut">
              <a:rPr lang="ru-RU" smtClean="0"/>
              <a:t>21.06.2018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C8F8F-A969-4AD6-BCEA-017817ED52C4}" type="slidenum">
              <a:rPr lang="ru-RU" smtClean="0"/>
              <a:t>‹#›</a:t>
            </a:fld>
            <a:endParaRPr lang="ru-RU"/>
          </a:p>
        </p:txBody>
      </p:sp>
    </p:spTree>
    <p:extLst>
      <p:ext uri="{BB962C8B-B14F-4D97-AF65-F5344CB8AC3E}">
        <p14:creationId xmlns:p14="http://schemas.microsoft.com/office/powerpoint/2010/main" val="425791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9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33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spTree>
    <p:extLst>
      <p:ext uri="{BB962C8B-B14F-4D97-AF65-F5344CB8AC3E}">
        <p14:creationId xmlns:p14="http://schemas.microsoft.com/office/powerpoint/2010/main" val="191132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2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6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88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B073FDF-F59A-476E-893D-AE04BD925205}" type="datetimeFigureOut">
              <a:rPr lang="ru-RU" smtClean="0"/>
              <a:t>21.06.2018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C8F8F-A969-4AD6-BCEA-017817ED52C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8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D912929-A01A-4142-9428-6D2DA359EEF4}" type="datetimeFigureOut">
              <a:rPr lang="ru-RU" smtClean="0"/>
              <a:t>21.06.2018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34354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D912929-A01A-4142-9428-6D2DA359EEF4}" type="datetimeFigureOut">
              <a:rPr lang="ru-RU" smtClean="0"/>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285923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D912929-A01A-4142-9428-6D2DA359EEF4}" type="datetimeFigureOut">
              <a:rPr lang="ru-RU" smtClean="0"/>
              <a:t>21.06.2018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105321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D912929-A01A-4142-9428-6D2DA359EEF4}" type="datetimeFigureOut">
              <a:rPr lang="ru-RU" smtClean="0"/>
              <a:t>21.06.2018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252482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912929-A01A-4142-9428-6D2DA359EEF4}" type="datetimeFigureOut">
              <a:rPr lang="ru-RU" smtClean="0"/>
              <a:t>21.06.2018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159087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D912929-A01A-4142-9428-6D2DA359EEF4}" type="datetimeFigureOut">
              <a:rPr lang="ru-RU" smtClean="0"/>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185561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D912929-A01A-4142-9428-6D2DA359EEF4}" type="datetimeFigureOut">
              <a:rPr lang="ru-RU" smtClean="0"/>
              <a:t>21.06.2018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B2D6F6-0764-4E54-A182-DAF1FFE5941B}" type="slidenum">
              <a:rPr lang="ru-RU" smtClean="0"/>
              <a:t>‹#›</a:t>
            </a:fld>
            <a:endParaRPr lang="ru-RU"/>
          </a:p>
        </p:txBody>
      </p:sp>
    </p:spTree>
    <p:extLst>
      <p:ext uri="{BB962C8B-B14F-4D97-AF65-F5344CB8AC3E}">
        <p14:creationId xmlns:p14="http://schemas.microsoft.com/office/powerpoint/2010/main" val="248581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12929-A01A-4142-9428-6D2DA359EEF4}" type="datetimeFigureOut">
              <a:rPr lang="ru-RU" smtClean="0"/>
              <a:t>21.06.2018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2D6F6-0764-4E54-A182-DAF1FFE5941B}" type="slidenum">
              <a:rPr lang="ru-RU" smtClean="0"/>
              <a:t>‹#›</a:t>
            </a:fld>
            <a:endParaRPr lang="ru-RU"/>
          </a:p>
        </p:txBody>
      </p:sp>
    </p:spTree>
    <p:extLst>
      <p:ext uri="{BB962C8B-B14F-4D97-AF65-F5344CB8AC3E}">
        <p14:creationId xmlns:p14="http://schemas.microsoft.com/office/powerpoint/2010/main" val="330887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1000"/>
            <a:lum/>
          </a:blip>
          <a:srcRect/>
          <a:stretch>
            <a:fillRect t="-14000" b="-14000"/>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073FDF-F59A-476E-893D-AE04BD925205}" type="datetimeFigureOut">
              <a:rPr lang="ru-RU" smtClean="0"/>
              <a:t>21.06.2018</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4C8F8F-A969-4AD6-BCEA-017817ED52C4}" type="slidenum">
              <a:rPr lang="ru-RU" smtClean="0"/>
              <a:t>‹#›</a:t>
            </a:fld>
            <a:endParaRPr lang="ru-RU"/>
          </a:p>
        </p:txBody>
      </p:sp>
    </p:spTree>
    <p:extLst>
      <p:ext uri="{BB962C8B-B14F-4D97-AF65-F5344CB8AC3E}">
        <p14:creationId xmlns:p14="http://schemas.microsoft.com/office/powerpoint/2010/main" val="3101620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11.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25747" y="1797897"/>
            <a:ext cx="10515600" cy="3783506"/>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9600" b="1" dirty="0">
                <a:ln w="12700">
                  <a:solidFill>
                    <a:srgbClr val="212121">
                      <a:lumMod val="75000"/>
                    </a:srgbClr>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latin typeface="Century Gothic" panose="020B0502020202020204" pitchFamily="34" charset="0"/>
              </a:rPr>
              <a:t>The British Museum</a:t>
            </a:r>
            <a:endParaRPr kumimoji="0" lang="ru-RU" sz="9600" b="1" i="0" u="none" strike="noStrike" kern="1200" cap="none" spc="0" normalizeH="0" baseline="0" noProof="0" dirty="0">
              <a:ln w="12700">
                <a:solidFill>
                  <a:srgbClr val="212121">
                    <a:lumMod val="75000"/>
                  </a:srgbClr>
                </a:solidFill>
                <a:prstDash val="solid"/>
              </a:ln>
              <a:pattFill prst="dkUpDiag">
                <a:fgClr>
                  <a:srgbClr val="212121"/>
                </a:fgClr>
                <a:bgClr>
                  <a:srgbClr val="212121">
                    <a:lumMod val="20000"/>
                    <a:lumOff val="80000"/>
                  </a:srgbClr>
                </a:bgClr>
              </a:pattFill>
              <a:effectLst>
                <a:outerShdw dist="38100" dir="2640000" algn="bl" rotWithShape="0">
                  <a:srgbClr val="212121">
                    <a:lumMod val="75000"/>
                  </a:srgbClr>
                </a:outerShdw>
              </a:effectLst>
              <a:uLnTx/>
              <a:uFillTx/>
              <a:latin typeface="Century Gothic" panose="020B0502020202020204" pitchFamily="34" charset="0"/>
              <a:ea typeface="+mj-ea"/>
              <a:cs typeface="+mj-cs"/>
            </a:endParaRPr>
          </a:p>
        </p:txBody>
      </p:sp>
      <p:sp>
        <p:nvSpPr>
          <p:cNvPr id="3" name="TextBox 2"/>
          <p:cNvSpPr txBox="1"/>
          <p:nvPr/>
        </p:nvSpPr>
        <p:spPr>
          <a:xfrm>
            <a:off x="7395820" y="5888182"/>
            <a:ext cx="4045527" cy="369332"/>
          </a:xfrm>
          <a:prstGeom prst="rect">
            <a:avLst/>
          </a:prstGeom>
          <a:noFill/>
        </p:spPr>
        <p:txBody>
          <a:bodyPr wrap="square" rtlCol="0">
            <a:spAutoFit/>
          </a:bodyPr>
          <a:lstStyle/>
          <a:p>
            <a:r>
              <a:rPr lang="en-US" dirty="0" smtClean="0"/>
              <a:t>Created by </a:t>
            </a:r>
            <a:r>
              <a:rPr lang="en-US" dirty="0" err="1" smtClean="0"/>
              <a:t>Lugovskaya</a:t>
            </a:r>
            <a:r>
              <a:rPr lang="en-US" dirty="0" smtClean="0"/>
              <a:t> Anastasia 9 “</a:t>
            </a:r>
            <a:r>
              <a:rPr lang="ru-RU" dirty="0" smtClean="0"/>
              <a:t>Б</a:t>
            </a:r>
            <a:r>
              <a:rPr lang="en-US" dirty="0" smtClean="0"/>
              <a:t>”</a:t>
            </a:r>
            <a:endParaRPr lang="ru-RU" dirty="0"/>
          </a:p>
        </p:txBody>
      </p:sp>
    </p:spTree>
    <p:extLst>
      <p:ext uri="{BB962C8B-B14F-4D97-AF65-F5344CB8AC3E}">
        <p14:creationId xmlns:p14="http://schemas.microsoft.com/office/powerpoint/2010/main" val="31639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7837" y="1003073"/>
            <a:ext cx="10248405" cy="1015663"/>
          </a:xfrm>
          <a:prstGeom prst="rect">
            <a:avLst/>
          </a:prstGeom>
        </p:spPr>
        <p:txBody>
          <a:bodyPr wrap="square">
            <a:spAutoFit/>
          </a:bodyPr>
          <a:lstStyle/>
          <a:p>
            <a:pPr lvl="0" algn="ctr" defTabSz="457200"/>
            <a:r>
              <a:rPr lang="en-US" sz="2000" b="1" dirty="0">
                <a:solidFill>
                  <a:prstClr val="black"/>
                </a:solidFill>
                <a:latin typeface="Century Gothic" panose="020B0502020202020204" pitchFamily="34" charset="0"/>
              </a:rPr>
              <a:t>British Museum – </a:t>
            </a:r>
            <a:r>
              <a:rPr lang="en-US" sz="2000" dirty="0">
                <a:solidFill>
                  <a:prstClr val="black"/>
                </a:solidFill>
                <a:latin typeface="Century Gothic" panose="020B0502020202020204" pitchFamily="34" charset="0"/>
              </a:rPr>
              <a:t>the main historical and archaeological Museum UK and one of the largest museums in the world, the second most visited after the Louvre. It Located in London</a:t>
            </a:r>
            <a:endParaRPr kumimoji="0" lang="ru-RU" sz="20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 name="Picture 4" descr="https://pp.userapi.com/c626526/v626526392/61eac/muHk0xv1vAk.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0000"/>
                    </a14:imgEffect>
                    <a14:imgEffect>
                      <a14:colorTemperature colorTemp="5912"/>
                    </a14:imgEffect>
                    <a14:imgEffect>
                      <a14:saturation sat="113000"/>
                    </a14:imgEffect>
                  </a14:imgLayer>
                </a14:imgProps>
              </a:ext>
              <a:ext uri="{28A0092B-C50C-407E-A947-70E740481C1C}">
                <a14:useLocalDpi xmlns:a14="http://schemas.microsoft.com/office/drawing/2010/main" val="0"/>
              </a:ext>
            </a:extLst>
          </a:blip>
          <a:srcRect/>
          <a:stretch>
            <a:fillRect/>
          </a:stretch>
        </p:blipFill>
        <p:spPr bwMode="auto">
          <a:xfrm>
            <a:off x="3301339" y="3891102"/>
            <a:ext cx="5581403" cy="2031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smileplanet.ru/upload/hl-photo/249/1ba/britanskiy-muzey_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44" y="2208237"/>
            <a:ext cx="3337098" cy="2111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pp.userapi.com/c626526/v626526392/61ea3/r8nxifXwJB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843" y="2208237"/>
            <a:ext cx="3378595" cy="207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5377" y="688747"/>
            <a:ext cx="10281867" cy="1477328"/>
          </a:xfrm>
          <a:prstGeom prst="rect">
            <a:avLst/>
          </a:prstGeom>
        </p:spPr>
        <p:txBody>
          <a:bodyPr wrap="square">
            <a:spAutoFit/>
          </a:bodyPr>
          <a:lstStyle/>
          <a:p>
            <a:pPr lvl="0" algn="ctr" defTabSz="457200"/>
            <a:r>
              <a:rPr lang="en-US" dirty="0">
                <a:solidFill>
                  <a:prstClr val="black"/>
                </a:solidFill>
                <a:latin typeface="Century Gothic" panose="020B0502020202020204" pitchFamily="34" charset="0"/>
              </a:rPr>
              <a:t>The Museum was based in 1753 on two collections — the collection of the famous British doctor </a:t>
            </a:r>
            <a:r>
              <a:rPr lang="en-US" b="1" dirty="0" err="1">
                <a:solidFill>
                  <a:prstClr val="black"/>
                </a:solidFill>
                <a:latin typeface="Century Gothic" panose="020B0502020202020204" pitchFamily="34" charset="0"/>
              </a:rPr>
              <a:t>Hance</a:t>
            </a:r>
            <a:r>
              <a:rPr lang="en-US" b="1" dirty="0">
                <a:solidFill>
                  <a:prstClr val="black"/>
                </a:solidFill>
                <a:latin typeface="Century Gothic" panose="020B0502020202020204" pitchFamily="34" charset="0"/>
              </a:rPr>
              <a:t> Sloan</a:t>
            </a:r>
            <a:r>
              <a:rPr lang="en-US" dirty="0">
                <a:solidFill>
                  <a:prstClr val="black"/>
                </a:solidFill>
                <a:latin typeface="Century Gothic" panose="020B0502020202020204" pitchFamily="34" charset="0"/>
              </a:rPr>
              <a:t>  and the library of the antiquarian </a:t>
            </a:r>
            <a:r>
              <a:rPr lang="en-US" i="1" dirty="0">
                <a:solidFill>
                  <a:prstClr val="black"/>
                </a:solidFill>
                <a:latin typeface="Century Gothic" panose="020B0502020202020204" pitchFamily="34" charset="0"/>
              </a:rPr>
              <a:t>Robert Cotton</a:t>
            </a:r>
            <a:r>
              <a:rPr lang="en-US" dirty="0">
                <a:solidFill>
                  <a:prstClr val="black"/>
                </a:solidFill>
                <a:latin typeface="Century Gothic" panose="020B0502020202020204" pitchFamily="34" charset="0"/>
              </a:rPr>
              <a:t>, who became the Foundation of the great British library. The creation of the Museum was approved by an act of the British Parliament. The British Museum was the first Museum in the world of a new kind, belonging people.</a:t>
            </a:r>
            <a:endParaRPr kumimoji="0" lang="ru-RU"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 name="Picture 6" descr="https://www.smileplanet.ru/upload/hl-photo/d82/1c4/britanskiy-muzey_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377" y="2682720"/>
            <a:ext cx="3518638" cy="2379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prooz.ru/wp-content/uploads/2016/01/6-6.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08605" y="2682720"/>
            <a:ext cx="3518639" cy="23790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8/89/Hans_Sloa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8525" y="2966484"/>
            <a:ext cx="2835570" cy="287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0020" y="852423"/>
            <a:ext cx="10628415" cy="923330"/>
          </a:xfrm>
          <a:prstGeom prst="rect">
            <a:avLst/>
          </a:prstGeom>
        </p:spPr>
        <p:txBody>
          <a:bodyPr wrap="square">
            <a:spAutoFit/>
          </a:bodyPr>
          <a:lstStyle/>
          <a:p>
            <a:pPr lvl="0" algn="ctr" defTabSz="457200"/>
            <a:r>
              <a:rPr lang="en-US" dirty="0">
                <a:solidFill>
                  <a:srgbClr val="000000"/>
                </a:solidFill>
                <a:latin typeface="Century Gothic" panose="020B0502020202020204" pitchFamily="34" charset="0"/>
              </a:rPr>
              <a:t>Items from the British Museum's collections are in 100 galleries. Most of these exhibits are selected by territorial and chronological principle, but there are thematic exhibitions.</a:t>
            </a:r>
          </a:p>
          <a:p>
            <a:pPr lvl="0" algn="ctr" defTabSz="457200"/>
            <a:r>
              <a:rPr lang="en-US" dirty="0">
                <a:solidFill>
                  <a:srgbClr val="000000"/>
                </a:solidFill>
                <a:latin typeface="Century Gothic" panose="020B0502020202020204" pitchFamily="34" charset="0"/>
              </a:rPr>
              <a:t>Now in the British Museum are nearly eight million items.</a:t>
            </a:r>
            <a:endParaRPr kumimoji="0" lang="ru-RU"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 name="Picture 8" descr="http://static.thousandwonders.net/British.Museum.original.205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837" y="2454146"/>
            <a:ext cx="2859318" cy="25014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to-world-travel.ru/img/2015/042515/16559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31" r="6861"/>
          <a:stretch/>
        </p:blipFill>
        <p:spPr bwMode="auto">
          <a:xfrm>
            <a:off x="8375301" y="2471505"/>
            <a:ext cx="2707116" cy="2466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id.travel/sites/default/files/gallery/britanskiy-muzey51.jpg"/>
          <p:cNvPicPr>
            <a:picLocks noChangeAspect="1" noChangeArrowheads="1"/>
          </p:cNvPicPr>
          <p:nvPr/>
        </p:nvPicPr>
        <p:blipFill rotWithShape="1">
          <a:blip r:embed="rId4">
            <a:extLst>
              <a:ext uri="{28A0092B-C50C-407E-A947-70E740481C1C}">
                <a14:useLocalDpi xmlns:a14="http://schemas.microsoft.com/office/drawing/2010/main" val="0"/>
              </a:ext>
            </a:extLst>
          </a:blip>
          <a:srcRect l="3530" t="4198" r="4086" b="4010"/>
          <a:stretch/>
        </p:blipFill>
        <p:spPr bwMode="auto">
          <a:xfrm>
            <a:off x="4227615" y="3265714"/>
            <a:ext cx="3693226" cy="244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8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3444" y="1388169"/>
            <a:ext cx="4702628" cy="923330"/>
          </a:xfrm>
          <a:prstGeom prst="rect">
            <a:avLst/>
          </a:prstGeom>
        </p:spPr>
        <p:txBody>
          <a:bodyPr wrap="square">
            <a:spAutoFit/>
          </a:bodyPr>
          <a:lstStyle/>
          <a:p>
            <a:pPr marL="285750" lvl="0" indent="-285750" algn="ctr" defTabSz="457200">
              <a:buFont typeface="Wingdings" panose="05000000000000000000" pitchFamily="2" charset="2"/>
              <a:buChar char="ü"/>
            </a:pPr>
            <a:r>
              <a:rPr lang="en-US" dirty="0">
                <a:solidFill>
                  <a:srgbClr val="353535"/>
                </a:solidFill>
                <a:latin typeface="Century Gothic" panose="020B0502020202020204" pitchFamily="34" charset="0"/>
              </a:rPr>
              <a:t>Rosetta stone with lyrics, made in the 196 BC. Artifact joined the Egyptian exhibition in 1802</a:t>
            </a:r>
            <a:endParaRPr kumimoji="0" lang="ru-RU" sz="1800" b="0" i="0" u="none" strike="noStrike" kern="1200" cap="none" spc="0" normalizeH="0" baseline="0" noProof="0" dirty="0">
              <a:ln>
                <a:noFill/>
              </a:ln>
              <a:solidFill>
                <a:srgbClr val="353535"/>
              </a:solidFill>
              <a:effectLst/>
              <a:uLnTx/>
              <a:uFillTx/>
              <a:latin typeface="Century Gothic" panose="020B0502020202020204" pitchFamily="34" charset="0"/>
              <a:ea typeface="+mn-ea"/>
              <a:cs typeface="+mn-cs"/>
            </a:endParaRPr>
          </a:p>
        </p:txBody>
      </p:sp>
      <p:sp>
        <p:nvSpPr>
          <p:cNvPr id="4" name="Прямоугольник 3"/>
          <p:cNvSpPr/>
          <p:nvPr/>
        </p:nvSpPr>
        <p:spPr>
          <a:xfrm>
            <a:off x="1149381" y="592270"/>
            <a:ext cx="9907980" cy="646331"/>
          </a:xfrm>
          <a:prstGeom prst="rect">
            <a:avLst/>
          </a:prstGeom>
        </p:spPr>
        <p:txBody>
          <a:bodyPr wrap="square">
            <a:spAutoFit/>
          </a:bodyPr>
          <a:lstStyle/>
          <a:p>
            <a:pPr lvl="0" algn="ctr" defTabSz="457200"/>
            <a:r>
              <a:rPr lang="en-US" dirty="0">
                <a:solidFill>
                  <a:srgbClr val="353535"/>
                </a:solidFill>
                <a:latin typeface="Century Gothic" panose="020B0502020202020204" pitchFamily="34" charset="0"/>
              </a:rPr>
              <a:t>British Museum has antiquities from around the world, but are the most interesting exhibits:</a:t>
            </a:r>
            <a:endParaRPr kumimoji="0" lang="ru-RU" sz="1800" b="0" i="0" u="none" strike="noStrike" kern="1200" cap="none" spc="0" normalizeH="0" baseline="0" noProof="0" dirty="0">
              <a:ln>
                <a:noFill/>
              </a:ln>
              <a:solidFill>
                <a:srgbClr val="353535"/>
              </a:solidFill>
              <a:effectLst/>
              <a:uLnTx/>
              <a:uFillTx/>
              <a:latin typeface="Century Gothic" panose="020B0502020202020204" pitchFamily="34" charset="0"/>
              <a:ea typeface="+mn-ea"/>
              <a:cs typeface="+mn-cs"/>
            </a:endParaRPr>
          </a:p>
        </p:txBody>
      </p:sp>
      <p:pic>
        <p:nvPicPr>
          <p:cNvPr id="5" name="Picture 8" descr="https://theoccasionalexpat.files.wordpress.com/2012/01/img_2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9136" y="2712474"/>
            <a:ext cx="1995055" cy="26600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s://im2-tub-ru.yandex.net/i?id=421fa0dda95d4d75ac3367bd845c93f9-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318" y="2738066"/>
            <a:ext cx="1994440" cy="2660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s://upload.wikimedia.org/wikipedia/commons/thumb/3/30/Hoa_Hakananai%27a.jpg/675px-Hoa_Hakananai%27a.jpg"/>
          <p:cNvPicPr>
            <a:picLocks noChangeAspect="1" noChangeArrowheads="1"/>
          </p:cNvPicPr>
          <p:nvPr/>
        </p:nvPicPr>
        <p:blipFill rotWithShape="1">
          <a:blip r:embed="rId4">
            <a:extLst>
              <a:ext uri="{28A0092B-C50C-407E-A947-70E740481C1C}">
                <a14:useLocalDpi xmlns:a14="http://schemas.microsoft.com/office/drawing/2010/main" val="0"/>
              </a:ext>
            </a:extLst>
          </a:blip>
          <a:srcRect l="15287" r="18743"/>
          <a:stretch/>
        </p:blipFill>
        <p:spPr bwMode="auto">
          <a:xfrm>
            <a:off x="6490447" y="1881456"/>
            <a:ext cx="2343805" cy="23685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s://c1.staticflickr.com/9/8063/8245366039_dbfe7e2294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8753" y="1881456"/>
            <a:ext cx="1778608" cy="236855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6490447" y="4633884"/>
            <a:ext cx="4566914" cy="1477328"/>
          </a:xfrm>
          <a:prstGeom prst="rect">
            <a:avLst/>
          </a:prstGeom>
        </p:spPr>
        <p:txBody>
          <a:bodyPr wrap="square">
            <a:spAutoFit/>
          </a:bodyPr>
          <a:lstStyle/>
          <a:p>
            <a:pPr marL="285750" indent="-285750" algn="ctr">
              <a:buFont typeface="Wingdings" panose="05000000000000000000" pitchFamily="2" charset="2"/>
              <a:buChar char="ü"/>
            </a:pPr>
            <a:r>
              <a:rPr lang="en-US" dirty="0" err="1">
                <a:latin typeface="Century Gothic" panose="020B0502020202020204" pitchFamily="34" charset="0"/>
              </a:rPr>
              <a:t>Hoa</a:t>
            </a:r>
            <a:r>
              <a:rPr lang="en-US" dirty="0">
                <a:latin typeface="Century Gothic" panose="020B0502020202020204" pitchFamily="34" charset="0"/>
              </a:rPr>
              <a:t> </a:t>
            </a:r>
            <a:r>
              <a:rPr lang="en-US" dirty="0" err="1">
                <a:latin typeface="Century Gothic" panose="020B0502020202020204" pitchFamily="34" charset="0"/>
              </a:rPr>
              <a:t>Hakananai</a:t>
            </a:r>
            <a:r>
              <a:rPr lang="en-US" dirty="0">
                <a:latin typeface="Century Gothic" panose="020B0502020202020204" pitchFamily="34" charset="0"/>
              </a:rPr>
              <a:t> is statue from Easter island, made of basaltic tuff - material of volcanic origin. Translated </a:t>
            </a:r>
            <a:r>
              <a:rPr lang="en-US" dirty="0" err="1">
                <a:latin typeface="Century Gothic" panose="020B0502020202020204" pitchFamily="34" charset="0"/>
              </a:rPr>
              <a:t>Hoa</a:t>
            </a:r>
            <a:r>
              <a:rPr lang="en-US" dirty="0">
                <a:latin typeface="Century Gothic" panose="020B0502020202020204" pitchFamily="34" charset="0"/>
              </a:rPr>
              <a:t> </a:t>
            </a:r>
            <a:r>
              <a:rPr lang="en-US" dirty="0" err="1">
                <a:latin typeface="Century Gothic" panose="020B0502020202020204" pitchFamily="34" charset="0"/>
              </a:rPr>
              <a:t>Hakananai</a:t>
            </a:r>
            <a:r>
              <a:rPr lang="en-US" dirty="0">
                <a:latin typeface="Century Gothic" panose="020B0502020202020204" pitchFamily="34" charset="0"/>
              </a:rPr>
              <a:t> means "lost and hidden friend"</a:t>
            </a:r>
            <a:endParaRPr lang="ru-RU" dirty="0">
              <a:latin typeface="Century Gothic" panose="020B0502020202020204" pitchFamily="34" charset="0"/>
            </a:endParaRPr>
          </a:p>
        </p:txBody>
      </p:sp>
    </p:spTree>
    <p:extLst>
      <p:ext uri="{BB962C8B-B14F-4D97-AF65-F5344CB8AC3E}">
        <p14:creationId xmlns:p14="http://schemas.microsoft.com/office/powerpoint/2010/main" val="14622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5645" y="556927"/>
            <a:ext cx="10628417" cy="646331"/>
          </a:xfrm>
          <a:prstGeom prst="rect">
            <a:avLst/>
          </a:prstGeom>
        </p:spPr>
        <p:txBody>
          <a:bodyPr wrap="square">
            <a:spAutoFit/>
          </a:bodyPr>
          <a:lstStyle/>
          <a:p>
            <a:pPr marL="285750" lvl="0" indent="-285750" algn="ctr" defTabSz="457200">
              <a:buFont typeface="Wingdings" panose="05000000000000000000" pitchFamily="2" charset="2"/>
              <a:buChar char="ü"/>
            </a:pPr>
            <a:r>
              <a:rPr lang="en-US" dirty="0">
                <a:solidFill>
                  <a:srgbClr val="353535"/>
                </a:solidFill>
                <a:latin typeface="Century Gothic" panose="020B0502020202020204" pitchFamily="34" charset="0"/>
              </a:rPr>
              <a:t>Ancient sculptures of the Parthenon. And like Greece, neither asked to pass belonging to her great statue, they remain in the UK</a:t>
            </a:r>
            <a:endParaRPr kumimoji="0" lang="ru-RU" sz="1800" b="0" i="0" u="none" strike="noStrike" kern="1200" cap="none" spc="0" normalizeH="0" baseline="0" noProof="0" dirty="0">
              <a:ln>
                <a:noFill/>
              </a:ln>
              <a:solidFill>
                <a:srgbClr val="353535"/>
              </a:solidFill>
              <a:effectLst/>
              <a:uLnTx/>
              <a:uFillTx/>
              <a:latin typeface="Century Gothic" panose="020B0502020202020204" pitchFamily="34" charset="0"/>
              <a:ea typeface="+mn-ea"/>
              <a:cs typeface="+mn-cs"/>
            </a:endParaRPr>
          </a:p>
        </p:txBody>
      </p:sp>
      <p:sp>
        <p:nvSpPr>
          <p:cNvPr id="3" name="Прямоугольник 2"/>
          <p:cNvSpPr/>
          <p:nvPr/>
        </p:nvSpPr>
        <p:spPr>
          <a:xfrm>
            <a:off x="737078" y="3471582"/>
            <a:ext cx="10745547" cy="646331"/>
          </a:xfrm>
          <a:prstGeom prst="rect">
            <a:avLst/>
          </a:prstGeom>
        </p:spPr>
        <p:txBody>
          <a:bodyPr wrap="square">
            <a:spAutoFit/>
          </a:bodyPr>
          <a:lstStyle/>
          <a:p>
            <a:pPr marL="285750" lvl="0" indent="-285750" algn="ctr" defTabSz="457200">
              <a:buFont typeface="Wingdings" panose="05000000000000000000" pitchFamily="2" charset="2"/>
              <a:buChar char="ü"/>
            </a:pPr>
            <a:r>
              <a:rPr lang="en-US" dirty="0">
                <a:solidFill>
                  <a:srgbClr val="353535"/>
                </a:solidFill>
                <a:latin typeface="Century Gothic" panose="020B0502020202020204" pitchFamily="34" charset="0"/>
              </a:rPr>
              <a:t>The mummy of the high priestess of Amon-RA by the name of </a:t>
            </a:r>
            <a:r>
              <a:rPr lang="en-US" dirty="0" err="1">
                <a:solidFill>
                  <a:srgbClr val="353535"/>
                </a:solidFill>
                <a:latin typeface="Century Gothic" panose="020B0502020202020204" pitchFamily="34" charset="0"/>
              </a:rPr>
              <a:t>Katabat</a:t>
            </a:r>
            <a:r>
              <a:rPr lang="en-US" dirty="0">
                <a:solidFill>
                  <a:srgbClr val="353535"/>
                </a:solidFill>
                <a:latin typeface="Century Gothic" panose="020B0502020202020204" pitchFamily="34" charset="0"/>
              </a:rPr>
              <a:t>, which about three and a half thousand years</a:t>
            </a:r>
            <a:endParaRPr kumimoji="0" lang="ru-RU" sz="1800" b="0" i="0" u="none" strike="noStrike" kern="1200" cap="none" spc="0" normalizeH="0" baseline="0" noProof="0" dirty="0">
              <a:ln>
                <a:noFill/>
              </a:ln>
              <a:solidFill>
                <a:srgbClr val="353535"/>
              </a:solidFill>
              <a:effectLst/>
              <a:uLnTx/>
              <a:uFillTx/>
              <a:latin typeface="Century Gothic" panose="020B0502020202020204" pitchFamily="34" charset="0"/>
              <a:ea typeface="+mn-ea"/>
              <a:cs typeface="+mn-cs"/>
            </a:endParaRPr>
          </a:p>
        </p:txBody>
      </p:sp>
      <p:pic>
        <p:nvPicPr>
          <p:cNvPr id="5" name="Picture 4" descr="https://upload.wikimedia.org/wikipedia/commons/2/20/Parthenon_frieze_north_XXXV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467" y="1348963"/>
            <a:ext cx="3050841" cy="1976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classconnection.s3.amazonaws.com/95/flashcards/3943095/png/ddgd-141FFB9696F69B29F0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26" y="1348963"/>
            <a:ext cx="3062712" cy="1976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media-cdn.tripadvisor.com/media/photo-s/02/ff/8f/14/british-muse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148" y="1348963"/>
            <a:ext cx="3445409" cy="19769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pp.userapi.com/c626526/v626526392/61e67/u8VSqpVE-R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789" y="4263618"/>
            <a:ext cx="2794277" cy="17012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0-tub-ru.yandex.net/i?id=5c205682c97d1c63a46b7acdc2e8c4f5-l&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756" y="4263618"/>
            <a:ext cx="2835412" cy="170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43148" y="548895"/>
            <a:ext cx="10485912" cy="523220"/>
          </a:xfrm>
          <a:prstGeom prst="rect">
            <a:avLst/>
          </a:prstGeom>
        </p:spPr>
        <p:txBody>
          <a:bodyPr wrap="square">
            <a:spAutoFit/>
          </a:bodyPr>
          <a:lstStyle/>
          <a:p>
            <a:pPr marL="285750" lvl="0" indent="-285750" algn="ctr" defTabSz="457200">
              <a:buFont typeface="Wingdings" panose="05000000000000000000" pitchFamily="2" charset="2"/>
              <a:buChar char="ü"/>
            </a:pPr>
            <a:r>
              <a:rPr lang="en-US" sz="2800" dirty="0">
                <a:solidFill>
                  <a:srgbClr val="353535"/>
                </a:solidFill>
                <a:latin typeface="Century Gothic" panose="020B0502020202020204" pitchFamily="34" charset="0"/>
              </a:rPr>
              <a:t>The manuscripts of Leonardo da Vinci</a:t>
            </a:r>
            <a:r>
              <a:rPr kumimoji="0" lang="ru-RU" sz="2800" b="0" i="0" u="none" strike="noStrike" kern="1200" cap="none" spc="0" normalizeH="0" baseline="0" noProof="0" dirty="0">
                <a:ln>
                  <a:noFill/>
                </a:ln>
                <a:solidFill>
                  <a:srgbClr val="353535"/>
                </a:solidFill>
                <a:effectLst/>
                <a:uLnTx/>
                <a:uFillTx/>
                <a:latin typeface="Century Gothic" panose="020B0502020202020204" pitchFamily="34" charset="0"/>
                <a:ea typeface="+mn-ea"/>
                <a:cs typeface="+mn-cs"/>
              </a:rPr>
              <a:t> </a:t>
            </a:r>
          </a:p>
        </p:txBody>
      </p:sp>
      <p:pic>
        <p:nvPicPr>
          <p:cNvPr id="9" name="Picture 8" descr="http://ic.pics.livejournal.com/agnes_weiss/60561644/21090/21090_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338" y="1271041"/>
            <a:ext cx="2899532" cy="18388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s://im1-tub-ru.yandex.net/i?id=191a5d0f80038d203c54e9dd6f98b1a6-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3773" y="3241962"/>
            <a:ext cx="2364662" cy="2812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photos1.blogger.com/blogger/1717/1584/1600/Mariano%20Taccola%20De%20Ingensis%20combat%20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0523" y="2278585"/>
            <a:ext cx="2229367" cy="2945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4.bp.blogspot.com/-aVWcPI-iXgQ/U6QV942DVNI/AAAAAAAABYI/lJy0bjXoX30/s1600/6eda59112d79a9ac9c0669c1e5bee4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4883" y="2278585"/>
            <a:ext cx="2208914" cy="294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3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3169" y="1055545"/>
            <a:ext cx="9084623" cy="1754326"/>
          </a:xfrm>
          <a:prstGeom prst="rect">
            <a:avLst/>
          </a:prstGeom>
        </p:spPr>
        <p:txBody>
          <a:bodyPr wrap="square">
            <a:spAutoFit/>
          </a:bodyPr>
          <a:lstStyle/>
          <a:p>
            <a:pPr lvl="0" algn="ctr" defTabSz="457200"/>
            <a:r>
              <a:rPr lang="en-US" b="1" dirty="0">
                <a:solidFill>
                  <a:srgbClr val="333333"/>
                </a:solidFill>
                <a:latin typeface="Century Gothic" panose="020B0502020202020204" pitchFamily="34" charset="0"/>
              </a:rPr>
              <a:t>The British Museum </a:t>
            </a:r>
            <a:r>
              <a:rPr lang="en-US" dirty="0">
                <a:solidFill>
                  <a:srgbClr val="333333"/>
                </a:solidFill>
                <a:latin typeface="Century Gothic" panose="020B0502020202020204" pitchFamily="34" charset="0"/>
              </a:rPr>
              <a:t>is one of the world's largest museums, which has works of art of Ancient Greece, Mesopotamia, Ancient Rome, Ancient Egypt, items of European and Asian masters of the Middle ages, collections of coins and medals, drawings</a:t>
            </a:r>
          </a:p>
          <a:p>
            <a:pPr lvl="0" algn="ctr" defTabSz="457200"/>
            <a:endParaRPr lang="en-US" b="1" dirty="0">
              <a:solidFill>
                <a:srgbClr val="333333"/>
              </a:solidFill>
              <a:latin typeface="Century Gothic" panose="020B0502020202020204" pitchFamily="34" charset="0"/>
            </a:endParaRPr>
          </a:p>
          <a:p>
            <a:pPr lvl="0" algn="ctr" defTabSz="457200"/>
            <a:r>
              <a:rPr lang="en-US" i="1" u="sng" dirty="0">
                <a:solidFill>
                  <a:srgbClr val="333333"/>
                </a:solidFill>
                <a:latin typeface="Century Gothic" panose="020B0502020202020204" pitchFamily="34" charset="0"/>
              </a:rPr>
              <a:t>The British Museum is a real pride of Britain</a:t>
            </a:r>
            <a:endParaRPr kumimoji="0" lang="ru-RU" sz="1800"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148" name="Picture 4" descr="http://experienceinvest.com/wp-content/uploads/201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910" y="3468585"/>
            <a:ext cx="2463140" cy="24631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farm8.staticflickr.com/7240/7157301889_735b1530ac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696" y="3800104"/>
            <a:ext cx="3588328" cy="17941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media-cache-ec0.pinimg.com/736x/10/bd/76/10bd768920982f369dbdc1d506e109be.jpg"/>
          <p:cNvPicPr>
            <a:picLocks noChangeAspect="1" noChangeArrowheads="1"/>
          </p:cNvPicPr>
          <p:nvPr/>
        </p:nvPicPr>
        <p:blipFill rotWithShape="1">
          <a:blip r:embed="rId4">
            <a:extLst>
              <a:ext uri="{28A0092B-C50C-407E-A947-70E740481C1C}">
                <a14:useLocalDpi xmlns:a14="http://schemas.microsoft.com/office/drawing/2010/main" val="0"/>
              </a:ext>
            </a:extLst>
          </a:blip>
          <a:srcRect t="23031" b="15671"/>
          <a:stretch/>
        </p:blipFill>
        <p:spPr bwMode="auto">
          <a:xfrm>
            <a:off x="7625936" y="3747160"/>
            <a:ext cx="3448373" cy="190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06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otalTime>290</TotalTime>
  <Words>324</Words>
  <Application>Microsoft Office PowerPoint</Application>
  <PresentationFormat>Произвольный</PresentationFormat>
  <Paragraphs>15</Paragraphs>
  <Slides>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Тема Office</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лицей</cp:lastModifiedBy>
  <cp:revision>15</cp:revision>
  <dcterms:created xsi:type="dcterms:W3CDTF">2017-03-13T10:33:31Z</dcterms:created>
  <dcterms:modified xsi:type="dcterms:W3CDTF">2018-06-21T10:27:43Z</dcterms:modified>
</cp:coreProperties>
</file>