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7" r:id="rId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87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340790B-727C-4C2F-93B5-F02DB95C5371}" type="datetimeFigureOut">
              <a:rPr lang="ru-RU" smtClean="0"/>
              <a:pPr/>
              <a:t>31.01.2014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FD4CA5-D7A3-4310-A778-F22DE17C7EB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340790B-727C-4C2F-93B5-F02DB95C5371}" type="datetimeFigureOut">
              <a:rPr lang="ru-RU" smtClean="0"/>
              <a:pPr/>
              <a:t>31.01.2014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FD4CA5-D7A3-4310-A778-F22DE17C7EB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340790B-727C-4C2F-93B5-F02DB95C5371}" type="datetimeFigureOut">
              <a:rPr lang="ru-RU" smtClean="0"/>
              <a:pPr/>
              <a:t>31.01.2014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FD4CA5-D7A3-4310-A778-F22DE17C7EB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340790B-727C-4C2F-93B5-F02DB95C5371}" type="datetimeFigureOut">
              <a:rPr lang="ru-RU" smtClean="0"/>
              <a:pPr/>
              <a:t>31.01.2014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FD4CA5-D7A3-4310-A778-F22DE17C7EB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340790B-727C-4C2F-93B5-F02DB95C5371}" type="datetimeFigureOut">
              <a:rPr lang="ru-RU" smtClean="0"/>
              <a:pPr/>
              <a:t>31.01.2014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FD4CA5-D7A3-4310-A778-F22DE17C7EB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340790B-727C-4C2F-93B5-F02DB95C5371}" type="datetimeFigureOut">
              <a:rPr lang="ru-RU" smtClean="0"/>
              <a:pPr/>
              <a:t>31.01.2014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6FD4CA5-D7A3-4310-A778-F22DE17C7EB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340790B-727C-4C2F-93B5-F02DB95C5371}" type="datetimeFigureOut">
              <a:rPr lang="ru-RU" smtClean="0"/>
              <a:pPr/>
              <a:t>31.01.2014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6FD4CA5-D7A3-4310-A778-F22DE17C7EB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340790B-727C-4C2F-93B5-F02DB95C5371}" type="datetimeFigureOut">
              <a:rPr lang="ru-RU" smtClean="0"/>
              <a:pPr/>
              <a:t>31.01.2014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6FD4CA5-D7A3-4310-A778-F22DE17C7EB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340790B-727C-4C2F-93B5-F02DB95C5371}" type="datetimeFigureOut">
              <a:rPr lang="ru-RU" smtClean="0"/>
              <a:pPr/>
              <a:t>31.01.2014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6FD4CA5-D7A3-4310-A778-F22DE17C7EB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340790B-727C-4C2F-93B5-F02DB95C5371}" type="datetimeFigureOut">
              <a:rPr lang="ru-RU" smtClean="0"/>
              <a:pPr/>
              <a:t>31.01.2014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6FD4CA5-D7A3-4310-A778-F22DE17C7EB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340790B-727C-4C2F-93B5-F02DB95C5371}" type="datetimeFigureOut">
              <a:rPr lang="ru-RU" smtClean="0"/>
              <a:pPr/>
              <a:t>31.01.2014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6FD4CA5-D7A3-4310-A778-F22DE17C7EB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0790B-727C-4C2F-93B5-F02DB95C5371}" type="datetimeFigureOut">
              <a:rPr lang="ru-RU" smtClean="0"/>
              <a:pPr/>
              <a:t>31.01.2014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FD4CA5-D7A3-4310-A778-F22DE17C7EB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7.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6" name="Picture 10" descr="C:\Users\Анна\Desktop\проба пера\IMG_2325 (2).JPG"/>
          <p:cNvPicPr>
            <a:picLocks noChangeAspect="1" noChangeArrowheads="1"/>
          </p:cNvPicPr>
          <p:nvPr/>
        </p:nvPicPr>
        <p:blipFill>
          <a:blip r:embed="rId2" cstate="print"/>
          <a:srcRect l="10327" t="20355" r="12221"/>
          <a:stretch>
            <a:fillRect/>
          </a:stretch>
        </p:blipFill>
        <p:spPr bwMode="auto">
          <a:xfrm rot="21405139">
            <a:off x="66712" y="2940774"/>
            <a:ext cx="3170266" cy="2445024"/>
          </a:xfrm>
          <a:prstGeom prst="rect">
            <a:avLst/>
          </a:prstGeom>
          <a:noFill/>
        </p:spPr>
      </p:pic>
      <p:pic>
        <p:nvPicPr>
          <p:cNvPr id="14345" name="Picture 9" descr="C:\Users\Анна\Desktop\проба пера\IMG_20130331_110054.jpg"/>
          <p:cNvPicPr>
            <a:picLocks noChangeAspect="1" noChangeArrowheads="1"/>
          </p:cNvPicPr>
          <p:nvPr/>
        </p:nvPicPr>
        <p:blipFill>
          <a:blip r:embed="rId3" cstate="print"/>
          <a:srcRect/>
          <a:stretch>
            <a:fillRect/>
          </a:stretch>
        </p:blipFill>
        <p:spPr bwMode="auto">
          <a:xfrm rot="21235905">
            <a:off x="5263671" y="4308351"/>
            <a:ext cx="3138003" cy="2353502"/>
          </a:xfrm>
          <a:prstGeom prst="rect">
            <a:avLst/>
          </a:prstGeom>
          <a:noFill/>
        </p:spPr>
      </p:pic>
      <p:pic>
        <p:nvPicPr>
          <p:cNvPr id="14339" name="Picture 3" descr="C:\Users\Анна\Desktop\проба пера\IMG_0872.JPG"/>
          <p:cNvPicPr>
            <a:picLocks noChangeAspect="1" noChangeArrowheads="1"/>
          </p:cNvPicPr>
          <p:nvPr/>
        </p:nvPicPr>
        <p:blipFill>
          <a:blip r:embed="rId4" cstate="print"/>
          <a:srcRect t="26430"/>
          <a:stretch>
            <a:fillRect/>
          </a:stretch>
        </p:blipFill>
        <p:spPr bwMode="auto">
          <a:xfrm rot="403421">
            <a:off x="1367739" y="4579106"/>
            <a:ext cx="3745594" cy="2066731"/>
          </a:xfrm>
          <a:prstGeom prst="rect">
            <a:avLst/>
          </a:prstGeom>
          <a:noFill/>
        </p:spPr>
      </p:pic>
      <p:pic>
        <p:nvPicPr>
          <p:cNvPr id="14342" name="Picture 6" descr="C:\Users\Анна\Desktop\проба пера\IMG_1394.JPG"/>
          <p:cNvPicPr>
            <a:picLocks noChangeAspect="1" noChangeArrowheads="1"/>
          </p:cNvPicPr>
          <p:nvPr/>
        </p:nvPicPr>
        <p:blipFill>
          <a:blip r:embed="rId5" cstate="print"/>
          <a:srcRect/>
          <a:stretch>
            <a:fillRect/>
          </a:stretch>
        </p:blipFill>
        <p:spPr bwMode="auto">
          <a:xfrm rot="21269852">
            <a:off x="6067502" y="2774467"/>
            <a:ext cx="2976331" cy="2232248"/>
          </a:xfrm>
          <a:prstGeom prst="rect">
            <a:avLst/>
          </a:prstGeom>
          <a:noFill/>
        </p:spPr>
      </p:pic>
      <p:pic>
        <p:nvPicPr>
          <p:cNvPr id="14343" name="Picture 7" descr="C:\Users\Анна\Desktop\проба пера\IMG_2282.JPG"/>
          <p:cNvPicPr>
            <a:picLocks noChangeAspect="1" noChangeArrowheads="1"/>
          </p:cNvPicPr>
          <p:nvPr/>
        </p:nvPicPr>
        <p:blipFill>
          <a:blip r:embed="rId6" cstate="print"/>
          <a:srcRect/>
          <a:stretch>
            <a:fillRect/>
          </a:stretch>
        </p:blipFill>
        <p:spPr bwMode="auto">
          <a:xfrm>
            <a:off x="2123728" y="1196752"/>
            <a:ext cx="4512501" cy="3384376"/>
          </a:xfrm>
          <a:prstGeom prst="rect">
            <a:avLst/>
          </a:prstGeom>
          <a:noFill/>
        </p:spPr>
      </p:pic>
      <p:pic>
        <p:nvPicPr>
          <p:cNvPr id="14338" name="Picture 2" descr="C:\Users\Анна\Desktop\проба пера\IMG_0601.JPG"/>
          <p:cNvPicPr>
            <a:picLocks noChangeAspect="1" noChangeArrowheads="1"/>
          </p:cNvPicPr>
          <p:nvPr/>
        </p:nvPicPr>
        <p:blipFill>
          <a:blip r:embed="rId7" cstate="print"/>
          <a:srcRect l="9259" t="27160" r="9259"/>
          <a:stretch>
            <a:fillRect/>
          </a:stretch>
        </p:blipFill>
        <p:spPr bwMode="auto">
          <a:xfrm rot="20965197">
            <a:off x="147272" y="427675"/>
            <a:ext cx="2776082" cy="1861235"/>
          </a:xfrm>
          <a:prstGeom prst="rect">
            <a:avLst/>
          </a:prstGeom>
          <a:noFill/>
        </p:spPr>
      </p:pic>
      <p:pic>
        <p:nvPicPr>
          <p:cNvPr id="14341" name="Picture 5" descr="C:\Users\Анна\Desktop\проба пера\IMG_1334.JPG"/>
          <p:cNvPicPr>
            <a:picLocks noChangeAspect="1" noChangeArrowheads="1"/>
          </p:cNvPicPr>
          <p:nvPr/>
        </p:nvPicPr>
        <p:blipFill>
          <a:blip r:embed="rId8" cstate="print"/>
          <a:srcRect/>
          <a:stretch>
            <a:fillRect/>
          </a:stretch>
        </p:blipFill>
        <p:spPr bwMode="auto">
          <a:xfrm rot="346279">
            <a:off x="6024998" y="145764"/>
            <a:ext cx="3013018" cy="2259764"/>
          </a:xfrm>
          <a:prstGeom prst="rect">
            <a:avLst/>
          </a:prstGeom>
          <a:noFill/>
        </p:spPr>
      </p:pic>
      <p:sp>
        <p:nvSpPr>
          <p:cNvPr id="11" name="Равнобедренный треугольник 10"/>
          <p:cNvSpPr/>
          <p:nvPr/>
        </p:nvSpPr>
        <p:spPr>
          <a:xfrm>
            <a:off x="8172400" y="5445224"/>
            <a:ext cx="971600" cy="158417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8239585" y="5934670"/>
            <a:ext cx="904415" cy="923330"/>
          </a:xfrm>
          <a:prstGeom prst="rect">
            <a:avLst/>
          </a:prstGeom>
          <a:noFill/>
        </p:spPr>
        <p:txBody>
          <a:bodyPr wrap="none" lIns="91440" tIns="45720" rIns="91440" bIns="45720">
            <a:spAutoFit/>
          </a:bodyPr>
          <a:lstStyle/>
          <a:p>
            <a:pPr algn="ctr"/>
            <a:r>
              <a:rPr lang="ru-RU"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9б</a:t>
            </a:r>
            <a:endParaRPr lang="ru-RU"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3" name="Прямоугольник 12"/>
          <p:cNvSpPr/>
          <p:nvPr/>
        </p:nvSpPr>
        <p:spPr>
          <a:xfrm>
            <a:off x="179512" y="6525345"/>
            <a:ext cx="4536504" cy="307777"/>
          </a:xfrm>
          <a:prstGeom prst="rect">
            <a:avLst/>
          </a:prstGeom>
          <a:noFill/>
        </p:spPr>
        <p:txBody>
          <a:bodyPr wrap="square" lIns="91440" tIns="45720" rIns="91440" bIns="45720">
            <a:spAutoFit/>
          </a:bodyPr>
          <a:lstStyle/>
          <a:p>
            <a:r>
              <a:rPr lang="ru-RU"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редакторы – Киселева Е., </a:t>
            </a:r>
            <a:r>
              <a:rPr lang="ru-RU" sz="1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черенкова</a:t>
            </a:r>
            <a:r>
              <a:rPr lang="ru-RU"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В.</a:t>
            </a:r>
            <a:endParaRPr lang="ru-RU" sz="1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TextBox 4"/>
          <p:cNvSpPr txBox="1"/>
          <p:nvPr/>
        </p:nvSpPr>
        <p:spPr>
          <a:xfrm>
            <a:off x="1691680" y="0"/>
            <a:ext cx="5616624" cy="2123658"/>
          </a:xfrm>
          <a:prstGeom prst="rect">
            <a:avLst/>
          </a:prstGeom>
          <a:noFill/>
        </p:spPr>
        <p:txBody>
          <a:bodyPr wrap="square" rtlCol="0">
            <a:spAutoFit/>
          </a:bodyPr>
          <a:lstStyle/>
          <a:p>
            <a:pPr algn="ctr"/>
            <a:r>
              <a:rPr lang="ru-RU" sz="4000" i="1" dirty="0" smtClean="0">
                <a:latin typeface="Comic Sans MS" pitchFamily="66" charset="0"/>
              </a:rPr>
              <a:t>«</a:t>
            </a:r>
            <a:r>
              <a:rPr lang="ru-RU" sz="4000" i="1" dirty="0" smtClean="0">
                <a:solidFill>
                  <a:srgbClr val="FF0000"/>
                </a:solidFill>
                <a:latin typeface="Comic Sans MS" pitchFamily="66" charset="0"/>
              </a:rPr>
              <a:t>Наша</a:t>
            </a:r>
            <a:r>
              <a:rPr lang="ru-RU" sz="4000" i="1" dirty="0" smtClean="0">
                <a:latin typeface="Comic Sans MS" pitchFamily="66" charset="0"/>
              </a:rPr>
              <a:t> газета»</a:t>
            </a:r>
          </a:p>
          <a:p>
            <a:pPr algn="ctr"/>
            <a:r>
              <a:rPr lang="ru-RU" sz="2800" i="1" dirty="0" smtClean="0">
                <a:latin typeface="Comic Sans MS" pitchFamily="66" charset="0"/>
              </a:rPr>
              <a:t>с</a:t>
            </a:r>
            <a:r>
              <a:rPr lang="ru-RU" sz="2800" i="1" dirty="0" smtClean="0">
                <a:latin typeface="Comic Sans MS" pitchFamily="66" charset="0"/>
              </a:rPr>
              <a:t>егодня в номере:</a:t>
            </a:r>
            <a:endParaRPr lang="ru-RU" sz="2400" i="1" dirty="0" smtClean="0">
              <a:latin typeface="Comic Sans MS" pitchFamily="66" charset="0"/>
            </a:endParaRPr>
          </a:p>
          <a:p>
            <a:pPr algn="ctr"/>
            <a:r>
              <a:rPr lang="ru-RU" sz="3200" i="1" dirty="0" smtClean="0">
                <a:solidFill>
                  <a:schemeClr val="bg1"/>
                </a:solidFill>
                <a:effectLst>
                  <a:outerShdw blurRad="38100" dist="38100" dir="2700000" algn="tl">
                    <a:srgbClr val="000000">
                      <a:alpha val="43137"/>
                    </a:srgbClr>
                  </a:outerShdw>
                </a:effectLst>
                <a:latin typeface="Comic Sans MS" pitchFamily="66" charset="0"/>
              </a:rPr>
              <a:t>Страницы нашей лицейской жизни…</a:t>
            </a:r>
            <a:endParaRPr lang="ru-RU" sz="4000" i="1" dirty="0">
              <a:solidFill>
                <a:schemeClr val="bg1"/>
              </a:solidFill>
              <a:effectLst>
                <a:outerShdw blurRad="38100" dist="38100" dir="2700000" algn="tl">
                  <a:srgbClr val="000000">
                    <a:alpha val="43137"/>
                  </a:srgbClr>
                </a:outerShdw>
              </a:effectLst>
              <a:latin typeface="Comic Sans MS"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Равнобедренный треугольник 8"/>
          <p:cNvSpPr/>
          <p:nvPr/>
        </p:nvSpPr>
        <p:spPr>
          <a:xfrm>
            <a:off x="8172400" y="5273824"/>
            <a:ext cx="971600" cy="158417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265" name="Rectangle 1"/>
          <p:cNvSpPr>
            <a:spLocks noChangeArrowheads="1"/>
          </p:cNvSpPr>
          <p:nvPr/>
        </p:nvSpPr>
        <p:spPr bwMode="auto">
          <a:xfrm>
            <a:off x="35496" y="26615"/>
            <a:ext cx="4499992"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ea typeface="Times New Roman" pitchFamily="18" charset="0"/>
                <a:cs typeface="Tahoma" pitchFamily="34" charset="0"/>
              </a:rPr>
              <a:t>Развлечения зимой</a:t>
            </a:r>
            <a:endParaRPr kumimoji="0" lang="ru-RU"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ea typeface="Times New Roman" pitchFamily="18" charset="0"/>
                <a:cs typeface="Tahoma" pitchFamily="34" charset="0"/>
              </a:rPr>
              <a:t>Пока зима не закончилась, у вас еще есть возможность разнообразить свой досуг и получить массу положительных эмоций с помощью зимних развлечений. Многие недолюбливают зиму, но это совершенно напрасно, свежий зимний воздух и блестящий пушистый снег - чем не повод полюбить зиму? Прогулки по заснеженному лесу, лыжи, санки, игра в снежки .</a:t>
            </a:r>
            <a:endParaRPr kumimoji="0" lang="ru-RU" sz="1200" b="0" i="0" u="none" strike="noStrike" cap="none" normalizeH="0" baseline="0" dirty="0" smtClean="0">
              <a:ln>
                <a:noFill/>
              </a:ln>
              <a:solidFill>
                <a:schemeClr val="tx1"/>
              </a:solidFill>
              <a:effectLst/>
              <a:cs typeface="Arial" pitchFamily="34" charset="0"/>
            </a:endParaRPr>
          </a:p>
          <a:p>
            <a:r>
              <a:rPr kumimoji="0" lang="ru-RU" sz="1200" b="1" i="0" u="none" strike="noStrike" cap="none" normalizeH="0" baseline="0" dirty="0" smtClean="0">
                <a:ln>
                  <a:noFill/>
                </a:ln>
                <a:solidFill>
                  <a:srgbClr val="000000"/>
                </a:solidFill>
                <a:effectLst/>
                <a:ea typeface="Times New Roman" pitchFamily="18" charset="0"/>
                <a:cs typeface="Tahoma" pitchFamily="34" charset="0"/>
              </a:rPr>
              <a:t>Санки.</a:t>
            </a:r>
            <a:r>
              <a:rPr kumimoji="0" lang="ru-RU" sz="1200" b="0" i="0" u="none" strike="noStrike" cap="none" normalizeH="0" baseline="0" dirty="0" smtClean="0">
                <a:ln>
                  <a:noFill/>
                </a:ln>
                <a:solidFill>
                  <a:srgbClr val="000000"/>
                </a:solidFill>
                <a:effectLst/>
                <a:ea typeface="Times New Roman" pitchFamily="18" charset="0"/>
                <a:cs typeface="Tahoma" pitchFamily="34" charset="0"/>
              </a:rPr>
              <a:t> Легкодоступный и очень веселый отдых, который одинаково подходит взрослым и детям. Существует множество разновидностей санок: санки-ледянки, финские сани, санки на полозьях, санки ватрушки. Санки-ватрушки или надувные санки.</a:t>
            </a:r>
            <a:r>
              <a:rPr kumimoji="0" lang="ru-RU" sz="1200" b="0" i="0" u="none" strike="noStrike" cap="none" normalizeH="0" dirty="0" smtClean="0">
                <a:ln>
                  <a:noFill/>
                </a:ln>
                <a:solidFill>
                  <a:srgbClr val="000000"/>
                </a:solidFill>
                <a:effectLst/>
                <a:ea typeface="Times New Roman" pitchFamily="18" charset="0"/>
                <a:cs typeface="Tahoma" pitchFamily="34" charset="0"/>
              </a:rPr>
              <a:t> </a:t>
            </a:r>
            <a:r>
              <a:rPr kumimoji="0" lang="ru-RU" sz="1200" b="0" i="0" u="none" strike="noStrike" cap="none" normalizeH="0" baseline="0" dirty="0" smtClean="0">
                <a:ln>
                  <a:noFill/>
                </a:ln>
                <a:solidFill>
                  <a:srgbClr val="000000"/>
                </a:solidFill>
                <a:effectLst/>
                <a:ea typeface="Times New Roman" pitchFamily="18" charset="0"/>
                <a:cs typeface="Tahoma" pitchFamily="34" charset="0"/>
              </a:rPr>
              <a:t>Поэтому сезон катания на санках может начаться задолго до установления постоянного снежного покрова (необходим ведь лишь небольшой слой снега!!!)</a:t>
            </a:r>
            <a:r>
              <a:rPr lang="ru-RU" sz="1200" b="1" dirty="0"/>
              <a:t> </a:t>
            </a:r>
            <a:endParaRPr lang="en-US" sz="1200" b="1" dirty="0" smtClean="0"/>
          </a:p>
          <a:p>
            <a:r>
              <a:rPr lang="ru-RU" sz="1200" b="1" dirty="0" smtClean="0"/>
              <a:t>Коньки</a:t>
            </a:r>
            <a:r>
              <a:rPr lang="ru-RU" sz="1200" b="1" dirty="0"/>
              <a:t>.</a:t>
            </a:r>
            <a:r>
              <a:rPr lang="ru-RU" sz="1200" dirty="0"/>
              <a:t> Если техника и скорость для вас не так важны, а хочется просто покататься и пообщаться с друзьями - лучше выбрать ближайший к вашему дому каток. Вряд ли стоит из-за чуть большего качества тратить значительное время на то, чтобы добраться до места</a:t>
            </a:r>
            <a:r>
              <a:rPr lang="ru-RU" sz="1200" dirty="0" smtClean="0"/>
              <a:t>.</a:t>
            </a:r>
            <a:endParaRPr lang="ru-RU" sz="1200" dirty="0"/>
          </a:p>
          <a:p>
            <a:r>
              <a:rPr lang="ru-RU" sz="1200" b="1" dirty="0"/>
              <a:t>Игра в снежки и снеговик</a:t>
            </a:r>
            <a:r>
              <a:rPr lang="ru-RU" sz="1200" dirty="0"/>
              <a:t>. Какая же зима без снега? А если снег есть, то хотя бы раз за зиму надо слепить снеговика или поиграть в снежки. Во многих городах проводят соревнования по игре в снежки и сооружению скульптур из снега, поэтому компанию себе найти всегда можно</a:t>
            </a:r>
            <a:r>
              <a:rPr lang="ru-RU" sz="1200" dirty="0" smtClean="0"/>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Прямоугольник 4"/>
          <p:cNvSpPr/>
          <p:nvPr/>
        </p:nvSpPr>
        <p:spPr>
          <a:xfrm>
            <a:off x="4427984" y="3212390"/>
            <a:ext cx="4680520" cy="3600986"/>
          </a:xfrm>
          <a:prstGeom prst="rect">
            <a:avLst/>
          </a:prstGeom>
        </p:spPr>
        <p:txBody>
          <a:bodyPr wrap="square">
            <a:spAutoFit/>
          </a:bodyPr>
          <a:lstStyle/>
          <a:p>
            <a:pPr lvl="0" eaLnBrk="0" fontAlgn="base" hangingPunct="0">
              <a:spcBef>
                <a:spcPct val="0"/>
              </a:spcBef>
              <a:spcAft>
                <a:spcPct val="0"/>
              </a:spcAft>
            </a:pPr>
            <a:r>
              <a:rPr kumimoji="0" lang="ru-RU" sz="1200" b="1" i="0" u="none" strike="noStrike" cap="none" normalizeH="0" baseline="0" dirty="0" smtClean="0">
                <a:ln>
                  <a:noFill/>
                </a:ln>
                <a:solidFill>
                  <a:srgbClr val="000000"/>
                </a:solidFill>
                <a:effectLst/>
                <a:ea typeface="Times New Roman" pitchFamily="18" charset="0"/>
                <a:cs typeface="Tahoma" pitchFamily="34" charset="0"/>
              </a:rPr>
              <a:t>Лыжи.</a:t>
            </a:r>
            <a:r>
              <a:rPr kumimoji="0" lang="ru-RU" sz="1200" b="0" i="0" u="none" strike="noStrike" cap="none" normalizeH="0" baseline="0" dirty="0" smtClean="0">
                <a:ln>
                  <a:noFill/>
                </a:ln>
                <a:solidFill>
                  <a:srgbClr val="000000"/>
                </a:solidFill>
                <a:effectLst/>
                <a:ea typeface="Times New Roman" pitchFamily="18" charset="0"/>
                <a:cs typeface="Tahoma" pitchFamily="34" charset="0"/>
              </a:rPr>
              <a:t> Самый традиционный зимний вид спорта. Научиться ездить на лыжах проще простого, главное найти лыжню! Различается три стиля катания на лыжах. Один из них привычен любому человеку, хоть раз встававшему на лыжи. Это типичный, классический стиль катания, при котором лыжи перемещаются параллельно относительно друг друга. Еще один катания на лыжах – коньковый, или как он еще называется свободный стиль. Но есть и третий стиль катания, который предпочитают любители беговых лыж – это универсальный. Универсальные лыжи как раз и подходят для катания в любом из первых двух стилей.</a:t>
            </a:r>
            <a:endParaRPr kumimoji="0" lang="ru-RU" sz="12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200" b="1" i="0" u="none" strike="noStrike" cap="none" normalizeH="0" baseline="0" dirty="0" smtClean="0">
                <a:ln>
                  <a:noFill/>
                </a:ln>
                <a:solidFill>
                  <a:srgbClr val="000000"/>
                </a:solidFill>
                <a:effectLst/>
                <a:ea typeface="Times New Roman" pitchFamily="18" charset="0"/>
                <a:cs typeface="Tahoma" pitchFamily="34" charset="0"/>
              </a:rPr>
              <a:t>Горные лыжи и сноуборд</a:t>
            </a:r>
            <a:r>
              <a:rPr kumimoji="0" lang="ru-RU" sz="1200" b="0" i="0" u="none" strike="noStrike" cap="none" normalizeH="0" baseline="0" dirty="0" smtClean="0">
                <a:ln>
                  <a:noFill/>
                </a:ln>
                <a:solidFill>
                  <a:srgbClr val="000000"/>
                </a:solidFill>
                <a:effectLst/>
                <a:ea typeface="Times New Roman" pitchFamily="18" charset="0"/>
                <a:cs typeface="Tahoma" pitchFamily="34" charset="0"/>
              </a:rPr>
              <a:t>. Более экстремальными зимними видами спорта являются горные лыжи и сноуборд. Если Вы уже являетесь счастливым обладателем необходимого снаряжения, то выбрать подходящее место для катания можно и на родных просторах. Всевозможные склоны и трассы горнолыжных клубов, парков и спортивных баз, по своим условиям приближающиеся к европейским, порадуют и новичка, и опытного любителя, и профи с многолетним стажем.</a:t>
            </a:r>
          </a:p>
          <a:p>
            <a:pPr lvl="0" eaLnBrk="0" fontAlgn="base" hangingPunct="0">
              <a:spcBef>
                <a:spcPct val="0"/>
              </a:spcBef>
              <a:spcAft>
                <a:spcPct val="0"/>
              </a:spcAft>
            </a:pPr>
            <a:r>
              <a:rPr lang="ru-RU" sz="1200" i="1" dirty="0" smtClean="0">
                <a:solidFill>
                  <a:srgbClr val="000000"/>
                </a:solidFill>
                <a:cs typeface="Tahoma" pitchFamily="34" charset="0"/>
              </a:rPr>
              <a:t>Автор статьи - </a:t>
            </a:r>
            <a:r>
              <a:rPr lang="ru-RU" sz="1200" i="1" dirty="0" err="1" smtClean="0">
                <a:solidFill>
                  <a:srgbClr val="000000"/>
                </a:solidFill>
                <a:cs typeface="Tahoma" pitchFamily="34" charset="0"/>
              </a:rPr>
              <a:t>Кореньков</a:t>
            </a:r>
            <a:r>
              <a:rPr lang="ru-RU" sz="1200" i="1" dirty="0" smtClean="0">
                <a:solidFill>
                  <a:srgbClr val="000000"/>
                </a:solidFill>
                <a:cs typeface="Tahoma" pitchFamily="34" charset="0"/>
              </a:rPr>
              <a:t> </a:t>
            </a:r>
            <a:r>
              <a:rPr lang="ru-RU" sz="1200" i="1" dirty="0" smtClean="0">
                <a:solidFill>
                  <a:srgbClr val="000000"/>
                </a:solidFill>
                <a:cs typeface="Tahoma" pitchFamily="34" charset="0"/>
              </a:rPr>
              <a:t>Александр</a:t>
            </a:r>
            <a:endParaRPr kumimoji="0" lang="ru-RU" sz="1200" b="0" i="1" u="none" strike="noStrike" cap="none" normalizeH="0" baseline="0" dirty="0" smtClean="0">
              <a:ln>
                <a:noFill/>
              </a:ln>
              <a:solidFill>
                <a:schemeClr val="tx1"/>
              </a:solidFill>
              <a:effectLst/>
              <a:cs typeface="Arial" pitchFamily="34" charset="0"/>
            </a:endParaRPr>
          </a:p>
        </p:txBody>
      </p:sp>
      <p:pic>
        <p:nvPicPr>
          <p:cNvPr id="11267" name="Picture 3" descr="C:\Users\Анна\AppData\Local\Microsoft\Windows\Temporary Internet Files\Content.IE5\02T6TOIS\MC900318730[1].wmf"/>
          <p:cNvPicPr>
            <a:picLocks noChangeAspect="1" noChangeArrowheads="1"/>
          </p:cNvPicPr>
          <p:nvPr/>
        </p:nvPicPr>
        <p:blipFill>
          <a:blip r:embed="rId2" cstate="print"/>
          <a:srcRect/>
          <a:stretch>
            <a:fillRect/>
          </a:stretch>
        </p:blipFill>
        <p:spPr bwMode="auto">
          <a:xfrm>
            <a:off x="251520" y="4797152"/>
            <a:ext cx="2016224" cy="1812873"/>
          </a:xfrm>
          <a:prstGeom prst="rect">
            <a:avLst/>
          </a:prstGeom>
          <a:noFill/>
        </p:spPr>
      </p:pic>
      <p:pic>
        <p:nvPicPr>
          <p:cNvPr id="11268" name="Picture 4" descr="C:\Users\Анна\AppData\Local\Microsoft\Windows\Temporary Internet Files\Content.IE5\M1WK04EY\MC900318748[1].wmf"/>
          <p:cNvPicPr>
            <a:picLocks noChangeAspect="1" noChangeArrowheads="1"/>
          </p:cNvPicPr>
          <p:nvPr/>
        </p:nvPicPr>
        <p:blipFill>
          <a:blip r:embed="rId3" cstate="print"/>
          <a:srcRect/>
          <a:stretch>
            <a:fillRect/>
          </a:stretch>
        </p:blipFill>
        <p:spPr bwMode="auto">
          <a:xfrm>
            <a:off x="2483768" y="4581128"/>
            <a:ext cx="1690613" cy="2132856"/>
          </a:xfrm>
          <a:prstGeom prst="rect">
            <a:avLst/>
          </a:prstGeom>
          <a:noFill/>
        </p:spPr>
      </p:pic>
      <p:pic>
        <p:nvPicPr>
          <p:cNvPr id="11269" name="Picture 5" descr="C:\Users\Анна\AppData\Local\Microsoft\Windows\Temporary Internet Files\Content.IE5\M1WK04EY\MC900239421[1].wmf"/>
          <p:cNvPicPr>
            <a:picLocks noChangeAspect="1" noChangeArrowheads="1"/>
          </p:cNvPicPr>
          <p:nvPr/>
        </p:nvPicPr>
        <p:blipFill>
          <a:blip r:embed="rId4" cstate="print"/>
          <a:srcRect/>
          <a:stretch>
            <a:fillRect/>
          </a:stretch>
        </p:blipFill>
        <p:spPr bwMode="auto">
          <a:xfrm>
            <a:off x="4427984" y="116632"/>
            <a:ext cx="1773936" cy="1827886"/>
          </a:xfrm>
          <a:prstGeom prst="rect">
            <a:avLst/>
          </a:prstGeom>
          <a:noFill/>
        </p:spPr>
      </p:pic>
      <p:pic>
        <p:nvPicPr>
          <p:cNvPr id="11271" name="Picture 7" descr="C:\Users\Анна\AppData\Local\Microsoft\Windows\Temporary Internet Files\Content.IE5\RBQ5MZHS\MC900446496[1].wmf"/>
          <p:cNvPicPr>
            <a:picLocks noChangeAspect="1" noChangeArrowheads="1"/>
          </p:cNvPicPr>
          <p:nvPr/>
        </p:nvPicPr>
        <p:blipFill>
          <a:blip r:embed="rId5" cstate="print"/>
          <a:srcRect/>
          <a:stretch>
            <a:fillRect/>
          </a:stretch>
        </p:blipFill>
        <p:spPr bwMode="auto">
          <a:xfrm>
            <a:off x="7668344" y="116632"/>
            <a:ext cx="1296144" cy="1993366"/>
          </a:xfrm>
          <a:prstGeom prst="rect">
            <a:avLst/>
          </a:prstGeom>
          <a:noFill/>
        </p:spPr>
      </p:pic>
      <p:pic>
        <p:nvPicPr>
          <p:cNvPr id="11272" name="Picture 8" descr="C:\Users\Анна\AppData\Local\Microsoft\Windows\Temporary Internet Files\Content.IE5\RBQ5MZHS\MC900232131[1].wmf"/>
          <p:cNvPicPr>
            <a:picLocks noChangeAspect="1" noChangeArrowheads="1"/>
          </p:cNvPicPr>
          <p:nvPr/>
        </p:nvPicPr>
        <p:blipFill>
          <a:blip r:embed="rId6" cstate="print"/>
          <a:srcRect/>
          <a:stretch>
            <a:fillRect/>
          </a:stretch>
        </p:blipFill>
        <p:spPr bwMode="auto">
          <a:xfrm>
            <a:off x="6228184" y="1052736"/>
            <a:ext cx="1607178" cy="2094119"/>
          </a:xfrm>
          <a:prstGeom prst="rect">
            <a:avLst/>
          </a:prstGeom>
          <a:noFill/>
        </p:spPr>
      </p:pic>
      <p:sp>
        <p:nvSpPr>
          <p:cNvPr id="10" name="Прямоугольник 9"/>
          <p:cNvSpPr/>
          <p:nvPr/>
        </p:nvSpPr>
        <p:spPr>
          <a:xfrm>
            <a:off x="8239585" y="6093296"/>
            <a:ext cx="904415" cy="923330"/>
          </a:xfrm>
          <a:prstGeom prst="rect">
            <a:avLst/>
          </a:prstGeom>
          <a:noFill/>
        </p:spPr>
        <p:txBody>
          <a:bodyPr wrap="none" lIns="91440" tIns="45720" rIns="91440" bIns="45720">
            <a:spAutoFit/>
          </a:bodyPr>
          <a:lstStyle/>
          <a:p>
            <a:pPr algn="ctr"/>
            <a:r>
              <a:rPr lang="ru-RU"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9б</a:t>
            </a:r>
            <a:endParaRPr lang="ru-RU"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Users\Анна\Desktop\проба пера\IMG_20131118_135739.jpg"/>
          <p:cNvPicPr>
            <a:picLocks noChangeAspect="1" noChangeArrowheads="1"/>
          </p:cNvPicPr>
          <p:nvPr/>
        </p:nvPicPr>
        <p:blipFill>
          <a:blip r:embed="rId2" cstate="print"/>
          <a:srcRect t="18863"/>
          <a:stretch>
            <a:fillRect/>
          </a:stretch>
        </p:blipFill>
        <p:spPr bwMode="auto">
          <a:xfrm>
            <a:off x="4572000" y="332656"/>
            <a:ext cx="4122621" cy="2508728"/>
          </a:xfrm>
          <a:prstGeom prst="rect">
            <a:avLst/>
          </a:prstGeom>
          <a:noFill/>
        </p:spPr>
      </p:pic>
      <p:pic>
        <p:nvPicPr>
          <p:cNvPr id="15362" name="Picture 2" descr="C:\Users\Анна\Desktop\проба пера\IMG_2292 (2).JPG"/>
          <p:cNvPicPr>
            <a:picLocks noChangeAspect="1" noChangeArrowheads="1"/>
          </p:cNvPicPr>
          <p:nvPr/>
        </p:nvPicPr>
        <p:blipFill>
          <a:blip r:embed="rId3" cstate="print"/>
          <a:srcRect l="11990" t="13489" r="16067" b="5575"/>
          <a:stretch>
            <a:fillRect/>
          </a:stretch>
        </p:blipFill>
        <p:spPr bwMode="auto">
          <a:xfrm>
            <a:off x="6372200" y="3284984"/>
            <a:ext cx="1728192" cy="2592288"/>
          </a:xfrm>
          <a:prstGeom prst="rect">
            <a:avLst/>
          </a:prstGeom>
          <a:noFill/>
        </p:spPr>
      </p:pic>
      <p:pic>
        <p:nvPicPr>
          <p:cNvPr id="15363" name="Picture 3" descr="C:\Users\Анна\Desktop\проба пера\IMG_2293.JPG"/>
          <p:cNvPicPr>
            <a:picLocks noChangeAspect="1" noChangeArrowheads="1"/>
          </p:cNvPicPr>
          <p:nvPr/>
        </p:nvPicPr>
        <p:blipFill>
          <a:blip r:embed="rId4" cstate="print"/>
          <a:srcRect l="10345" t="15517" r="20690" b="4310"/>
          <a:stretch>
            <a:fillRect/>
          </a:stretch>
        </p:blipFill>
        <p:spPr bwMode="auto">
          <a:xfrm>
            <a:off x="323528" y="188640"/>
            <a:ext cx="1440160" cy="2232248"/>
          </a:xfrm>
          <a:prstGeom prst="rect">
            <a:avLst/>
          </a:prstGeom>
          <a:noFill/>
        </p:spPr>
      </p:pic>
      <p:sp>
        <p:nvSpPr>
          <p:cNvPr id="7" name="TextBox 6"/>
          <p:cNvSpPr txBox="1"/>
          <p:nvPr/>
        </p:nvSpPr>
        <p:spPr>
          <a:xfrm>
            <a:off x="0" y="2492896"/>
            <a:ext cx="6372200" cy="4585871"/>
          </a:xfrm>
          <a:prstGeom prst="rect">
            <a:avLst/>
          </a:prstGeom>
          <a:noFill/>
        </p:spPr>
        <p:txBody>
          <a:bodyPr wrap="square" rtlCol="0">
            <a:spAutoFit/>
          </a:bodyPr>
          <a:lstStyle/>
          <a:p>
            <a:r>
              <a:rPr lang="ru-RU" sz="2400" b="1" dirty="0" smtClean="0">
                <a:solidFill>
                  <a:srgbClr val="FF0000"/>
                </a:solidFill>
              </a:rPr>
              <a:t>Результаты лицейских олимпиад</a:t>
            </a:r>
          </a:p>
          <a:p>
            <a:r>
              <a:rPr lang="ru-RU" sz="2400" dirty="0" smtClean="0"/>
              <a:t>В </a:t>
            </a:r>
            <a:r>
              <a:rPr lang="ru-RU" sz="2400" dirty="0" smtClean="0"/>
              <a:t>нашем классе многие получили </a:t>
            </a:r>
            <a:r>
              <a:rPr lang="ru-RU" sz="2400" dirty="0" smtClean="0"/>
              <a:t>грамоты:</a:t>
            </a:r>
            <a:endParaRPr lang="ru-RU" sz="2400" dirty="0" smtClean="0"/>
          </a:p>
          <a:p>
            <a:r>
              <a:rPr lang="ru-RU" dirty="0" smtClean="0"/>
              <a:t>Евгения Бобренкова - призер по французскому языку</a:t>
            </a:r>
          </a:p>
          <a:p>
            <a:r>
              <a:rPr lang="ru-RU" dirty="0" smtClean="0"/>
              <a:t>Александра Космачева – призер по обществознанию</a:t>
            </a:r>
          </a:p>
          <a:p>
            <a:r>
              <a:rPr lang="ru-RU" dirty="0" smtClean="0"/>
              <a:t>Данил Крафт – призер по математике</a:t>
            </a:r>
          </a:p>
          <a:p>
            <a:r>
              <a:rPr lang="ru-RU" dirty="0" smtClean="0"/>
              <a:t>Анастасия Попкова – призер по немецкому и информатике</a:t>
            </a:r>
          </a:p>
          <a:p>
            <a:r>
              <a:rPr lang="ru-RU" dirty="0" smtClean="0"/>
              <a:t>Елена Киселева – призер по физкультуре и МХК</a:t>
            </a:r>
          </a:p>
          <a:p>
            <a:r>
              <a:rPr lang="ru-RU" dirty="0" smtClean="0"/>
              <a:t>Павел Соломатин – победитель физики и призер немецкого языка</a:t>
            </a:r>
          </a:p>
          <a:p>
            <a:r>
              <a:rPr lang="ru-RU" dirty="0" smtClean="0"/>
              <a:t>Так же у нас есть призеры по плаванью: 3 место – Соломатин Павел, </a:t>
            </a:r>
            <a:r>
              <a:rPr lang="ru-RU" dirty="0" err="1" smtClean="0"/>
              <a:t>Прасолова</a:t>
            </a:r>
            <a:r>
              <a:rPr lang="ru-RU" dirty="0" smtClean="0"/>
              <a:t> Анастасия – 3 место и </a:t>
            </a:r>
            <a:r>
              <a:rPr lang="ru-RU" dirty="0" err="1" smtClean="0"/>
              <a:t>Кисилева</a:t>
            </a:r>
            <a:r>
              <a:rPr lang="ru-RU" dirty="0" smtClean="0"/>
              <a:t> Елена заняла 2 месть среди девочек по плаванью</a:t>
            </a:r>
            <a:r>
              <a:rPr lang="ru-RU" dirty="0" smtClean="0"/>
              <a:t>.</a:t>
            </a:r>
          </a:p>
          <a:p>
            <a:endParaRPr lang="ru-RU" sz="1400" i="1" dirty="0" smtClean="0"/>
          </a:p>
          <a:p>
            <a:r>
              <a:rPr lang="ru-RU" sz="1400" i="1" dirty="0" smtClean="0"/>
              <a:t>Статью подготовил Рожков Н.</a:t>
            </a:r>
            <a:endParaRPr lang="ru-RU" sz="1400" i="1" dirty="0" smtClean="0"/>
          </a:p>
          <a:p>
            <a:endParaRPr lang="ru-RU" dirty="0" smtClean="0"/>
          </a:p>
          <a:p>
            <a:endParaRPr lang="ru-RU" dirty="0"/>
          </a:p>
        </p:txBody>
      </p:sp>
      <p:sp>
        <p:nvSpPr>
          <p:cNvPr id="6" name="TextBox 5"/>
          <p:cNvSpPr txBox="1"/>
          <p:nvPr/>
        </p:nvSpPr>
        <p:spPr>
          <a:xfrm>
            <a:off x="1763688" y="260648"/>
            <a:ext cx="2808312" cy="1754326"/>
          </a:xfrm>
          <a:prstGeom prst="rect">
            <a:avLst/>
          </a:prstGeom>
          <a:noFill/>
        </p:spPr>
        <p:txBody>
          <a:bodyPr wrap="square" rtlCol="0">
            <a:spAutoFit/>
          </a:bodyPr>
          <a:lstStyle/>
          <a:p>
            <a:pPr algn="ctr"/>
            <a:r>
              <a:rPr lang="ru-RU" dirty="0" smtClean="0"/>
              <a:t>Осенний блюз 2013! Екатерина Борисова и </a:t>
            </a:r>
            <a:r>
              <a:rPr lang="ru-RU" dirty="0" err="1" smtClean="0"/>
              <a:t>Назар</a:t>
            </a:r>
            <a:r>
              <a:rPr lang="ru-RU" dirty="0" smtClean="0"/>
              <a:t> </a:t>
            </a:r>
            <a:r>
              <a:rPr lang="ru-RU" dirty="0" err="1" smtClean="0"/>
              <a:t>Касеев</a:t>
            </a:r>
            <a:r>
              <a:rPr lang="ru-RU" dirty="0" smtClean="0"/>
              <a:t> заняли</a:t>
            </a:r>
          </a:p>
          <a:p>
            <a:pPr algn="ctr"/>
            <a:r>
              <a:rPr lang="ru-RU" dirty="0" smtClean="0"/>
              <a:t> 4 место!</a:t>
            </a:r>
          </a:p>
          <a:p>
            <a:pPr algn="ctr"/>
            <a:r>
              <a:rPr lang="ru-RU" dirty="0" smtClean="0"/>
              <a:t>Поздравляем от всей души!!!</a:t>
            </a:r>
            <a:endParaRPr lang="ru-RU" dirty="0"/>
          </a:p>
        </p:txBody>
      </p:sp>
      <p:sp>
        <p:nvSpPr>
          <p:cNvPr id="8" name="Равнобедренный треугольник 7"/>
          <p:cNvSpPr/>
          <p:nvPr/>
        </p:nvSpPr>
        <p:spPr>
          <a:xfrm>
            <a:off x="8172400" y="5273824"/>
            <a:ext cx="971600" cy="158417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8239585" y="6093296"/>
            <a:ext cx="904415" cy="923330"/>
          </a:xfrm>
          <a:prstGeom prst="rect">
            <a:avLst/>
          </a:prstGeom>
          <a:noFill/>
        </p:spPr>
        <p:txBody>
          <a:bodyPr wrap="none" lIns="91440" tIns="45720" rIns="91440" bIns="45720">
            <a:spAutoFit/>
          </a:bodyPr>
          <a:lstStyle/>
          <a:p>
            <a:pPr algn="ctr"/>
            <a:r>
              <a:rPr lang="ru-RU"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9б</a:t>
            </a:r>
            <a:endParaRPr lang="ru-RU"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1027" name="Picture 3" descr="C:\Users\Анна\AppData\Local\Microsoft\Windows\Temporary Internet Files\Content.IE5\M1WK04EY\MP900407290[1].jpg"/>
          <p:cNvPicPr>
            <a:picLocks noChangeAspect="1" noChangeArrowheads="1"/>
          </p:cNvPicPr>
          <p:nvPr/>
        </p:nvPicPr>
        <p:blipFill>
          <a:blip r:embed="rId5" cstate="print"/>
          <a:srcRect/>
          <a:stretch>
            <a:fillRect/>
          </a:stretch>
        </p:blipFill>
        <p:spPr bwMode="auto">
          <a:xfrm>
            <a:off x="3635896" y="1844824"/>
            <a:ext cx="731733" cy="535651"/>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198</Words>
  <Application>Microsoft Office PowerPoint</Application>
  <PresentationFormat>Экран (4:3)</PresentationFormat>
  <Paragraphs>29</Paragraphs>
  <Slides>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vt:i4>
      </vt:variant>
    </vt:vector>
  </HeadingPairs>
  <TitlesOfParts>
    <vt:vector size="4" baseType="lpstr">
      <vt:lpstr>Тема Office</vt:lpstr>
      <vt:lpstr>Слайд 1</vt:lpstr>
      <vt:lpstr>Слайд 2</vt:lpstr>
      <vt:lpstr>Слайд 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Анна Чернова</dc:creator>
  <cp:lastModifiedBy>Анна Чернова</cp:lastModifiedBy>
  <cp:revision>13</cp:revision>
  <dcterms:created xsi:type="dcterms:W3CDTF">2014-01-31T10:23:47Z</dcterms:created>
  <dcterms:modified xsi:type="dcterms:W3CDTF">2014-01-31T12:56:05Z</dcterms:modified>
</cp:coreProperties>
</file>